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9" r:id="rId5"/>
  </p:sldMasterIdLst>
  <p:notesMasterIdLst>
    <p:notesMasterId r:id="rId39"/>
  </p:notesMasterIdLst>
  <p:handoutMasterIdLst>
    <p:handoutMasterId r:id="rId40"/>
  </p:handoutMasterIdLst>
  <p:sldIdLst>
    <p:sldId id="257" r:id="rId6"/>
    <p:sldId id="260" r:id="rId7"/>
    <p:sldId id="261" r:id="rId8"/>
    <p:sldId id="267" r:id="rId9"/>
    <p:sldId id="268" r:id="rId10"/>
    <p:sldId id="269" r:id="rId11"/>
    <p:sldId id="272" r:id="rId12"/>
    <p:sldId id="274" r:id="rId13"/>
    <p:sldId id="276" r:id="rId14"/>
    <p:sldId id="281" r:id="rId15"/>
    <p:sldId id="282" r:id="rId16"/>
    <p:sldId id="287" r:id="rId17"/>
    <p:sldId id="289" r:id="rId18"/>
    <p:sldId id="292" r:id="rId19"/>
    <p:sldId id="294" r:id="rId20"/>
    <p:sldId id="296" r:id="rId21"/>
    <p:sldId id="297" r:id="rId22"/>
    <p:sldId id="300" r:id="rId23"/>
    <p:sldId id="527" r:id="rId24"/>
    <p:sldId id="304" r:id="rId25"/>
    <p:sldId id="306" r:id="rId26"/>
    <p:sldId id="530" r:id="rId27"/>
    <p:sldId id="528" r:id="rId28"/>
    <p:sldId id="531" r:id="rId29"/>
    <p:sldId id="532" r:id="rId30"/>
    <p:sldId id="534" r:id="rId31"/>
    <p:sldId id="307" r:id="rId32"/>
    <p:sldId id="308" r:id="rId33"/>
    <p:sldId id="309" r:id="rId34"/>
    <p:sldId id="311" r:id="rId35"/>
    <p:sldId id="316" r:id="rId36"/>
    <p:sldId id="317" r:id="rId37"/>
    <p:sldId id="295"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A920A-6F62-46F7-A4F5-3B7898442CD1}" v="1" dt="2023-04-12T19:27:48.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97" autoAdjust="0"/>
    <p:restoredTop sz="65613" autoAdjust="0"/>
  </p:normalViewPr>
  <p:slideViewPr>
    <p:cSldViewPr snapToGrid="0">
      <p:cViewPr varScale="1">
        <p:scale>
          <a:sx n="66" d="100"/>
          <a:sy n="66" d="100"/>
        </p:scale>
        <p:origin x="2424" y="66"/>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AFA48505-E7EB-4B8F-BF8D-66EAD648D0DD}" type="datetimeFigureOut">
              <a:rPr lang="en-US" smtClean="0"/>
              <a:t>4/12/2023</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9316EF5-9079-46BB-8297-42F8E4D85EFC}" type="datetimeFigureOut">
              <a:rPr lang="en-US" smtClean="0"/>
              <a:t>4/12/2023</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8232AC7-4F7D-44D1-A3AB-36628BEC577E}" type="slidenum">
              <a:rPr lang="en-US" smtClean="0"/>
              <a:t>‹#›</a:t>
            </a:fld>
            <a:endParaRPr lang="en-US" dirty="0"/>
          </a:p>
        </p:txBody>
      </p:sp>
    </p:spTree>
    <p:extLst>
      <p:ext uri="{BB962C8B-B14F-4D97-AF65-F5344CB8AC3E}">
        <p14:creationId xmlns:p14="http://schemas.microsoft.com/office/powerpoint/2010/main" val="266721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OHCC SERT Basic Training.  We thank all of you for your commitment to maintaining or becoming an Emergency Response Team (ERT) member.  Before we move forward, we want to make sure everyone understands the difference between CERT and SERT.  The CERT program is part of FEMA and applies nationally to cover responders across multiple jurisdictions.  SERT is customized for OHCC.  While SERT follows the general direction of CERT, some areas just do not apply to OHCC. </a:t>
            </a:r>
          </a:p>
        </p:txBody>
      </p:sp>
      <p:sp>
        <p:nvSpPr>
          <p:cNvPr id="4" name="Slide Number Placeholder 3"/>
          <p:cNvSpPr>
            <a:spLocks noGrp="1"/>
          </p:cNvSpPr>
          <p:nvPr>
            <p:ph type="sldNum" sz="quarter" idx="5"/>
          </p:nvPr>
        </p:nvSpPr>
        <p:spPr/>
        <p:txBody>
          <a:bodyPr/>
          <a:lstStyle/>
          <a:p>
            <a:fld id="{28232AC7-4F7D-44D1-A3AB-36628BEC577E}" type="slidenum">
              <a:rPr lang="en-US" smtClean="0"/>
              <a:t>1</a:t>
            </a:fld>
            <a:endParaRPr lang="en-US" dirty="0"/>
          </a:p>
        </p:txBody>
      </p:sp>
    </p:spTree>
    <p:extLst>
      <p:ext uri="{BB962C8B-B14F-4D97-AF65-F5344CB8AC3E}">
        <p14:creationId xmlns:p14="http://schemas.microsoft.com/office/powerpoint/2010/main" val="187660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foremost is to maintain your personal safety.  Here are just some of the areas we will cover during our training sessions.</a:t>
            </a:r>
          </a:p>
        </p:txBody>
      </p:sp>
      <p:sp>
        <p:nvSpPr>
          <p:cNvPr id="4" name="Slide Number Placeholder 3"/>
          <p:cNvSpPr>
            <a:spLocks noGrp="1"/>
          </p:cNvSpPr>
          <p:nvPr>
            <p:ph type="sldNum" sz="quarter" idx="5"/>
          </p:nvPr>
        </p:nvSpPr>
        <p:spPr/>
        <p:txBody>
          <a:bodyPr/>
          <a:lstStyle/>
          <a:p>
            <a:fld id="{28232AC7-4F7D-44D1-A3AB-36628BEC577E}" type="slidenum">
              <a:rPr lang="en-US" smtClean="0"/>
              <a:t>10</a:t>
            </a:fld>
            <a:endParaRPr lang="en-US" dirty="0"/>
          </a:p>
        </p:txBody>
      </p:sp>
    </p:spTree>
    <p:extLst>
      <p:ext uri="{BB962C8B-B14F-4D97-AF65-F5344CB8AC3E}">
        <p14:creationId xmlns:p14="http://schemas.microsoft.com/office/powerpoint/2010/main" val="350937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OHCC, sheltering is something the residents often ask about.  They always want to know the location of where they should evacuate and how to get there.  WE DO NOT KNOW!  This question is situational and will be made by San Diego County or Oceanside Fire/Police.  If SERT can get everyone in OHCC to prepared to self-sustain for 72-hours (3-days), it will make our job so much easier.</a:t>
            </a:r>
          </a:p>
        </p:txBody>
      </p:sp>
      <p:sp>
        <p:nvSpPr>
          <p:cNvPr id="4" name="Slide Number Placeholder 3"/>
          <p:cNvSpPr>
            <a:spLocks noGrp="1"/>
          </p:cNvSpPr>
          <p:nvPr>
            <p:ph type="sldNum" sz="quarter" idx="5"/>
          </p:nvPr>
        </p:nvSpPr>
        <p:spPr/>
        <p:txBody>
          <a:bodyPr/>
          <a:lstStyle/>
          <a:p>
            <a:fld id="{28232AC7-4F7D-44D1-A3AB-36628BEC577E}" type="slidenum">
              <a:rPr lang="en-US" smtClean="0"/>
              <a:t>11</a:t>
            </a:fld>
            <a:endParaRPr lang="en-US" dirty="0"/>
          </a:p>
        </p:txBody>
      </p:sp>
    </p:spTree>
    <p:extLst>
      <p:ext uri="{BB962C8B-B14F-4D97-AF65-F5344CB8AC3E}">
        <p14:creationId xmlns:p14="http://schemas.microsoft.com/office/powerpoint/2010/main" val="317593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SERT ERT members will be able to help in many ways.  Treating injuries and helping survivors will be covered in Session 2 &amp; 3.  Utilities and Light Search and Rescue will be covered in Session 4.</a:t>
            </a:r>
          </a:p>
          <a:p>
            <a:endParaRPr lang="en-US" dirty="0"/>
          </a:p>
          <a:p>
            <a:r>
              <a:rPr lang="en-US" dirty="0"/>
              <a:t>A special note here: SERT members primary role is </a:t>
            </a:r>
            <a:r>
              <a:rPr lang="en-US" b="1" dirty="0"/>
              <a:t>NOT</a:t>
            </a:r>
            <a:r>
              <a:rPr lang="en-US" dirty="0"/>
              <a:t> to turn off utilities.  This is the homeowner's responsibility!</a:t>
            </a:r>
          </a:p>
        </p:txBody>
      </p:sp>
      <p:sp>
        <p:nvSpPr>
          <p:cNvPr id="4" name="Slide Number Placeholder 3"/>
          <p:cNvSpPr>
            <a:spLocks noGrp="1"/>
          </p:cNvSpPr>
          <p:nvPr>
            <p:ph type="sldNum" sz="quarter" idx="5"/>
          </p:nvPr>
        </p:nvSpPr>
        <p:spPr/>
        <p:txBody>
          <a:bodyPr/>
          <a:lstStyle/>
          <a:p>
            <a:fld id="{28232AC7-4F7D-44D1-A3AB-36628BEC577E}" type="slidenum">
              <a:rPr lang="en-US" smtClean="0"/>
              <a:t>12</a:t>
            </a:fld>
            <a:endParaRPr lang="en-US" dirty="0"/>
          </a:p>
        </p:txBody>
      </p:sp>
    </p:spTree>
    <p:extLst>
      <p:ext uri="{BB962C8B-B14F-4D97-AF65-F5344CB8AC3E}">
        <p14:creationId xmlns:p14="http://schemas.microsoft.com/office/powerpoint/2010/main" val="154235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already received your SERT backpack with your PPE, you will shortly.  Every ERT member--at a minimum--will have the SAME resources in their backpack.  It is your responsibility to maintain these items.  If items need to be replaced, please contact SERT via the OHCCSERT email address.  You can add more to your backpack, if you wish, just know that this will add weight and you may be carrying your pack for several hours.</a:t>
            </a:r>
          </a:p>
        </p:txBody>
      </p:sp>
      <p:sp>
        <p:nvSpPr>
          <p:cNvPr id="4" name="Slide Number Placeholder 3"/>
          <p:cNvSpPr>
            <a:spLocks noGrp="1"/>
          </p:cNvSpPr>
          <p:nvPr>
            <p:ph type="sldNum" sz="quarter" idx="5"/>
          </p:nvPr>
        </p:nvSpPr>
        <p:spPr/>
        <p:txBody>
          <a:bodyPr/>
          <a:lstStyle/>
          <a:p>
            <a:fld id="{28232AC7-4F7D-44D1-A3AB-36628BEC577E}" type="slidenum">
              <a:rPr lang="en-US" smtClean="0"/>
              <a:t>13</a:t>
            </a:fld>
            <a:endParaRPr lang="en-US" dirty="0"/>
          </a:p>
        </p:txBody>
      </p:sp>
    </p:spTree>
    <p:extLst>
      <p:ext uri="{BB962C8B-B14F-4D97-AF65-F5344CB8AC3E}">
        <p14:creationId xmlns:p14="http://schemas.microsoft.com/office/powerpoint/2010/main" val="375952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California, the Good Samaritan laws covers CERT/SERT responders.  The law is posted on the SERT website, and you should read it to fully understand the law. </a:t>
            </a:r>
          </a:p>
        </p:txBody>
      </p:sp>
      <p:sp>
        <p:nvSpPr>
          <p:cNvPr id="4" name="Slide Number Placeholder 3"/>
          <p:cNvSpPr>
            <a:spLocks noGrp="1"/>
          </p:cNvSpPr>
          <p:nvPr>
            <p:ph type="sldNum" sz="quarter" idx="5"/>
          </p:nvPr>
        </p:nvSpPr>
        <p:spPr/>
        <p:txBody>
          <a:bodyPr/>
          <a:lstStyle/>
          <a:p>
            <a:fld id="{28232AC7-4F7D-44D1-A3AB-36628BEC577E}" type="slidenum">
              <a:rPr lang="en-US" smtClean="0"/>
              <a:t>14</a:t>
            </a:fld>
            <a:endParaRPr lang="en-US" dirty="0"/>
          </a:p>
        </p:txBody>
      </p:sp>
    </p:spTree>
    <p:extLst>
      <p:ext uri="{BB962C8B-B14F-4D97-AF65-F5344CB8AC3E}">
        <p14:creationId xmlns:p14="http://schemas.microsoft.com/office/powerpoint/2010/main" val="967540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off to a great start.  This is what we have already learned.</a:t>
            </a:r>
          </a:p>
        </p:txBody>
      </p:sp>
      <p:sp>
        <p:nvSpPr>
          <p:cNvPr id="4" name="Slide Number Placeholder 3"/>
          <p:cNvSpPr>
            <a:spLocks noGrp="1"/>
          </p:cNvSpPr>
          <p:nvPr>
            <p:ph type="sldNum" sz="quarter" idx="5"/>
          </p:nvPr>
        </p:nvSpPr>
        <p:spPr/>
        <p:txBody>
          <a:bodyPr/>
          <a:lstStyle/>
          <a:p>
            <a:fld id="{28232AC7-4F7D-44D1-A3AB-36628BEC577E}" type="slidenum">
              <a:rPr lang="en-US" smtClean="0"/>
              <a:t>15</a:t>
            </a:fld>
            <a:endParaRPr lang="en-US" dirty="0"/>
          </a:p>
        </p:txBody>
      </p:sp>
    </p:spTree>
    <p:extLst>
      <p:ext uri="{BB962C8B-B14F-4D97-AF65-F5344CB8AC3E}">
        <p14:creationId xmlns:p14="http://schemas.microsoft.com/office/powerpoint/2010/main" val="92837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16</a:t>
            </a:fld>
            <a:endParaRPr lang="en-US" dirty="0"/>
          </a:p>
        </p:txBody>
      </p:sp>
    </p:spTree>
    <p:extLst>
      <p:ext uri="{BB962C8B-B14F-4D97-AF65-F5344CB8AC3E}">
        <p14:creationId xmlns:p14="http://schemas.microsoft.com/office/powerpoint/2010/main" val="269802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SERT organization is very similar to the CERT organization, with SERT being customized for OHCC.  In this Unit we will review:  the SERT organization, the structure, and the duties and responsibilities of SERT ERT members.  We will also review how to size-up a disaster situation and what documents you will need to be familiar with to properly record what you discover and report accurately.</a:t>
            </a:r>
          </a:p>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17</a:t>
            </a:fld>
            <a:endParaRPr lang="en-US" dirty="0"/>
          </a:p>
        </p:txBody>
      </p:sp>
    </p:spTree>
    <p:extLst>
      <p:ext uri="{BB962C8B-B14F-4D97-AF65-F5344CB8AC3E}">
        <p14:creationId xmlns:p14="http://schemas.microsoft.com/office/powerpoint/2010/main" val="242047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disaster strikes, we all will be shaken.  Our training will help us all be more prepared than most in OHCC.  </a:t>
            </a:r>
            <a:r>
              <a:rPr lang="en-US" b="1" dirty="0"/>
              <a:t>Remember our #1 priority is your individual safety!</a:t>
            </a:r>
            <a:r>
              <a:rPr lang="en-US" b="0" dirty="0"/>
              <a:t>  SERT--as you will see--has a specific organizational structure.  Through these training sessions you will see:  the overall strategy for providing aid, the resources available to ERT members, how to document actions, and the results we should accomplish.</a:t>
            </a:r>
            <a:endParaRPr lang="en-US" b="1" dirty="0"/>
          </a:p>
        </p:txBody>
      </p:sp>
      <p:sp>
        <p:nvSpPr>
          <p:cNvPr id="4" name="Slide Number Placeholder 3"/>
          <p:cNvSpPr>
            <a:spLocks noGrp="1"/>
          </p:cNvSpPr>
          <p:nvPr>
            <p:ph type="sldNum" sz="quarter" idx="5"/>
          </p:nvPr>
        </p:nvSpPr>
        <p:spPr/>
        <p:txBody>
          <a:bodyPr/>
          <a:lstStyle/>
          <a:p>
            <a:fld id="{28232AC7-4F7D-44D1-A3AB-36628BEC577E}" type="slidenum">
              <a:rPr lang="en-US" smtClean="0"/>
              <a:t>18</a:t>
            </a:fld>
            <a:endParaRPr lang="en-US" dirty="0"/>
          </a:p>
        </p:txBody>
      </p:sp>
    </p:spTree>
    <p:extLst>
      <p:ext uri="{BB962C8B-B14F-4D97-AF65-F5344CB8AC3E}">
        <p14:creationId xmlns:p14="http://schemas.microsoft.com/office/powerpoint/2010/main" val="467226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command structure for OHCC SERT.  In the event of an emergency activation this is a Command &amp; Control structure, like the military.  As your safety, and time is of the essence, to help others, following “orders” are critical.  However, if you receive an order that you feel would place yourself in an unsafe situation, or beyond your ability to handle, immediately report that to the Operations Section Chief or Safety Officer.  The names on this chart may change as not all named members may be available or are injured.  Know--as an ERT--member you may be called upon to step into one of these roles, so it is critical we all understand everyone’s duties and responsibilities.</a:t>
            </a:r>
          </a:p>
          <a:p>
            <a:endParaRPr lang="en-US" dirty="0"/>
          </a:p>
          <a:p>
            <a:r>
              <a:rPr lang="en-US" dirty="0"/>
              <a:t>You all should have received policy 0-002 which explained these roles and their responsibilities.</a:t>
            </a:r>
          </a:p>
        </p:txBody>
      </p:sp>
      <p:sp>
        <p:nvSpPr>
          <p:cNvPr id="4" name="Slide Number Placeholder 3"/>
          <p:cNvSpPr>
            <a:spLocks noGrp="1"/>
          </p:cNvSpPr>
          <p:nvPr>
            <p:ph type="sldNum" sz="quarter" idx="5"/>
          </p:nvPr>
        </p:nvSpPr>
        <p:spPr/>
        <p:txBody>
          <a:bodyPr/>
          <a:lstStyle/>
          <a:p>
            <a:fld id="{28232AC7-4F7D-44D1-A3AB-36628BEC577E}" type="slidenum">
              <a:rPr lang="en-US" smtClean="0"/>
              <a:t>19</a:t>
            </a:fld>
            <a:endParaRPr lang="en-US" dirty="0"/>
          </a:p>
        </p:txBody>
      </p:sp>
    </p:spTree>
    <p:extLst>
      <p:ext uri="{BB962C8B-B14F-4D97-AF65-F5344CB8AC3E}">
        <p14:creationId xmlns:p14="http://schemas.microsoft.com/office/powerpoint/2010/main" val="364407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4-sessions which are each about 2-hours.  During these classes we will be reviewing specific areas in the CERT Basic Training Participant Manual of August 2019.  We will not cover all these materials.  We have eliminated some of the reading as is does not pertain to us here in OHCC.</a:t>
            </a:r>
          </a:p>
        </p:txBody>
      </p:sp>
      <p:sp>
        <p:nvSpPr>
          <p:cNvPr id="4" name="Slide Number Placeholder 3"/>
          <p:cNvSpPr>
            <a:spLocks noGrp="1"/>
          </p:cNvSpPr>
          <p:nvPr>
            <p:ph type="sldNum" sz="quarter" idx="5"/>
          </p:nvPr>
        </p:nvSpPr>
        <p:spPr/>
        <p:txBody>
          <a:bodyPr/>
          <a:lstStyle/>
          <a:p>
            <a:fld id="{28232AC7-4F7D-44D1-A3AB-36628BEC577E}" type="slidenum">
              <a:rPr lang="en-US" smtClean="0"/>
              <a:t>2</a:t>
            </a:fld>
            <a:endParaRPr lang="en-US" dirty="0"/>
          </a:p>
        </p:txBody>
      </p:sp>
    </p:spTree>
    <p:extLst>
      <p:ext uri="{BB962C8B-B14F-4D97-AF65-F5344CB8AC3E}">
        <p14:creationId xmlns:p14="http://schemas.microsoft.com/office/powerpoint/2010/main" val="767402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FEMA the CERT program has very clear guidelines for everyone to follow in an emergency.  It is CRITICAL that we all understand these guidelines.</a:t>
            </a:r>
          </a:p>
          <a:p>
            <a:r>
              <a:rPr lang="en-US" b="1" dirty="0"/>
              <a:t>IS-100</a:t>
            </a:r>
            <a:r>
              <a:rPr lang="en-US" dirty="0"/>
              <a:t>  is </a:t>
            </a:r>
            <a:r>
              <a:rPr lang="en-US" u="sng" dirty="0"/>
              <a:t>Required</a:t>
            </a:r>
            <a:r>
              <a:rPr lang="en-US" dirty="0"/>
              <a:t> for all ERT Members.  </a:t>
            </a:r>
            <a:r>
              <a:rPr lang="en-US" b="1" dirty="0"/>
              <a:t>IS-200</a:t>
            </a:r>
            <a:r>
              <a:rPr lang="en-US" dirty="0"/>
              <a:t> is required for all Command, Director, and Supervisors and strongly recommended for all ERT members.  </a:t>
            </a:r>
            <a:r>
              <a:rPr lang="en-US" b="1" dirty="0"/>
              <a:t>IS-700</a:t>
            </a:r>
            <a:r>
              <a:rPr lang="en-US" dirty="0"/>
              <a:t> is required for Command Staff and recommended for Director and Supervisors.</a:t>
            </a:r>
          </a:p>
        </p:txBody>
      </p:sp>
      <p:sp>
        <p:nvSpPr>
          <p:cNvPr id="4" name="Slide Number Placeholder 3"/>
          <p:cNvSpPr>
            <a:spLocks noGrp="1"/>
          </p:cNvSpPr>
          <p:nvPr>
            <p:ph type="sldNum" sz="quarter" idx="5"/>
          </p:nvPr>
        </p:nvSpPr>
        <p:spPr/>
        <p:txBody>
          <a:bodyPr/>
          <a:lstStyle/>
          <a:p>
            <a:fld id="{28232AC7-4F7D-44D1-A3AB-36628BEC577E}" type="slidenum">
              <a:rPr lang="en-US" smtClean="0"/>
              <a:t>20</a:t>
            </a:fld>
            <a:endParaRPr lang="en-US" dirty="0"/>
          </a:p>
        </p:txBody>
      </p:sp>
    </p:spTree>
    <p:extLst>
      <p:ext uri="{BB962C8B-B14F-4D97-AF65-F5344CB8AC3E}">
        <p14:creationId xmlns:p14="http://schemas.microsoft.com/office/powerpoint/2010/main" val="599512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 mobilization you will “probably” receive a text message to turn on your radio and to report to the staging area.  If for some reason the text message system is down, and you feel a relatively strong earthquake (4+), turn on your radio and someone will respond.  </a:t>
            </a:r>
          </a:p>
          <a:p>
            <a:endParaRPr lang="en-US" dirty="0"/>
          </a:p>
          <a:p>
            <a:r>
              <a:rPr lang="en-US" dirty="0"/>
              <a:t>The OHCC staging area will be in the Overflow Parking Lot across the street from the clubhouse.  This is the “plan” however we must be flexible to respond to current situations.  </a:t>
            </a:r>
          </a:p>
        </p:txBody>
      </p:sp>
      <p:sp>
        <p:nvSpPr>
          <p:cNvPr id="4" name="Slide Number Placeholder 3"/>
          <p:cNvSpPr>
            <a:spLocks noGrp="1"/>
          </p:cNvSpPr>
          <p:nvPr>
            <p:ph type="sldNum" sz="quarter" idx="5"/>
          </p:nvPr>
        </p:nvSpPr>
        <p:spPr/>
        <p:txBody>
          <a:bodyPr/>
          <a:lstStyle/>
          <a:p>
            <a:fld id="{28232AC7-4F7D-44D1-A3AB-36628BEC577E}" type="slidenum">
              <a:rPr lang="en-US" smtClean="0"/>
              <a:t>21</a:t>
            </a:fld>
            <a:endParaRPr lang="en-US" dirty="0"/>
          </a:p>
        </p:txBody>
      </p:sp>
    </p:spTree>
    <p:extLst>
      <p:ext uri="{BB962C8B-B14F-4D97-AF65-F5344CB8AC3E}">
        <p14:creationId xmlns:p14="http://schemas.microsoft.com/office/powerpoint/2010/main" val="503731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 major earthquake land lines and cell towers may be offline.  As SERT responds, your 2-way radio is the way we will communicate.  So, when an emergency of significant incident occurs, ERT will be activated. When ERT members are available, they check into the radio control operator.  The radio control operator checks-in the members and has them report to the staging area. The radio is programed with multiple operating frequencies, but the Primary channel 1 is used for the main communications. This is the channel that we use for our twice a month check-ins. This gives us radio practice for a real emergency. The radio use has limitations. Only one person can talk at one time, so when someone is talking and finishes, he/she says “over”. The radio control operator helps coordinate the conversations. Additionally, SERT can communicate with Oceanside EOC on OHCC status via a Ham Radio.</a:t>
            </a:r>
          </a:p>
        </p:txBody>
      </p:sp>
      <p:sp>
        <p:nvSpPr>
          <p:cNvPr id="4" name="Slide Number Placeholder 3"/>
          <p:cNvSpPr>
            <a:spLocks noGrp="1"/>
          </p:cNvSpPr>
          <p:nvPr>
            <p:ph type="sldNum" sz="quarter" idx="5"/>
          </p:nvPr>
        </p:nvSpPr>
        <p:spPr/>
        <p:txBody>
          <a:bodyPr/>
          <a:lstStyle/>
          <a:p>
            <a:fld id="{28232AC7-4F7D-44D1-A3AB-36628BEC577E}" type="slidenum">
              <a:rPr lang="en-US" smtClean="0"/>
              <a:t>22</a:t>
            </a:fld>
            <a:endParaRPr lang="en-US" dirty="0"/>
          </a:p>
        </p:txBody>
      </p:sp>
    </p:spTree>
    <p:extLst>
      <p:ext uri="{BB962C8B-B14F-4D97-AF65-F5344CB8AC3E}">
        <p14:creationId xmlns:p14="http://schemas.microsoft.com/office/powerpoint/2010/main" val="2174990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in your reading material is a diagram of the staging area, how it will be set up and the functions within each areas.</a:t>
            </a:r>
          </a:p>
        </p:txBody>
      </p:sp>
      <p:sp>
        <p:nvSpPr>
          <p:cNvPr id="4" name="Slide Number Placeholder 3"/>
          <p:cNvSpPr>
            <a:spLocks noGrp="1"/>
          </p:cNvSpPr>
          <p:nvPr>
            <p:ph type="sldNum" sz="quarter" idx="5"/>
          </p:nvPr>
        </p:nvSpPr>
        <p:spPr/>
        <p:txBody>
          <a:bodyPr/>
          <a:lstStyle/>
          <a:p>
            <a:fld id="{28232AC7-4F7D-44D1-A3AB-36628BEC577E}" type="slidenum">
              <a:rPr lang="en-US" smtClean="0"/>
              <a:t>23</a:t>
            </a:fld>
            <a:endParaRPr lang="en-US" dirty="0"/>
          </a:p>
        </p:txBody>
      </p:sp>
    </p:spTree>
    <p:extLst>
      <p:ext uri="{BB962C8B-B14F-4D97-AF65-F5344CB8AC3E}">
        <p14:creationId xmlns:p14="http://schemas.microsoft.com/office/powerpoint/2010/main" val="361018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an activation, we may be called upon to complete a Life and Property Damage Assessment of OHCC.  We have divided OHCC into 8-Zones.  Each Zone is color coded and have the similar </a:t>
            </a:r>
            <a:r>
              <a:rPr lang="en-US" u="none" dirty="0"/>
              <a:t>number of structures and/or areas to check.  Based on the type of event the Zones that will be assessed may vary.</a:t>
            </a:r>
          </a:p>
          <a:p>
            <a:endParaRPr lang="en-US" u="none" dirty="0"/>
          </a:p>
          <a:p>
            <a:r>
              <a:rPr lang="en-US" u="none" dirty="0"/>
              <a:t>If you are assigned to do the assessment for a Zone, you will be provided will a clip board that will have a map of the Zone you are to assess and a list of all street addresses within the Zone.</a:t>
            </a:r>
          </a:p>
          <a:p>
            <a:endParaRPr lang="en-US" u="none" dirty="0"/>
          </a:p>
          <a:p>
            <a:r>
              <a:rPr lang="en-US" u="none" dirty="0"/>
              <a:t>Note in the case of Zones 5 they will assess the Clubhouse, sport courts and the front gate.  Zone 7 will also assess the Golf Course, back gate, RV lot and HOA Office area.</a:t>
            </a:r>
          </a:p>
        </p:txBody>
      </p:sp>
      <p:sp>
        <p:nvSpPr>
          <p:cNvPr id="4" name="Slide Number Placeholder 3"/>
          <p:cNvSpPr>
            <a:spLocks noGrp="1"/>
          </p:cNvSpPr>
          <p:nvPr>
            <p:ph type="sldNum" sz="quarter" idx="5"/>
          </p:nvPr>
        </p:nvSpPr>
        <p:spPr/>
        <p:txBody>
          <a:bodyPr/>
          <a:lstStyle/>
          <a:p>
            <a:fld id="{28232AC7-4F7D-44D1-A3AB-36628BEC577E}" type="slidenum">
              <a:rPr lang="en-US" smtClean="0"/>
              <a:t>24</a:t>
            </a:fld>
            <a:endParaRPr lang="en-US" dirty="0"/>
          </a:p>
        </p:txBody>
      </p:sp>
    </p:spTree>
    <p:extLst>
      <p:ext uri="{BB962C8B-B14F-4D97-AF65-F5344CB8AC3E}">
        <p14:creationId xmlns:p14="http://schemas.microsoft.com/office/powerpoint/2010/main" val="3254725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front of your manual, you received a copy of instructions of how to fill out the SERT Damage Assessment Form.  We will cover how to fill out this form during an upcoming “tabletop” training exercise.  You will note there are two parts of the assessment form.  The first part is to be filled out within the first 3-hours of the assignment.  Basically, to record if the OK/Help sign is visible and if there are any road blockages.  You then report your results to the Command Center.</a:t>
            </a:r>
          </a:p>
          <a:p>
            <a:endParaRPr lang="en-US" dirty="0"/>
          </a:p>
          <a:p>
            <a:r>
              <a:rPr lang="en-US" dirty="0"/>
              <a:t>If you are assigned to perform and complete assessment, you use the same form as was originally used and complete the further assessment within 6-hours of the assignment.  As some of the situations you encounter may be serious you will be to radio in these observations to radio control so they can be prioritized for further assistance. </a:t>
            </a:r>
          </a:p>
        </p:txBody>
      </p:sp>
      <p:sp>
        <p:nvSpPr>
          <p:cNvPr id="4" name="Slide Number Placeholder 3"/>
          <p:cNvSpPr>
            <a:spLocks noGrp="1"/>
          </p:cNvSpPr>
          <p:nvPr>
            <p:ph type="sldNum" sz="quarter" idx="5"/>
          </p:nvPr>
        </p:nvSpPr>
        <p:spPr/>
        <p:txBody>
          <a:bodyPr/>
          <a:lstStyle/>
          <a:p>
            <a:fld id="{28232AC7-4F7D-44D1-A3AB-36628BEC577E}" type="slidenum">
              <a:rPr lang="en-US" smtClean="0"/>
              <a:t>25</a:t>
            </a:fld>
            <a:endParaRPr lang="en-US" dirty="0"/>
          </a:p>
        </p:txBody>
      </p:sp>
    </p:spTree>
    <p:extLst>
      <p:ext uri="{BB962C8B-B14F-4D97-AF65-F5344CB8AC3E}">
        <p14:creationId xmlns:p14="http://schemas.microsoft.com/office/powerpoint/2010/main" val="231611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copy of a portion of the Damage Assessment form for Piros in Zone 7.  As you can see each street address has its own row so you can easily record your assessment.</a:t>
            </a:r>
          </a:p>
        </p:txBody>
      </p:sp>
      <p:sp>
        <p:nvSpPr>
          <p:cNvPr id="4" name="Slide Number Placeholder 3"/>
          <p:cNvSpPr>
            <a:spLocks noGrp="1"/>
          </p:cNvSpPr>
          <p:nvPr>
            <p:ph type="sldNum" sz="quarter" idx="5"/>
          </p:nvPr>
        </p:nvSpPr>
        <p:spPr/>
        <p:txBody>
          <a:bodyPr/>
          <a:lstStyle/>
          <a:p>
            <a:fld id="{28232AC7-4F7D-44D1-A3AB-36628BEC577E}" type="slidenum">
              <a:rPr lang="en-US" smtClean="0"/>
              <a:t>26</a:t>
            </a:fld>
            <a:endParaRPr lang="en-US" dirty="0"/>
          </a:p>
        </p:txBody>
      </p:sp>
    </p:spTree>
    <p:extLst>
      <p:ext uri="{BB962C8B-B14F-4D97-AF65-F5344CB8AC3E}">
        <p14:creationId xmlns:p14="http://schemas.microsoft.com/office/powerpoint/2010/main" val="50209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Sizing up the situation is very important.  While this is a 9-step process, it can be achieved very rapidly with practice.  In the manual on pages 2-9 &amp; 2-10 are the questions you will need ask yourself.</a:t>
            </a:r>
          </a:p>
        </p:txBody>
      </p:sp>
      <p:sp>
        <p:nvSpPr>
          <p:cNvPr id="4" name="Slide Number Placeholder 3"/>
          <p:cNvSpPr>
            <a:spLocks noGrp="1"/>
          </p:cNvSpPr>
          <p:nvPr>
            <p:ph type="sldNum" sz="quarter" idx="5"/>
          </p:nvPr>
        </p:nvSpPr>
        <p:spPr/>
        <p:txBody>
          <a:bodyPr/>
          <a:lstStyle/>
          <a:p>
            <a:fld id="{28232AC7-4F7D-44D1-A3AB-36628BEC577E}" type="slidenum">
              <a:rPr lang="en-US" smtClean="0"/>
              <a:t>27</a:t>
            </a:fld>
            <a:endParaRPr lang="en-US" dirty="0"/>
          </a:p>
        </p:txBody>
      </p:sp>
    </p:spTree>
    <p:extLst>
      <p:ext uri="{BB962C8B-B14F-4D97-AF65-F5344CB8AC3E}">
        <p14:creationId xmlns:p14="http://schemas.microsoft.com/office/powerpoint/2010/main" val="444140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say this enough, </a:t>
            </a:r>
            <a:r>
              <a:rPr lang="en-US" b="1" dirty="0"/>
              <a:t>YOUR SAFETY is the #1 priority for all ERT members</a:t>
            </a:r>
            <a:r>
              <a:rPr lang="en-US" dirty="0"/>
              <a:t>. There will be times when the best decision will be to </a:t>
            </a:r>
            <a:r>
              <a:rPr lang="en-US" u="sng" dirty="0"/>
              <a:t>do nothing</a:t>
            </a:r>
            <a:r>
              <a:rPr lang="en-US" dirty="0"/>
              <a:t>!</a:t>
            </a:r>
          </a:p>
          <a:p>
            <a:endParaRPr lang="en-US" dirty="0"/>
          </a:p>
          <a:p>
            <a:r>
              <a:rPr lang="en-US" dirty="0"/>
              <a:t>If a structure is highly damaged and you think it is unsafe … then it is UNSAFE!  You cannot help others if you are injured or trapped in the process.</a:t>
            </a:r>
          </a:p>
        </p:txBody>
      </p:sp>
      <p:sp>
        <p:nvSpPr>
          <p:cNvPr id="4" name="Slide Number Placeholder 3"/>
          <p:cNvSpPr>
            <a:spLocks noGrp="1"/>
          </p:cNvSpPr>
          <p:nvPr>
            <p:ph type="sldNum" sz="quarter" idx="5"/>
          </p:nvPr>
        </p:nvSpPr>
        <p:spPr/>
        <p:txBody>
          <a:bodyPr/>
          <a:lstStyle/>
          <a:p>
            <a:fld id="{28232AC7-4F7D-44D1-A3AB-36628BEC577E}" type="slidenum">
              <a:rPr lang="en-US" smtClean="0"/>
              <a:t>28</a:t>
            </a:fld>
            <a:endParaRPr lang="en-US" dirty="0"/>
          </a:p>
        </p:txBody>
      </p:sp>
    </p:spTree>
    <p:extLst>
      <p:ext uri="{BB962C8B-B14F-4D97-AF65-F5344CB8AC3E}">
        <p14:creationId xmlns:p14="http://schemas.microsoft.com/office/powerpoint/2010/main" val="1034380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Command staff will need your reports to communicate with emergency responders.  Command will have access--even if the power is out and cell towers are down--via the HAM radio system.  Information is key and it must be reported in the same format that responders will process the information.  It will help everyone prioritize the situation for the proper response.</a:t>
            </a:r>
          </a:p>
        </p:txBody>
      </p:sp>
      <p:sp>
        <p:nvSpPr>
          <p:cNvPr id="4" name="Slide Number Placeholder 3"/>
          <p:cNvSpPr>
            <a:spLocks noGrp="1"/>
          </p:cNvSpPr>
          <p:nvPr>
            <p:ph type="sldNum" sz="quarter" idx="5"/>
          </p:nvPr>
        </p:nvSpPr>
        <p:spPr/>
        <p:txBody>
          <a:bodyPr/>
          <a:lstStyle/>
          <a:p>
            <a:fld id="{28232AC7-4F7D-44D1-A3AB-36628BEC577E}" type="slidenum">
              <a:rPr lang="en-US" smtClean="0"/>
              <a:t>29</a:t>
            </a:fld>
            <a:endParaRPr lang="en-US" dirty="0"/>
          </a:p>
        </p:txBody>
      </p:sp>
    </p:spTree>
    <p:extLst>
      <p:ext uri="{BB962C8B-B14F-4D97-AF65-F5344CB8AC3E}">
        <p14:creationId xmlns:p14="http://schemas.microsoft.com/office/powerpoint/2010/main" val="83885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have read there are many functions to which ERT members can respond.  Our focus will be on responding within OHCC.</a:t>
            </a:r>
          </a:p>
          <a:p>
            <a:endParaRPr lang="en-US" dirty="0"/>
          </a:p>
          <a:p>
            <a:r>
              <a:rPr lang="en-US" dirty="0"/>
              <a:t>Describe the types of hazards we could be called upon to help.  </a:t>
            </a:r>
          </a:p>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3</a:t>
            </a:fld>
            <a:endParaRPr lang="en-US" dirty="0"/>
          </a:p>
        </p:txBody>
      </p:sp>
    </p:spTree>
    <p:extLst>
      <p:ext uri="{BB962C8B-B14F-4D97-AF65-F5344CB8AC3E}">
        <p14:creationId xmlns:p14="http://schemas.microsoft.com/office/powerpoint/2010/main" val="361731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documents that will be utilized during a response.  </a:t>
            </a:r>
            <a:r>
              <a:rPr lang="en-US" b="1" dirty="0"/>
              <a:t>WRITE IT DOWN!  </a:t>
            </a:r>
          </a:p>
          <a:p>
            <a:endParaRPr lang="en-US" b="1" dirty="0"/>
          </a:p>
          <a:p>
            <a:r>
              <a:rPr lang="en-US" dirty="0"/>
              <a:t>When you get to the staging area, check-in so we know you are here. Wait for your assignment.  Report back upon assignment completion so we know you have returned.  We don’t want to have to implement a search &amp; rescue for you unless warranted.</a:t>
            </a:r>
          </a:p>
        </p:txBody>
      </p:sp>
      <p:sp>
        <p:nvSpPr>
          <p:cNvPr id="4" name="Slide Number Placeholder 3"/>
          <p:cNvSpPr>
            <a:spLocks noGrp="1"/>
          </p:cNvSpPr>
          <p:nvPr>
            <p:ph type="sldNum" sz="quarter" idx="5"/>
          </p:nvPr>
        </p:nvSpPr>
        <p:spPr/>
        <p:txBody>
          <a:bodyPr/>
          <a:lstStyle/>
          <a:p>
            <a:fld id="{28232AC7-4F7D-44D1-A3AB-36628BEC577E}" type="slidenum">
              <a:rPr lang="en-US" smtClean="0"/>
              <a:t>30</a:t>
            </a:fld>
            <a:endParaRPr lang="en-US" dirty="0"/>
          </a:p>
        </p:txBody>
      </p:sp>
    </p:spTree>
    <p:extLst>
      <p:ext uri="{BB962C8B-B14F-4D97-AF65-F5344CB8AC3E}">
        <p14:creationId xmlns:p14="http://schemas.microsoft.com/office/powerpoint/2010/main" val="4170740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Documents will flow in multiple directions.  Everything ultimately flows up to the Incident Command who will always have the final say on what action is required.  The Incident Commander’s word is always FINAL!</a:t>
            </a:r>
          </a:p>
        </p:txBody>
      </p:sp>
      <p:sp>
        <p:nvSpPr>
          <p:cNvPr id="4" name="Slide Number Placeholder 3"/>
          <p:cNvSpPr>
            <a:spLocks noGrp="1"/>
          </p:cNvSpPr>
          <p:nvPr>
            <p:ph type="sldNum" sz="quarter" idx="5"/>
          </p:nvPr>
        </p:nvSpPr>
        <p:spPr/>
        <p:txBody>
          <a:bodyPr/>
          <a:lstStyle/>
          <a:p>
            <a:fld id="{28232AC7-4F7D-44D1-A3AB-36628BEC577E}" type="slidenum">
              <a:rPr lang="en-US" smtClean="0"/>
              <a:t>31</a:t>
            </a:fld>
            <a:endParaRPr lang="en-US" dirty="0"/>
          </a:p>
        </p:txBody>
      </p:sp>
    </p:spTree>
    <p:extLst>
      <p:ext uri="{BB962C8B-B14F-4D97-AF65-F5344CB8AC3E}">
        <p14:creationId xmlns:p14="http://schemas.microsoft.com/office/powerpoint/2010/main" val="3259782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learned the following.</a:t>
            </a:r>
          </a:p>
        </p:txBody>
      </p:sp>
      <p:sp>
        <p:nvSpPr>
          <p:cNvPr id="4" name="Slide Number Placeholder 3"/>
          <p:cNvSpPr>
            <a:spLocks noGrp="1"/>
          </p:cNvSpPr>
          <p:nvPr>
            <p:ph type="sldNum" sz="quarter" idx="5"/>
          </p:nvPr>
        </p:nvSpPr>
        <p:spPr/>
        <p:txBody>
          <a:bodyPr/>
          <a:lstStyle/>
          <a:p>
            <a:fld id="{28232AC7-4F7D-44D1-A3AB-36628BEC577E}" type="slidenum">
              <a:rPr lang="en-US" smtClean="0"/>
              <a:t>32</a:t>
            </a:fld>
            <a:endParaRPr lang="en-US" dirty="0"/>
          </a:p>
        </p:txBody>
      </p:sp>
    </p:spTree>
    <p:extLst>
      <p:ext uri="{BB962C8B-B14F-4D97-AF65-F5344CB8AC3E}">
        <p14:creationId xmlns:p14="http://schemas.microsoft.com/office/powerpoint/2010/main" val="2070649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next Session, please briefly review what we covered today and look at your own home for potential hazards.  Then read the materials for Session 2. </a:t>
            </a:r>
          </a:p>
          <a:p>
            <a:r>
              <a:rPr lang="en-US" dirty="0"/>
              <a:t>Thank you and have a great week!</a:t>
            </a:r>
          </a:p>
        </p:txBody>
      </p:sp>
      <p:sp>
        <p:nvSpPr>
          <p:cNvPr id="4" name="Slide Number Placeholder 3"/>
          <p:cNvSpPr>
            <a:spLocks noGrp="1"/>
          </p:cNvSpPr>
          <p:nvPr>
            <p:ph type="sldNum" sz="quarter" idx="5"/>
          </p:nvPr>
        </p:nvSpPr>
        <p:spPr/>
        <p:txBody>
          <a:bodyPr/>
          <a:lstStyle/>
          <a:p>
            <a:fld id="{28232AC7-4F7D-44D1-A3AB-36628BEC577E}" type="slidenum">
              <a:rPr lang="en-US" smtClean="0"/>
              <a:t>33</a:t>
            </a:fld>
            <a:endParaRPr lang="en-US" dirty="0"/>
          </a:p>
        </p:txBody>
      </p:sp>
    </p:spTree>
    <p:extLst>
      <p:ext uri="{BB962C8B-B14F-4D97-AF65-F5344CB8AC3E}">
        <p14:creationId xmlns:p14="http://schemas.microsoft.com/office/powerpoint/2010/main" val="179185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best way to make our job easier is to get ourselves, our family and others within OHCC prepared.  While the ERT members will respond, the Neighbor-Helping-Neighbor (NHN) team will be the resource to help educate our community members.  The quarterly Safety Committee presentations will also be another source of community education.</a:t>
            </a:r>
          </a:p>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4</a:t>
            </a:fld>
            <a:endParaRPr lang="en-US" dirty="0"/>
          </a:p>
        </p:txBody>
      </p:sp>
    </p:spTree>
    <p:extLst>
      <p:ext uri="{BB962C8B-B14F-4D97-AF65-F5344CB8AC3E}">
        <p14:creationId xmlns:p14="http://schemas.microsoft.com/office/powerpoint/2010/main" val="33577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ERT members and others within SERT need to be active in the community.  ERT members will train and participate in drills for a disaster, so our job requires us to stay current.</a:t>
            </a:r>
          </a:p>
        </p:txBody>
      </p:sp>
      <p:sp>
        <p:nvSpPr>
          <p:cNvPr id="4" name="Slide Number Placeholder 3"/>
          <p:cNvSpPr>
            <a:spLocks noGrp="1"/>
          </p:cNvSpPr>
          <p:nvPr>
            <p:ph type="sldNum" sz="quarter" idx="5"/>
          </p:nvPr>
        </p:nvSpPr>
        <p:spPr/>
        <p:txBody>
          <a:bodyPr/>
          <a:lstStyle/>
          <a:p>
            <a:fld id="{28232AC7-4F7D-44D1-A3AB-36628BEC577E}" type="slidenum">
              <a:rPr lang="en-US" smtClean="0"/>
              <a:t>5</a:t>
            </a:fld>
            <a:endParaRPr lang="en-US" dirty="0"/>
          </a:p>
        </p:txBody>
      </p:sp>
    </p:spTree>
    <p:extLst>
      <p:ext uri="{BB962C8B-B14F-4D97-AF65-F5344CB8AC3E}">
        <p14:creationId xmlns:p14="http://schemas.microsoft.com/office/powerpoint/2010/main" val="254788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training purposes will focus on </a:t>
            </a:r>
            <a:r>
              <a:rPr lang="en-US" b="1" dirty="0"/>
              <a:t>earthquakes</a:t>
            </a:r>
            <a:r>
              <a:rPr lang="en-US" dirty="0"/>
              <a:t>.  While there are other natural disasters that technically occur, as we prepare for a major earthquake, we will be prepared to handle most other situations.</a:t>
            </a:r>
          </a:p>
          <a:p>
            <a:endParaRPr lang="en-US" dirty="0"/>
          </a:p>
          <a:p>
            <a:r>
              <a:rPr lang="en-US" dirty="0"/>
              <a:t>Technological and Accidental hazards may occur which could result in loss of power or other services, which would be the same type of disruptions that could occur following an earthquake.</a:t>
            </a:r>
          </a:p>
        </p:txBody>
      </p:sp>
      <p:sp>
        <p:nvSpPr>
          <p:cNvPr id="4" name="Slide Number Placeholder 3"/>
          <p:cNvSpPr>
            <a:spLocks noGrp="1"/>
          </p:cNvSpPr>
          <p:nvPr>
            <p:ph type="sldNum" sz="quarter" idx="5"/>
          </p:nvPr>
        </p:nvSpPr>
        <p:spPr/>
        <p:txBody>
          <a:bodyPr/>
          <a:lstStyle/>
          <a:p>
            <a:fld id="{28232AC7-4F7D-44D1-A3AB-36628BEC577E}" type="slidenum">
              <a:rPr lang="en-US" smtClean="0"/>
              <a:t>6</a:t>
            </a:fld>
            <a:endParaRPr lang="en-US" dirty="0"/>
          </a:p>
        </p:txBody>
      </p:sp>
    </p:spTree>
    <p:extLst>
      <p:ext uri="{BB962C8B-B14F-4D97-AF65-F5344CB8AC3E}">
        <p14:creationId xmlns:p14="http://schemas.microsoft.com/office/powerpoint/2010/main" val="165699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ERT members will always be </a:t>
            </a:r>
            <a:r>
              <a:rPr lang="en-US" b="1" dirty="0"/>
              <a:t>SECONDARY</a:t>
            </a:r>
            <a:r>
              <a:rPr lang="en-US" dirty="0"/>
              <a:t> to 911 professional responders. ERT members step in when 911 responders are not available.</a:t>
            </a:r>
          </a:p>
        </p:txBody>
      </p:sp>
      <p:sp>
        <p:nvSpPr>
          <p:cNvPr id="4" name="Slide Number Placeholder 3"/>
          <p:cNvSpPr>
            <a:spLocks noGrp="1"/>
          </p:cNvSpPr>
          <p:nvPr>
            <p:ph type="sldNum" sz="quarter" idx="5"/>
          </p:nvPr>
        </p:nvSpPr>
        <p:spPr/>
        <p:txBody>
          <a:bodyPr/>
          <a:lstStyle/>
          <a:p>
            <a:fld id="{28232AC7-4F7D-44D1-A3AB-36628BEC577E}" type="slidenum">
              <a:rPr lang="en-US" smtClean="0"/>
              <a:t>7</a:t>
            </a:fld>
            <a:endParaRPr lang="en-US" dirty="0"/>
          </a:p>
        </p:txBody>
      </p:sp>
    </p:spTree>
    <p:extLst>
      <p:ext uri="{BB962C8B-B14F-4D97-AF65-F5344CB8AC3E}">
        <p14:creationId xmlns:p14="http://schemas.microsoft.com/office/powerpoint/2010/main" val="213110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 following an earthquake may contain all the above.  </a:t>
            </a:r>
            <a:r>
              <a:rPr lang="en-US" b="1" dirty="0"/>
              <a:t>Our job is to </a:t>
            </a:r>
          </a:p>
          <a:p>
            <a:r>
              <a:rPr lang="en-US" b="1" dirty="0"/>
              <a:t>#1 Keep ERT members safe and </a:t>
            </a:r>
          </a:p>
          <a:p>
            <a:r>
              <a:rPr lang="en-US" b="1" dirty="0"/>
              <a:t>#2 to help others within OHCC get to safety.</a:t>
            </a:r>
          </a:p>
        </p:txBody>
      </p:sp>
      <p:sp>
        <p:nvSpPr>
          <p:cNvPr id="4" name="Slide Number Placeholder 3"/>
          <p:cNvSpPr>
            <a:spLocks noGrp="1"/>
          </p:cNvSpPr>
          <p:nvPr>
            <p:ph type="sldNum" sz="quarter" idx="5"/>
          </p:nvPr>
        </p:nvSpPr>
        <p:spPr/>
        <p:txBody>
          <a:bodyPr/>
          <a:lstStyle/>
          <a:p>
            <a:fld id="{28232AC7-4F7D-44D1-A3AB-36628BEC577E}" type="slidenum">
              <a:rPr lang="en-US" smtClean="0"/>
              <a:t>8</a:t>
            </a:fld>
            <a:endParaRPr lang="en-US" dirty="0"/>
          </a:p>
        </p:txBody>
      </p:sp>
    </p:spTree>
    <p:extLst>
      <p:ext uri="{BB962C8B-B14F-4D97-AF65-F5344CB8AC3E}">
        <p14:creationId xmlns:p14="http://schemas.microsoft.com/office/powerpoint/2010/main" val="136994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prepared will help in saving life and to help minimize property damage.  You should all have the San Diego County Emergency, Quake Feed and the American Red Cross emergency apps on your cellular device.  If you do NOT have these, please let us know and we will arrange to help you download these.</a:t>
            </a:r>
          </a:p>
          <a:p>
            <a:endParaRPr lang="en-US" dirty="0"/>
          </a:p>
          <a:p>
            <a:r>
              <a:rPr lang="en-US" dirty="0"/>
              <a:t>You maybe called upon to quickly evaluate a situation, this will require practice.  ERT members will have a Practice Drill annually as well as a safety class so we can keep our skills current.  Also remember every 2-years you need to re-certify for the Red Cross Adult First Aid, CPR/AED course.</a:t>
            </a:r>
          </a:p>
        </p:txBody>
      </p:sp>
      <p:sp>
        <p:nvSpPr>
          <p:cNvPr id="4" name="Slide Number Placeholder 3"/>
          <p:cNvSpPr>
            <a:spLocks noGrp="1"/>
          </p:cNvSpPr>
          <p:nvPr>
            <p:ph type="sldNum" sz="quarter" idx="5"/>
          </p:nvPr>
        </p:nvSpPr>
        <p:spPr/>
        <p:txBody>
          <a:bodyPr/>
          <a:lstStyle/>
          <a:p>
            <a:fld id="{28232AC7-4F7D-44D1-A3AB-36628BEC577E}" type="slidenum">
              <a:rPr lang="en-US" smtClean="0"/>
              <a:t>9</a:t>
            </a:fld>
            <a:endParaRPr lang="en-US" dirty="0"/>
          </a:p>
        </p:txBody>
      </p:sp>
    </p:spTree>
    <p:extLst>
      <p:ext uri="{BB962C8B-B14F-4D97-AF65-F5344CB8AC3E}">
        <p14:creationId xmlns:p14="http://schemas.microsoft.com/office/powerpoint/2010/main" val="1500489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778998DD-9FB2-4751-9F07-F7B821A1C73F}"/>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3" name="Text Placeholder 3">
            <a:extLst>
              <a:ext uri="{FF2B5EF4-FFF2-40B4-BE49-F238E27FC236}">
                <a16:creationId xmlns:a16="http://schemas.microsoft.com/office/drawing/2014/main" id="{59783367-A3F9-4C4A-9E3D-5AD51F8ADCDE}"/>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325666A1-02E9-4C32-A549-F5664FADCB4C}"/>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3" name="Text Placeholder 3">
            <a:extLst>
              <a:ext uri="{FF2B5EF4-FFF2-40B4-BE49-F238E27FC236}">
                <a16:creationId xmlns:a16="http://schemas.microsoft.com/office/drawing/2014/main" id="{669FC2A7-64B1-4390-9278-AD6A06F6A769}"/>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4" name="Picture 13">
            <a:extLst>
              <a:ext uri="{FF2B5EF4-FFF2-40B4-BE49-F238E27FC236}">
                <a16:creationId xmlns:a16="http://schemas.microsoft.com/office/drawing/2014/main" id="{1A3C3851-6363-4AB7-A56C-56877C6D09B6}"/>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3" name="Text Placeholder 3">
            <a:extLst>
              <a:ext uri="{FF2B5EF4-FFF2-40B4-BE49-F238E27FC236}">
                <a16:creationId xmlns:a16="http://schemas.microsoft.com/office/drawing/2014/main" id="{6738ED7C-1E47-4DC0-85AA-174C8623031E}"/>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3528500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8E7B-AA09-4239-B879-991D62613D8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132BDA9-2581-427B-A113-EF2CCCB1C3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AB25325-DFA1-4AA8-8015-5552FDAD54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BA4B094-7CCE-4D45-BEA3-E1736A1543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B0C332-CD06-4E85-9701-328CB86AB68B}"/>
              </a:ext>
            </a:extLst>
          </p:cNvPr>
          <p:cNvSpPr>
            <a:spLocks noGrp="1"/>
          </p:cNvSpPr>
          <p:nvPr>
            <p:ph type="sldNum" sz="quarter" idx="12"/>
          </p:nvPr>
        </p:nvSpPr>
        <p:spPr/>
        <p:txBody>
          <a:bodyPr/>
          <a:lstStyle/>
          <a:p>
            <a:fld id="{05DEBE95-EBFB-4370-8015-733083DD6592}" type="slidenum">
              <a:rPr lang="en-US" smtClean="0"/>
              <a:t>‹#›</a:t>
            </a:fld>
            <a:endParaRPr lang="en-US" dirty="0"/>
          </a:p>
        </p:txBody>
      </p:sp>
    </p:spTree>
    <p:extLst>
      <p:ext uri="{BB962C8B-B14F-4D97-AF65-F5344CB8AC3E}">
        <p14:creationId xmlns:p14="http://schemas.microsoft.com/office/powerpoint/2010/main" val="197385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071" y="5846737"/>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3" name="Picture 2" descr="Text&#10;&#10;Description automatically generated with medium confidence">
            <a:extLst>
              <a:ext uri="{FF2B5EF4-FFF2-40B4-BE49-F238E27FC236}">
                <a16:creationId xmlns:a16="http://schemas.microsoft.com/office/drawing/2014/main" id="{83698247-BFA5-415B-931B-EE7B827E21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76643" y="5732184"/>
            <a:ext cx="1590713" cy="960626"/>
          </a:xfrm>
          <a:prstGeom prst="rect">
            <a:avLst/>
          </a:prstGeom>
        </p:spPr>
      </p:pic>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6" name="Picture 5">
            <a:extLst>
              <a:ext uri="{FF2B5EF4-FFF2-40B4-BE49-F238E27FC236}">
                <a16:creationId xmlns:a16="http://schemas.microsoft.com/office/drawing/2014/main" id="{486C15AC-95F3-48E2-81CC-A3DA728D8E1E}"/>
              </a:ext>
            </a:extLst>
          </p:cNvPr>
          <p:cNvPicPr>
            <a:picLocks noChangeAspect="1"/>
          </p:cNvPicPr>
          <p:nvPr userDrawn="1"/>
        </p:nvPicPr>
        <p:blipFill>
          <a:blip r:embed="rId3"/>
          <a:stretch>
            <a:fillRect/>
          </a:stretch>
        </p:blipFill>
        <p:spPr>
          <a:xfrm>
            <a:off x="166707" y="6031324"/>
            <a:ext cx="1173684" cy="708783"/>
          </a:xfrm>
          <a:prstGeom prst="rect">
            <a:avLst/>
          </a:prstGeom>
        </p:spPr>
      </p:pic>
      <p:sp>
        <p:nvSpPr>
          <p:cNvPr id="10" name="Text Placeholder 3">
            <a:extLst>
              <a:ext uri="{FF2B5EF4-FFF2-40B4-BE49-F238E27FC236}">
                <a16:creationId xmlns:a16="http://schemas.microsoft.com/office/drawing/2014/main" id="{B7122189-7360-4969-9023-BDCD811E3140}"/>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2" name="Picture 1">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0" name="Text Placeholder 3">
            <a:extLst>
              <a:ext uri="{FF2B5EF4-FFF2-40B4-BE49-F238E27FC236}">
                <a16:creationId xmlns:a16="http://schemas.microsoft.com/office/drawing/2014/main" id="{C6800ACE-6798-4CDA-9648-C2006AEA5C66}"/>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4" name="Picture 13">
            <a:extLst>
              <a:ext uri="{FF2B5EF4-FFF2-40B4-BE49-F238E27FC236}">
                <a16:creationId xmlns:a16="http://schemas.microsoft.com/office/drawing/2014/main" id="{66A8AD88-888C-4295-BDCB-11F974F36FDC}"/>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0" name="Text Placeholder 3">
            <a:extLst>
              <a:ext uri="{FF2B5EF4-FFF2-40B4-BE49-F238E27FC236}">
                <a16:creationId xmlns:a16="http://schemas.microsoft.com/office/drawing/2014/main" id="{5CAE4F95-E796-46EC-826E-E91595201095}"/>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1" name="Picture 10">
            <a:extLst>
              <a:ext uri="{FF2B5EF4-FFF2-40B4-BE49-F238E27FC236}">
                <a16:creationId xmlns:a16="http://schemas.microsoft.com/office/drawing/2014/main" id="{1F6EF563-1B34-4DF7-929A-448CE277D0C3}"/>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3" name="Text Placeholder 3">
            <a:extLst>
              <a:ext uri="{FF2B5EF4-FFF2-40B4-BE49-F238E27FC236}">
                <a16:creationId xmlns:a16="http://schemas.microsoft.com/office/drawing/2014/main" id="{CA7AE6D4-AA75-438F-B10D-CDC735C173C7}"/>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818FD68B-93D1-4E01-B074-60AD7D11198C}"/>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3" name="Text Placeholder 3">
            <a:extLst>
              <a:ext uri="{FF2B5EF4-FFF2-40B4-BE49-F238E27FC236}">
                <a16:creationId xmlns:a16="http://schemas.microsoft.com/office/drawing/2014/main" id="{C0B340DB-0E9C-450F-8068-A583F434D3AF}"/>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7" r:id="rId7"/>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65EA1-1CCF-45E4-9FD8-1D251FBE4000}"/>
              </a:ext>
            </a:extLst>
          </p:cNvPr>
          <p:cNvSpPr>
            <a:spLocks noGrp="1"/>
          </p:cNvSpPr>
          <p:nvPr>
            <p:ph type="title" idx="4294967295"/>
          </p:nvPr>
        </p:nvSpPr>
        <p:spPr>
          <a:xfrm>
            <a:off x="1436772" y="2428508"/>
            <a:ext cx="6239935" cy="1325563"/>
          </a:xfrm>
        </p:spPr>
        <p:txBody>
          <a:bodyPr>
            <a:normAutofit fontScale="90000"/>
          </a:bodyPr>
          <a:lstStyle/>
          <a:p>
            <a:pPr lvl="0" algn="ctr">
              <a:spcBef>
                <a:spcPts val="1000"/>
              </a:spcBef>
            </a:pPr>
            <a:r>
              <a:rPr lang="en-US" sz="3400" b="1" dirty="0">
                <a:solidFill>
                  <a:prstClr val="black"/>
                </a:solidFill>
                <a:latin typeface="Arial" panose="020B0604020202020204" pitchFamily="34" charset="0"/>
                <a:ea typeface="+mn-ea"/>
                <a:cs typeface="Arial" panose="020B0604020202020204" pitchFamily="34" charset="0"/>
              </a:rPr>
              <a:t>Session 1</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1: Disaster Preparedness</a:t>
            </a:r>
          </a:p>
        </p:txBody>
      </p:sp>
      <p:sp>
        <p:nvSpPr>
          <p:cNvPr id="3" name="Text Placeholder 2">
            <a:extLst>
              <a:ext uri="{FF2B5EF4-FFF2-40B4-BE49-F238E27FC236}">
                <a16:creationId xmlns:a16="http://schemas.microsoft.com/office/drawing/2014/main" id="{5D3DD3DC-534F-4DED-8ED2-96590E95A862}"/>
              </a:ext>
            </a:extLst>
          </p:cNvPr>
          <p:cNvSpPr>
            <a:spLocks noGrp="1"/>
          </p:cNvSpPr>
          <p:nvPr>
            <p:ph type="body" sz="quarter" idx="11"/>
          </p:nvPr>
        </p:nvSpPr>
        <p:spPr>
          <a:xfrm>
            <a:off x="480947" y="1068538"/>
            <a:ext cx="8151584" cy="725488"/>
          </a:xfrm>
        </p:spPr>
        <p:txBody>
          <a:bodyPr>
            <a:noAutofit/>
          </a:bodyPr>
          <a:lstStyle/>
          <a:p>
            <a:pPr lvl="0" defTabSz="914400">
              <a:lnSpc>
                <a:spcPct val="100000"/>
              </a:lnSpc>
              <a:spcBef>
                <a:spcPts val="0"/>
              </a:spcBef>
            </a:pPr>
            <a:r>
              <a:rPr lang="en-US" sz="5000" dirty="0">
                <a:solidFill>
                  <a:srgbClr val="FFFFFF"/>
                </a:solidFill>
              </a:rPr>
              <a:t>OHCC</a:t>
            </a:r>
          </a:p>
          <a:p>
            <a:pPr lvl="0" defTabSz="914400">
              <a:lnSpc>
                <a:spcPct val="100000"/>
              </a:lnSpc>
              <a:spcBef>
                <a:spcPts val="0"/>
              </a:spcBef>
            </a:pPr>
            <a:r>
              <a:rPr lang="en-US" sz="5000" dirty="0">
                <a:solidFill>
                  <a:srgbClr val="FFFFFF"/>
                </a:solidFill>
              </a:rPr>
              <a:t>SERT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76135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A01907-04C9-4825-936E-2BEF49C53FD9}"/>
              </a:ext>
            </a:extLst>
          </p:cNvPr>
          <p:cNvSpPr>
            <a:spLocks noGrp="1"/>
          </p:cNvSpPr>
          <p:nvPr>
            <p:ph type="title"/>
          </p:nvPr>
        </p:nvSpPr>
        <p:spPr/>
        <p:txBody>
          <a:bodyPr/>
          <a:lstStyle/>
          <a:p>
            <a:r>
              <a:rPr lang="en-US" dirty="0"/>
              <a:t>Protective Actions</a:t>
            </a:r>
          </a:p>
        </p:txBody>
      </p:sp>
      <p:sp>
        <p:nvSpPr>
          <p:cNvPr id="2" name="Content Placeholder 1">
            <a:extLst>
              <a:ext uri="{FF2B5EF4-FFF2-40B4-BE49-F238E27FC236}">
                <a16:creationId xmlns:a16="http://schemas.microsoft.com/office/drawing/2014/main" id="{75EBA577-B8CD-4243-A724-367EF74E3B5B}"/>
              </a:ext>
            </a:extLst>
          </p:cNvPr>
          <p:cNvSpPr>
            <a:spLocks noGrp="1"/>
          </p:cNvSpPr>
          <p:nvPr>
            <p:ph idx="1"/>
          </p:nvPr>
        </p:nvSpPr>
        <p:spPr>
          <a:xfrm>
            <a:off x="1148436" y="1471460"/>
            <a:ext cx="7388678" cy="4781145"/>
          </a:xfrm>
        </p:spPr>
        <p:txBody>
          <a:bodyPr>
            <a:normAutofit/>
          </a:bodyPr>
          <a:lstStyle/>
          <a:p>
            <a:r>
              <a:rPr lang="en-US" b="1" dirty="0"/>
              <a:t>Assess situation. </a:t>
            </a:r>
            <a:endParaRPr lang="en-US" sz="800" b="1" dirty="0"/>
          </a:p>
          <a:p>
            <a:pPr>
              <a:spcBef>
                <a:spcPts val="1800"/>
              </a:spcBef>
            </a:pPr>
            <a:r>
              <a:rPr lang="en-US" b="1" dirty="0"/>
              <a:t>Decide to stay or change locations. </a:t>
            </a:r>
          </a:p>
          <a:p>
            <a:pPr lvl="1"/>
            <a:r>
              <a:rPr lang="en-US" dirty="0"/>
              <a:t>This is a critical early decision in disasters.</a:t>
            </a:r>
            <a:endParaRPr lang="en-US" sz="800" dirty="0"/>
          </a:p>
          <a:p>
            <a:pPr>
              <a:spcBef>
                <a:spcPts val="1800"/>
              </a:spcBef>
            </a:pPr>
            <a:r>
              <a:rPr lang="en-US" dirty="0"/>
              <a:t>Seek clean air and </a:t>
            </a:r>
            <a:r>
              <a:rPr lang="en-US" b="1" dirty="0"/>
              <a:t>protect breathing passages.</a:t>
            </a:r>
            <a:r>
              <a:rPr lang="en-US" dirty="0"/>
              <a:t> </a:t>
            </a:r>
            <a:endParaRPr lang="en-US" sz="800" dirty="0"/>
          </a:p>
          <a:p>
            <a:pPr>
              <a:spcBef>
                <a:spcPts val="1800"/>
              </a:spcBef>
            </a:pPr>
            <a:r>
              <a:rPr lang="en-US" b="1" dirty="0"/>
              <a:t>Protect from debris </a:t>
            </a:r>
            <a:r>
              <a:rPr lang="en-US" dirty="0"/>
              <a:t>and signal if trapped.</a:t>
            </a:r>
            <a:endParaRPr lang="en-US" sz="800" dirty="0"/>
          </a:p>
          <a:p>
            <a:pPr>
              <a:spcBef>
                <a:spcPts val="1800"/>
              </a:spcBef>
            </a:pPr>
            <a:r>
              <a:rPr lang="en-US" b="1" dirty="0"/>
              <a:t>Remove contaminants. </a:t>
            </a:r>
            <a:endParaRPr lang="en-US" sz="800" b="1" dirty="0"/>
          </a:p>
          <a:p>
            <a:pPr>
              <a:spcBef>
                <a:spcPts val="1800"/>
              </a:spcBef>
            </a:pPr>
            <a:r>
              <a:rPr lang="en-US" b="1" dirty="0"/>
              <a:t>Practice good hygiene.</a:t>
            </a:r>
          </a:p>
        </p:txBody>
      </p:sp>
      <p:sp>
        <p:nvSpPr>
          <p:cNvPr id="6" name="Content Placeholder 5">
            <a:extLst>
              <a:ext uri="{FF2B5EF4-FFF2-40B4-BE49-F238E27FC236}">
                <a16:creationId xmlns:a16="http://schemas.microsoft.com/office/drawing/2014/main" id="{4F352FFB-0455-486F-BF2A-F87FA84F48E0}"/>
              </a:ext>
            </a:extLst>
          </p:cNvPr>
          <p:cNvSpPr>
            <a:spLocks noGrp="1"/>
          </p:cNvSpPr>
          <p:nvPr>
            <p:ph sz="quarter" idx="12"/>
          </p:nvPr>
        </p:nvSpPr>
        <p:spPr>
          <a:xfrm>
            <a:off x="7789025" y="5881860"/>
            <a:ext cx="1160665" cy="355600"/>
          </a:xfrm>
        </p:spPr>
        <p:txBody>
          <a:bodyPr/>
          <a:lstStyle/>
          <a:p>
            <a:r>
              <a:rPr lang="en-US" dirty="0"/>
              <a:t>PM 1: 18-19</a:t>
            </a:r>
          </a:p>
        </p:txBody>
      </p:sp>
      <p:sp>
        <p:nvSpPr>
          <p:cNvPr id="7" name="Text Placeholder 7">
            <a:extLst>
              <a:ext uri="{FF2B5EF4-FFF2-40B4-BE49-F238E27FC236}">
                <a16:creationId xmlns:a16="http://schemas.microsoft.com/office/drawing/2014/main" id="{F48A20CB-4325-DF4B-87E0-C46B3A8DDB8E}"/>
              </a:ext>
            </a:extLst>
          </p:cNvPr>
          <p:cNvSpPr>
            <a:spLocks noGrp="1"/>
          </p:cNvSpPr>
          <p:nvPr>
            <p:ph type="body" sz="quarter" idx="11"/>
          </p:nvPr>
        </p:nvSpPr>
        <p:spPr/>
        <p:txBody>
          <a:bodyPr/>
          <a:lstStyle/>
          <a:p>
            <a:fld id="{94F80D67-6F55-854A-881A-88A994435CDA}" type="slidenum">
              <a:rPr lang="en-US" smtClean="0"/>
              <a:t>10</a:t>
            </a:fld>
            <a:endParaRPr lang="en-US" dirty="0"/>
          </a:p>
        </p:txBody>
      </p:sp>
      <p:sp>
        <p:nvSpPr>
          <p:cNvPr id="8" name="Text Placeholder 3">
            <a:extLst>
              <a:ext uri="{FF2B5EF4-FFF2-40B4-BE49-F238E27FC236}">
                <a16:creationId xmlns:a16="http://schemas.microsoft.com/office/drawing/2014/main" id="{DB775B86-45A1-4602-A0AD-6A5EF492727E}"/>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184963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342A4-F718-4347-A8EF-0B7CCF6F0B19}"/>
              </a:ext>
            </a:extLst>
          </p:cNvPr>
          <p:cNvSpPr>
            <a:spLocks noGrp="1"/>
          </p:cNvSpPr>
          <p:nvPr>
            <p:ph type="title"/>
          </p:nvPr>
        </p:nvSpPr>
        <p:spPr/>
        <p:txBody>
          <a:bodyPr/>
          <a:lstStyle/>
          <a:p>
            <a:r>
              <a:rPr lang="en-US" dirty="0"/>
              <a:t>Sheltering</a:t>
            </a:r>
          </a:p>
        </p:txBody>
      </p:sp>
      <p:sp>
        <p:nvSpPr>
          <p:cNvPr id="2" name="Content Placeholder 1">
            <a:extLst>
              <a:ext uri="{FF2B5EF4-FFF2-40B4-BE49-F238E27FC236}">
                <a16:creationId xmlns:a16="http://schemas.microsoft.com/office/drawing/2014/main" id="{67B89849-CF36-48EF-85E7-647B984C0B7D}"/>
              </a:ext>
            </a:extLst>
          </p:cNvPr>
          <p:cNvSpPr>
            <a:spLocks noGrp="1"/>
          </p:cNvSpPr>
          <p:nvPr>
            <p:ph idx="1"/>
          </p:nvPr>
        </p:nvSpPr>
        <p:spPr>
          <a:xfrm>
            <a:off x="1231591" y="1604571"/>
            <a:ext cx="7068638" cy="4781145"/>
          </a:xfrm>
        </p:spPr>
        <p:txBody>
          <a:bodyPr>
            <a:normAutofit/>
          </a:bodyPr>
          <a:lstStyle/>
          <a:p>
            <a:pPr>
              <a:spcBef>
                <a:spcPts val="400"/>
              </a:spcBef>
            </a:pPr>
            <a:r>
              <a:rPr lang="en-US" b="1" dirty="0"/>
              <a:t>Shelter in place: sealing a room</a:t>
            </a:r>
          </a:p>
          <a:p>
            <a:pPr lvl="1">
              <a:spcBef>
                <a:spcPts val="400"/>
              </a:spcBef>
            </a:pPr>
            <a:r>
              <a:rPr lang="en-US" dirty="0"/>
              <a:t>Identify internal room.</a:t>
            </a:r>
          </a:p>
          <a:p>
            <a:pPr lvl="1">
              <a:spcBef>
                <a:spcPts val="400"/>
              </a:spcBef>
            </a:pPr>
            <a:r>
              <a:rPr lang="en-US" dirty="0"/>
              <a:t>Stay for several hours.</a:t>
            </a:r>
          </a:p>
          <a:p>
            <a:pPr lvl="1">
              <a:spcBef>
                <a:spcPts val="400"/>
              </a:spcBef>
            </a:pPr>
            <a:r>
              <a:rPr lang="en-US" dirty="0"/>
              <a:t>Store supplies. </a:t>
            </a:r>
          </a:p>
          <a:p>
            <a:pPr>
              <a:spcBef>
                <a:spcPts val="1000"/>
              </a:spcBef>
            </a:pPr>
            <a:r>
              <a:rPr lang="en-US" b="1" dirty="0"/>
              <a:t>Shelter for extended stay:</a:t>
            </a:r>
          </a:p>
          <a:p>
            <a:pPr lvl="1">
              <a:spcBef>
                <a:spcPts val="400"/>
              </a:spcBef>
            </a:pPr>
            <a:r>
              <a:rPr lang="en-US" dirty="0"/>
              <a:t>Stay for several days or up to 2 weeks.</a:t>
            </a:r>
          </a:p>
          <a:p>
            <a:pPr lvl="1">
              <a:spcBef>
                <a:spcPts val="400"/>
              </a:spcBef>
            </a:pPr>
            <a:r>
              <a:rPr lang="en-US" dirty="0"/>
              <a:t>Store emergency supplies. </a:t>
            </a:r>
          </a:p>
          <a:p>
            <a:pPr>
              <a:spcBef>
                <a:spcPts val="1000"/>
              </a:spcBef>
            </a:pPr>
            <a:r>
              <a:rPr lang="en-US" b="1" dirty="0"/>
              <a:t>Mass care or community shelter:</a:t>
            </a:r>
          </a:p>
          <a:p>
            <a:pPr lvl="1">
              <a:spcBef>
                <a:spcPts val="400"/>
              </a:spcBef>
            </a:pPr>
            <a:r>
              <a:rPr lang="en-US" dirty="0"/>
              <a:t>Take 3-day disaster kits.</a:t>
            </a:r>
          </a:p>
          <a:p>
            <a:pPr lvl="1">
              <a:spcBef>
                <a:spcPts val="400"/>
              </a:spcBef>
            </a:pPr>
            <a:r>
              <a:rPr lang="en-US" dirty="0"/>
              <a:t>Shelters provide most supplies. </a:t>
            </a:r>
          </a:p>
          <a:p>
            <a:pPr>
              <a:spcBef>
                <a:spcPts val="400"/>
              </a:spcBef>
            </a:pPr>
            <a:endParaRPr lang="en-US" dirty="0"/>
          </a:p>
          <a:p>
            <a:pPr lvl="1">
              <a:spcBef>
                <a:spcPts val="400"/>
              </a:spcBef>
            </a:pPr>
            <a:endParaRPr lang="en-US" dirty="0"/>
          </a:p>
          <a:p>
            <a:pPr>
              <a:spcBef>
                <a:spcPts val="400"/>
              </a:spcBef>
            </a:pPr>
            <a:endParaRPr lang="en-US" dirty="0"/>
          </a:p>
        </p:txBody>
      </p:sp>
      <p:sp>
        <p:nvSpPr>
          <p:cNvPr id="3" name="Content Placeholder 2">
            <a:extLst>
              <a:ext uri="{FF2B5EF4-FFF2-40B4-BE49-F238E27FC236}">
                <a16:creationId xmlns:a16="http://schemas.microsoft.com/office/drawing/2014/main" id="{1D46271C-4679-4F84-B266-134FC9082CEC}"/>
              </a:ext>
            </a:extLst>
          </p:cNvPr>
          <p:cNvSpPr>
            <a:spLocks noGrp="1"/>
          </p:cNvSpPr>
          <p:nvPr>
            <p:ph sz="quarter" idx="12"/>
          </p:nvPr>
        </p:nvSpPr>
        <p:spPr>
          <a:xfrm>
            <a:off x="7789025" y="5881860"/>
            <a:ext cx="1172095" cy="355600"/>
          </a:xfrm>
        </p:spPr>
        <p:txBody>
          <a:bodyPr/>
          <a:lstStyle/>
          <a:p>
            <a:r>
              <a:rPr lang="en-US" dirty="0"/>
              <a:t>PM 1: 19-20</a:t>
            </a:r>
          </a:p>
        </p:txBody>
      </p:sp>
      <p:sp>
        <p:nvSpPr>
          <p:cNvPr id="7" name="Text Placeholder 7">
            <a:extLst>
              <a:ext uri="{FF2B5EF4-FFF2-40B4-BE49-F238E27FC236}">
                <a16:creationId xmlns:a16="http://schemas.microsoft.com/office/drawing/2014/main" id="{7D0FAC47-CDD6-3E41-9853-ECADED7CB4DB}"/>
              </a:ext>
            </a:extLst>
          </p:cNvPr>
          <p:cNvSpPr>
            <a:spLocks noGrp="1"/>
          </p:cNvSpPr>
          <p:nvPr>
            <p:ph type="body" sz="quarter" idx="11"/>
          </p:nvPr>
        </p:nvSpPr>
        <p:spPr/>
        <p:txBody>
          <a:bodyPr/>
          <a:lstStyle/>
          <a:p>
            <a:fld id="{94F80D67-6F55-854A-881A-88A994435CDA}" type="slidenum">
              <a:rPr lang="en-US" smtClean="0"/>
              <a:t>11</a:t>
            </a:fld>
            <a:endParaRPr lang="en-US" dirty="0"/>
          </a:p>
        </p:txBody>
      </p:sp>
      <p:sp>
        <p:nvSpPr>
          <p:cNvPr id="8" name="Text Placeholder 3">
            <a:extLst>
              <a:ext uri="{FF2B5EF4-FFF2-40B4-BE49-F238E27FC236}">
                <a16:creationId xmlns:a16="http://schemas.microsoft.com/office/drawing/2014/main" id="{7FBB61B1-9B3B-47E5-AD64-F4BEA912AC20}"/>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120286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642A96-2083-46B4-8AC3-103B5EA06B65}"/>
              </a:ext>
            </a:extLst>
          </p:cNvPr>
          <p:cNvSpPr>
            <a:spLocks noGrp="1"/>
          </p:cNvSpPr>
          <p:nvPr>
            <p:ph type="title"/>
          </p:nvPr>
        </p:nvSpPr>
        <p:spPr/>
        <p:txBody>
          <a:bodyPr>
            <a:noAutofit/>
          </a:bodyPr>
          <a:lstStyle/>
          <a:p>
            <a:r>
              <a:rPr lang="en-US" dirty="0"/>
              <a:t>SERT Disaster Response</a:t>
            </a:r>
          </a:p>
        </p:txBody>
      </p:sp>
      <p:sp>
        <p:nvSpPr>
          <p:cNvPr id="2" name="Content Placeholder 1">
            <a:extLst>
              <a:ext uri="{FF2B5EF4-FFF2-40B4-BE49-F238E27FC236}">
                <a16:creationId xmlns:a16="http://schemas.microsoft.com/office/drawing/2014/main" id="{C5561DB4-80B8-4019-9A20-07C2CD28A6DD}"/>
              </a:ext>
            </a:extLst>
          </p:cNvPr>
          <p:cNvSpPr>
            <a:spLocks noGrp="1"/>
          </p:cNvSpPr>
          <p:nvPr>
            <p:ph idx="1"/>
          </p:nvPr>
        </p:nvSpPr>
        <p:spPr>
          <a:xfrm>
            <a:off x="1043338" y="1800331"/>
            <a:ext cx="7256891" cy="3933273"/>
          </a:xfrm>
        </p:spPr>
        <p:txBody>
          <a:bodyPr>
            <a:normAutofit lnSpcReduction="10000"/>
          </a:bodyPr>
          <a:lstStyle/>
          <a:p>
            <a:r>
              <a:rPr lang="en-US" dirty="0"/>
              <a:t>SERT members respond post-disaster by:</a:t>
            </a:r>
          </a:p>
          <a:p>
            <a:pPr lvl="1">
              <a:spcBef>
                <a:spcPts val="1400"/>
              </a:spcBef>
            </a:pPr>
            <a:r>
              <a:rPr lang="en-US" b="1" dirty="0"/>
              <a:t>Treating life-threatening injuries </a:t>
            </a:r>
            <a:r>
              <a:rPr lang="en-US" dirty="0"/>
              <a:t>until professional assistance is available.</a:t>
            </a:r>
          </a:p>
          <a:p>
            <a:pPr lvl="1">
              <a:spcBef>
                <a:spcPts val="1400"/>
              </a:spcBef>
            </a:pPr>
            <a:r>
              <a:rPr lang="en-US" b="1" dirty="0"/>
              <a:t>Helping disaster survivors </a:t>
            </a:r>
            <a:r>
              <a:rPr lang="en-US" dirty="0"/>
              <a:t>cope with their emotional stressors.</a:t>
            </a:r>
          </a:p>
          <a:p>
            <a:pPr lvl="1">
              <a:spcBef>
                <a:spcPts val="1400"/>
              </a:spcBef>
            </a:pPr>
            <a:r>
              <a:rPr lang="en-US" b="1" dirty="0"/>
              <a:t>Locating and turning off utilities</a:t>
            </a:r>
            <a:r>
              <a:rPr lang="en-US" dirty="0"/>
              <a:t>, </a:t>
            </a:r>
            <a:r>
              <a:rPr lang="en-US" i="1" u="sng" dirty="0">
                <a:solidFill>
                  <a:srgbClr val="FF0000"/>
                </a:solidFill>
              </a:rPr>
              <a:t>if safe to do so.</a:t>
            </a:r>
          </a:p>
          <a:p>
            <a:pPr lvl="1">
              <a:spcBef>
                <a:spcPts val="1400"/>
              </a:spcBef>
            </a:pPr>
            <a:r>
              <a:rPr lang="en-US" dirty="0"/>
              <a:t>Conducting </a:t>
            </a:r>
            <a:r>
              <a:rPr lang="en-US" b="1" dirty="0"/>
              <a:t>light search and rescue </a:t>
            </a:r>
            <a:r>
              <a:rPr lang="en-US" dirty="0"/>
              <a:t>operations. </a:t>
            </a:r>
          </a:p>
          <a:p>
            <a:endParaRPr lang="en-US" dirty="0"/>
          </a:p>
        </p:txBody>
      </p:sp>
      <p:sp>
        <p:nvSpPr>
          <p:cNvPr id="6" name="Content Placeholder 5">
            <a:extLst>
              <a:ext uri="{FF2B5EF4-FFF2-40B4-BE49-F238E27FC236}">
                <a16:creationId xmlns:a16="http://schemas.microsoft.com/office/drawing/2014/main" id="{A85F6DAE-4C8F-408B-9879-C90DD65A4165}"/>
              </a:ext>
            </a:extLst>
          </p:cNvPr>
          <p:cNvSpPr>
            <a:spLocks noGrp="1"/>
          </p:cNvSpPr>
          <p:nvPr>
            <p:ph sz="quarter" idx="12"/>
          </p:nvPr>
        </p:nvSpPr>
        <p:spPr/>
        <p:txBody>
          <a:bodyPr/>
          <a:lstStyle/>
          <a:p>
            <a:r>
              <a:rPr lang="en-US" dirty="0"/>
              <a:t>PM 1: 23</a:t>
            </a:r>
          </a:p>
        </p:txBody>
      </p:sp>
      <p:sp>
        <p:nvSpPr>
          <p:cNvPr id="7" name="Text Placeholder 7">
            <a:extLst>
              <a:ext uri="{FF2B5EF4-FFF2-40B4-BE49-F238E27FC236}">
                <a16:creationId xmlns:a16="http://schemas.microsoft.com/office/drawing/2014/main" id="{D246D23F-629D-3042-8E58-2F93C7299024}"/>
              </a:ext>
            </a:extLst>
          </p:cNvPr>
          <p:cNvSpPr>
            <a:spLocks noGrp="1"/>
          </p:cNvSpPr>
          <p:nvPr>
            <p:ph type="body" sz="quarter" idx="11"/>
          </p:nvPr>
        </p:nvSpPr>
        <p:spPr/>
        <p:txBody>
          <a:bodyPr/>
          <a:lstStyle/>
          <a:p>
            <a:fld id="{94F80D67-6F55-854A-881A-88A994435CDA}" type="slidenum">
              <a:rPr lang="en-US" smtClean="0"/>
              <a:t>12</a:t>
            </a:fld>
            <a:endParaRPr lang="en-US" dirty="0"/>
          </a:p>
        </p:txBody>
      </p:sp>
      <p:sp>
        <p:nvSpPr>
          <p:cNvPr id="8" name="Text Placeholder 3">
            <a:extLst>
              <a:ext uri="{FF2B5EF4-FFF2-40B4-BE49-F238E27FC236}">
                <a16:creationId xmlns:a16="http://schemas.microsoft.com/office/drawing/2014/main" id="{C0E6E7CF-41B8-4171-BCEF-02C93BAA3E88}"/>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39136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42A69-CB18-4518-AF52-DC53147F7803}"/>
              </a:ext>
            </a:extLst>
          </p:cNvPr>
          <p:cNvSpPr>
            <a:spLocks noGrp="1"/>
          </p:cNvSpPr>
          <p:nvPr>
            <p:ph type="title"/>
          </p:nvPr>
        </p:nvSpPr>
        <p:spPr/>
        <p:txBody>
          <a:bodyPr>
            <a:normAutofit fontScale="90000"/>
          </a:bodyPr>
          <a:lstStyle/>
          <a:p>
            <a:r>
              <a:rPr lang="en-US" dirty="0"/>
              <a:t>Personal Protective Equipment (PPE)</a:t>
            </a:r>
          </a:p>
        </p:txBody>
      </p:sp>
      <p:sp>
        <p:nvSpPr>
          <p:cNvPr id="2" name="Content Placeholder 1">
            <a:extLst>
              <a:ext uri="{FF2B5EF4-FFF2-40B4-BE49-F238E27FC236}">
                <a16:creationId xmlns:a16="http://schemas.microsoft.com/office/drawing/2014/main" id="{BB50CD7F-CC89-4CE8-94FB-2552A23B0ABA}"/>
              </a:ext>
            </a:extLst>
          </p:cNvPr>
          <p:cNvSpPr>
            <a:spLocks noGrp="1"/>
          </p:cNvSpPr>
          <p:nvPr>
            <p:ph idx="1"/>
          </p:nvPr>
        </p:nvSpPr>
        <p:spPr>
          <a:xfrm>
            <a:off x="237327" y="4526805"/>
            <a:ext cx="2606358" cy="1017672"/>
          </a:xfrm>
        </p:spPr>
        <p:txBody>
          <a:bodyPr>
            <a:normAutofit/>
          </a:bodyPr>
          <a:lstStyle/>
          <a:p>
            <a:pPr>
              <a:spcBef>
                <a:spcPts val="1800"/>
              </a:spcBef>
            </a:pPr>
            <a:r>
              <a:rPr lang="en-US" sz="1400" dirty="0"/>
              <a:t>Dress in layers</a:t>
            </a:r>
          </a:p>
          <a:p>
            <a:pPr>
              <a:spcBef>
                <a:spcPts val="1800"/>
              </a:spcBef>
            </a:pPr>
            <a:r>
              <a:rPr lang="en-US" sz="1400" dirty="0"/>
              <a:t>Sturdy shoes or work boots</a:t>
            </a:r>
          </a:p>
        </p:txBody>
      </p:sp>
      <p:sp>
        <p:nvSpPr>
          <p:cNvPr id="7" name="Content Placeholder 6">
            <a:extLst>
              <a:ext uri="{FF2B5EF4-FFF2-40B4-BE49-F238E27FC236}">
                <a16:creationId xmlns:a16="http://schemas.microsoft.com/office/drawing/2014/main" id="{D113B10D-CD53-4AC3-9CA5-5ECDB1E85CDA}"/>
              </a:ext>
            </a:extLst>
          </p:cNvPr>
          <p:cNvSpPr>
            <a:spLocks noGrp="1"/>
          </p:cNvSpPr>
          <p:nvPr>
            <p:ph sz="quarter" idx="12"/>
          </p:nvPr>
        </p:nvSpPr>
        <p:spPr/>
        <p:txBody>
          <a:bodyPr/>
          <a:lstStyle/>
          <a:p>
            <a:r>
              <a:rPr lang="en-US" dirty="0"/>
              <a:t>PM 1: 25</a:t>
            </a:r>
          </a:p>
        </p:txBody>
      </p:sp>
      <p:sp>
        <p:nvSpPr>
          <p:cNvPr id="10" name="Text Placeholder 7">
            <a:extLst>
              <a:ext uri="{FF2B5EF4-FFF2-40B4-BE49-F238E27FC236}">
                <a16:creationId xmlns:a16="http://schemas.microsoft.com/office/drawing/2014/main" id="{1276D81E-5974-9849-A863-2234F9A63502}"/>
              </a:ext>
            </a:extLst>
          </p:cNvPr>
          <p:cNvSpPr>
            <a:spLocks noGrp="1"/>
          </p:cNvSpPr>
          <p:nvPr>
            <p:ph type="body" sz="quarter" idx="11"/>
          </p:nvPr>
        </p:nvSpPr>
        <p:spPr/>
        <p:txBody>
          <a:bodyPr/>
          <a:lstStyle/>
          <a:p>
            <a:fld id="{94F80D67-6F55-854A-881A-88A994435CDA}" type="slidenum">
              <a:rPr lang="en-US" smtClean="0"/>
              <a:t>13</a:t>
            </a:fld>
            <a:endParaRPr lang="en-US" dirty="0"/>
          </a:p>
        </p:txBody>
      </p:sp>
      <p:sp>
        <p:nvSpPr>
          <p:cNvPr id="8" name="Text Placeholder 3">
            <a:extLst>
              <a:ext uri="{FF2B5EF4-FFF2-40B4-BE49-F238E27FC236}">
                <a16:creationId xmlns:a16="http://schemas.microsoft.com/office/drawing/2014/main" id="{37052B7A-22F0-431B-8F08-9E9EE6C8DDA9}"/>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pic>
        <p:nvPicPr>
          <p:cNvPr id="12" name="Picture 11">
            <a:extLst>
              <a:ext uri="{FF2B5EF4-FFF2-40B4-BE49-F238E27FC236}">
                <a16:creationId xmlns:a16="http://schemas.microsoft.com/office/drawing/2014/main" id="{9B255D07-3CA0-4032-9A8C-B90F1460A243}"/>
              </a:ext>
            </a:extLst>
          </p:cNvPr>
          <p:cNvPicPr>
            <a:picLocks noChangeAspect="1"/>
          </p:cNvPicPr>
          <p:nvPr/>
        </p:nvPicPr>
        <p:blipFill>
          <a:blip r:embed="rId3"/>
          <a:stretch>
            <a:fillRect/>
          </a:stretch>
        </p:blipFill>
        <p:spPr>
          <a:xfrm>
            <a:off x="2843685" y="1736251"/>
            <a:ext cx="2372056" cy="4048690"/>
          </a:xfrm>
          <a:prstGeom prst="rect">
            <a:avLst/>
          </a:prstGeom>
        </p:spPr>
      </p:pic>
      <p:pic>
        <p:nvPicPr>
          <p:cNvPr id="16" name="Picture 15">
            <a:extLst>
              <a:ext uri="{FF2B5EF4-FFF2-40B4-BE49-F238E27FC236}">
                <a16:creationId xmlns:a16="http://schemas.microsoft.com/office/drawing/2014/main" id="{15AB6581-96DA-47C3-A17E-98D977D63299}"/>
              </a:ext>
            </a:extLst>
          </p:cNvPr>
          <p:cNvPicPr>
            <a:picLocks noChangeAspect="1"/>
          </p:cNvPicPr>
          <p:nvPr/>
        </p:nvPicPr>
        <p:blipFill>
          <a:blip r:embed="rId4"/>
          <a:stretch>
            <a:fillRect/>
          </a:stretch>
        </p:blipFill>
        <p:spPr>
          <a:xfrm>
            <a:off x="5450043" y="3729779"/>
            <a:ext cx="1895740" cy="1762371"/>
          </a:xfrm>
          <a:prstGeom prst="rect">
            <a:avLst/>
          </a:prstGeom>
        </p:spPr>
      </p:pic>
      <p:pic>
        <p:nvPicPr>
          <p:cNvPr id="18" name="Picture 17">
            <a:extLst>
              <a:ext uri="{FF2B5EF4-FFF2-40B4-BE49-F238E27FC236}">
                <a16:creationId xmlns:a16="http://schemas.microsoft.com/office/drawing/2014/main" id="{BBD4F31D-D41C-4DC4-A3AF-61727E57DBDD}"/>
              </a:ext>
            </a:extLst>
          </p:cNvPr>
          <p:cNvPicPr>
            <a:picLocks noChangeAspect="1"/>
          </p:cNvPicPr>
          <p:nvPr/>
        </p:nvPicPr>
        <p:blipFill>
          <a:blip r:embed="rId5"/>
          <a:stretch>
            <a:fillRect/>
          </a:stretch>
        </p:blipFill>
        <p:spPr>
          <a:xfrm>
            <a:off x="708881" y="1884339"/>
            <a:ext cx="1663250" cy="2520247"/>
          </a:xfrm>
          <a:prstGeom prst="rect">
            <a:avLst/>
          </a:prstGeom>
        </p:spPr>
      </p:pic>
      <p:pic>
        <p:nvPicPr>
          <p:cNvPr id="20" name="Picture 19">
            <a:extLst>
              <a:ext uri="{FF2B5EF4-FFF2-40B4-BE49-F238E27FC236}">
                <a16:creationId xmlns:a16="http://schemas.microsoft.com/office/drawing/2014/main" id="{56F9223A-231A-4EEC-9F7B-F92189E528BE}"/>
              </a:ext>
            </a:extLst>
          </p:cNvPr>
          <p:cNvPicPr>
            <a:picLocks noChangeAspect="1"/>
          </p:cNvPicPr>
          <p:nvPr/>
        </p:nvPicPr>
        <p:blipFill>
          <a:blip r:embed="rId6"/>
          <a:stretch>
            <a:fillRect/>
          </a:stretch>
        </p:blipFill>
        <p:spPr>
          <a:xfrm>
            <a:off x="7706667" y="3848354"/>
            <a:ext cx="1012398" cy="1579955"/>
          </a:xfrm>
          <a:prstGeom prst="rect">
            <a:avLst/>
          </a:prstGeom>
        </p:spPr>
      </p:pic>
      <p:pic>
        <p:nvPicPr>
          <p:cNvPr id="22" name="Picture 21">
            <a:extLst>
              <a:ext uri="{FF2B5EF4-FFF2-40B4-BE49-F238E27FC236}">
                <a16:creationId xmlns:a16="http://schemas.microsoft.com/office/drawing/2014/main" id="{6C5EF680-FBFF-4D34-80AD-CF65F6C8604F}"/>
              </a:ext>
            </a:extLst>
          </p:cNvPr>
          <p:cNvPicPr>
            <a:picLocks noChangeAspect="1"/>
          </p:cNvPicPr>
          <p:nvPr/>
        </p:nvPicPr>
        <p:blipFill>
          <a:blip r:embed="rId7"/>
          <a:stretch>
            <a:fillRect/>
          </a:stretch>
        </p:blipFill>
        <p:spPr>
          <a:xfrm>
            <a:off x="6744043" y="1744373"/>
            <a:ext cx="914194" cy="1807128"/>
          </a:xfrm>
          <a:prstGeom prst="rect">
            <a:avLst/>
          </a:prstGeom>
        </p:spPr>
      </p:pic>
      <p:pic>
        <p:nvPicPr>
          <p:cNvPr id="24" name="Picture 23">
            <a:extLst>
              <a:ext uri="{FF2B5EF4-FFF2-40B4-BE49-F238E27FC236}">
                <a16:creationId xmlns:a16="http://schemas.microsoft.com/office/drawing/2014/main" id="{D12A69E6-5704-4B1D-ACC5-B9A5D66950B2}"/>
              </a:ext>
            </a:extLst>
          </p:cNvPr>
          <p:cNvPicPr>
            <a:picLocks noChangeAspect="1"/>
          </p:cNvPicPr>
          <p:nvPr/>
        </p:nvPicPr>
        <p:blipFill>
          <a:blip r:embed="rId8"/>
          <a:stretch>
            <a:fillRect/>
          </a:stretch>
        </p:blipFill>
        <p:spPr>
          <a:xfrm>
            <a:off x="5401007" y="1841465"/>
            <a:ext cx="1025033" cy="1628971"/>
          </a:xfrm>
          <a:prstGeom prst="rect">
            <a:avLst/>
          </a:prstGeom>
        </p:spPr>
      </p:pic>
      <p:sp>
        <p:nvSpPr>
          <p:cNvPr id="26" name="TextBox 25">
            <a:extLst>
              <a:ext uri="{FF2B5EF4-FFF2-40B4-BE49-F238E27FC236}">
                <a16:creationId xmlns:a16="http://schemas.microsoft.com/office/drawing/2014/main" id="{51CDD7F8-D878-4250-A501-56C593CC2F6B}"/>
              </a:ext>
            </a:extLst>
          </p:cNvPr>
          <p:cNvSpPr txBox="1"/>
          <p:nvPr/>
        </p:nvSpPr>
        <p:spPr>
          <a:xfrm>
            <a:off x="5319419" y="3474307"/>
            <a:ext cx="1382836" cy="261610"/>
          </a:xfrm>
          <a:prstGeom prst="rect">
            <a:avLst/>
          </a:prstGeom>
          <a:noFill/>
        </p:spPr>
        <p:txBody>
          <a:bodyPr wrap="square" rtlCol="0">
            <a:spAutoFit/>
          </a:bodyPr>
          <a:lstStyle/>
          <a:p>
            <a:r>
              <a:rPr lang="en-US" sz="1100" b="1" dirty="0"/>
              <a:t>White</a:t>
            </a:r>
            <a:r>
              <a:rPr lang="en-US" sz="1100" dirty="0"/>
              <a:t>-Command</a:t>
            </a:r>
          </a:p>
        </p:txBody>
      </p:sp>
      <p:sp>
        <p:nvSpPr>
          <p:cNvPr id="27" name="TextBox 26">
            <a:extLst>
              <a:ext uri="{FF2B5EF4-FFF2-40B4-BE49-F238E27FC236}">
                <a16:creationId xmlns:a16="http://schemas.microsoft.com/office/drawing/2014/main" id="{AFC9DDC6-CB60-45E6-9C97-B77357206CB8}"/>
              </a:ext>
            </a:extLst>
          </p:cNvPr>
          <p:cNvSpPr txBox="1"/>
          <p:nvPr/>
        </p:nvSpPr>
        <p:spPr>
          <a:xfrm>
            <a:off x="6509722" y="3512616"/>
            <a:ext cx="1382836" cy="261610"/>
          </a:xfrm>
          <a:prstGeom prst="rect">
            <a:avLst/>
          </a:prstGeom>
          <a:noFill/>
        </p:spPr>
        <p:txBody>
          <a:bodyPr wrap="square" rtlCol="0">
            <a:spAutoFit/>
          </a:bodyPr>
          <a:lstStyle/>
          <a:p>
            <a:r>
              <a:rPr lang="en-US" sz="1100" b="1" dirty="0"/>
              <a:t>Green</a:t>
            </a:r>
            <a:r>
              <a:rPr lang="en-US" sz="1100" dirty="0"/>
              <a:t>-ERT Members</a:t>
            </a:r>
          </a:p>
        </p:txBody>
      </p:sp>
      <p:sp>
        <p:nvSpPr>
          <p:cNvPr id="28" name="TextBox 27">
            <a:extLst>
              <a:ext uri="{FF2B5EF4-FFF2-40B4-BE49-F238E27FC236}">
                <a16:creationId xmlns:a16="http://schemas.microsoft.com/office/drawing/2014/main" id="{96B76836-BCDD-4C96-A62E-3244B9BD7DAE}"/>
              </a:ext>
            </a:extLst>
          </p:cNvPr>
          <p:cNvSpPr txBox="1"/>
          <p:nvPr/>
        </p:nvSpPr>
        <p:spPr>
          <a:xfrm>
            <a:off x="7608810" y="5433219"/>
            <a:ext cx="1464851" cy="430887"/>
          </a:xfrm>
          <a:prstGeom prst="rect">
            <a:avLst/>
          </a:prstGeom>
          <a:noFill/>
        </p:spPr>
        <p:txBody>
          <a:bodyPr wrap="square" rtlCol="0">
            <a:spAutoFit/>
          </a:bodyPr>
          <a:lstStyle/>
          <a:p>
            <a:r>
              <a:rPr lang="en-US" sz="1100" b="1" dirty="0"/>
              <a:t>Yellow</a:t>
            </a:r>
            <a:r>
              <a:rPr lang="en-US" sz="1100" dirty="0"/>
              <a:t>-Safety Coordinator</a:t>
            </a:r>
          </a:p>
        </p:txBody>
      </p:sp>
      <p:sp>
        <p:nvSpPr>
          <p:cNvPr id="29" name="TextBox 28">
            <a:extLst>
              <a:ext uri="{FF2B5EF4-FFF2-40B4-BE49-F238E27FC236}">
                <a16:creationId xmlns:a16="http://schemas.microsoft.com/office/drawing/2014/main" id="{74F4BDAC-241C-48F0-9BD7-EC45BF689B7E}"/>
              </a:ext>
            </a:extLst>
          </p:cNvPr>
          <p:cNvSpPr txBox="1"/>
          <p:nvPr/>
        </p:nvSpPr>
        <p:spPr>
          <a:xfrm>
            <a:off x="5450043" y="5487911"/>
            <a:ext cx="957636" cy="261610"/>
          </a:xfrm>
          <a:prstGeom prst="rect">
            <a:avLst/>
          </a:prstGeom>
          <a:noFill/>
        </p:spPr>
        <p:txBody>
          <a:bodyPr wrap="square" rtlCol="0">
            <a:spAutoFit/>
          </a:bodyPr>
          <a:lstStyle/>
          <a:p>
            <a:r>
              <a:rPr lang="en-US" sz="1100" b="1" dirty="0"/>
              <a:t>Red</a:t>
            </a:r>
            <a:r>
              <a:rPr lang="en-US" sz="1100" dirty="0"/>
              <a:t>-First Aid</a:t>
            </a:r>
          </a:p>
        </p:txBody>
      </p:sp>
      <p:sp>
        <p:nvSpPr>
          <p:cNvPr id="30" name="TextBox 29">
            <a:extLst>
              <a:ext uri="{FF2B5EF4-FFF2-40B4-BE49-F238E27FC236}">
                <a16:creationId xmlns:a16="http://schemas.microsoft.com/office/drawing/2014/main" id="{92A651D0-A8BB-4FD2-A6A1-D43176588A78}"/>
              </a:ext>
            </a:extLst>
          </p:cNvPr>
          <p:cNvSpPr txBox="1"/>
          <p:nvPr/>
        </p:nvSpPr>
        <p:spPr>
          <a:xfrm>
            <a:off x="6407679" y="5487911"/>
            <a:ext cx="1172406" cy="261610"/>
          </a:xfrm>
          <a:prstGeom prst="rect">
            <a:avLst/>
          </a:prstGeom>
          <a:noFill/>
        </p:spPr>
        <p:txBody>
          <a:bodyPr wrap="square" rtlCol="0">
            <a:spAutoFit/>
          </a:bodyPr>
          <a:lstStyle/>
          <a:p>
            <a:pPr algn="ctr"/>
            <a:r>
              <a:rPr lang="en-US" sz="1100" b="1" dirty="0"/>
              <a:t>Blue</a:t>
            </a:r>
            <a:r>
              <a:rPr lang="en-US" sz="1100" dirty="0"/>
              <a:t>-Reservists</a:t>
            </a:r>
          </a:p>
        </p:txBody>
      </p:sp>
      <p:cxnSp>
        <p:nvCxnSpPr>
          <p:cNvPr id="32" name="Straight Arrow Connector 31">
            <a:extLst>
              <a:ext uri="{FF2B5EF4-FFF2-40B4-BE49-F238E27FC236}">
                <a16:creationId xmlns:a16="http://schemas.microsoft.com/office/drawing/2014/main" id="{7F0EF6DB-149B-4FFA-A099-28A9549B817C}"/>
              </a:ext>
            </a:extLst>
          </p:cNvPr>
          <p:cNvCxnSpPr/>
          <p:nvPr/>
        </p:nvCxnSpPr>
        <p:spPr>
          <a:xfrm flipV="1">
            <a:off x="2150347" y="1884339"/>
            <a:ext cx="693338" cy="497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6CF2A9D-A8F8-4DA8-8CA4-2D15A1B7F183}"/>
              </a:ext>
            </a:extLst>
          </p:cNvPr>
          <p:cNvPicPr>
            <a:picLocks noChangeAspect="1"/>
          </p:cNvPicPr>
          <p:nvPr/>
        </p:nvPicPr>
        <p:blipFill>
          <a:blip r:embed="rId9"/>
          <a:stretch>
            <a:fillRect/>
          </a:stretch>
        </p:blipFill>
        <p:spPr>
          <a:xfrm>
            <a:off x="7869238" y="1853623"/>
            <a:ext cx="1035509" cy="1688330"/>
          </a:xfrm>
          <a:prstGeom prst="rect">
            <a:avLst/>
          </a:prstGeom>
        </p:spPr>
      </p:pic>
      <p:sp>
        <p:nvSpPr>
          <p:cNvPr id="21" name="TextBox 20">
            <a:extLst>
              <a:ext uri="{FF2B5EF4-FFF2-40B4-BE49-F238E27FC236}">
                <a16:creationId xmlns:a16="http://schemas.microsoft.com/office/drawing/2014/main" id="{532A8530-97B1-46B3-8211-3F1F65E345DC}"/>
              </a:ext>
            </a:extLst>
          </p:cNvPr>
          <p:cNvSpPr txBox="1"/>
          <p:nvPr/>
        </p:nvSpPr>
        <p:spPr>
          <a:xfrm>
            <a:off x="7892558" y="3498986"/>
            <a:ext cx="1382836" cy="261610"/>
          </a:xfrm>
          <a:prstGeom prst="rect">
            <a:avLst/>
          </a:prstGeom>
          <a:noFill/>
        </p:spPr>
        <p:txBody>
          <a:bodyPr wrap="square" rtlCol="0">
            <a:spAutoFit/>
          </a:bodyPr>
          <a:lstStyle/>
          <a:p>
            <a:r>
              <a:rPr lang="en-US" sz="1100" b="1" dirty="0"/>
              <a:t>Orange</a:t>
            </a:r>
            <a:r>
              <a:rPr lang="en-US" sz="1100" dirty="0"/>
              <a:t>-Drivers</a:t>
            </a:r>
          </a:p>
        </p:txBody>
      </p:sp>
    </p:spTree>
    <p:extLst>
      <p:ext uri="{BB962C8B-B14F-4D97-AF65-F5344CB8AC3E}">
        <p14:creationId xmlns:p14="http://schemas.microsoft.com/office/powerpoint/2010/main" val="21468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BBFB9-0A42-48AC-A5E8-C37326AF2A3D}"/>
              </a:ext>
            </a:extLst>
          </p:cNvPr>
          <p:cNvSpPr>
            <a:spLocks noGrp="1"/>
          </p:cNvSpPr>
          <p:nvPr>
            <p:ph type="title"/>
          </p:nvPr>
        </p:nvSpPr>
        <p:spPr/>
        <p:txBody>
          <a:bodyPr>
            <a:normAutofit fontScale="90000"/>
          </a:bodyPr>
          <a:lstStyle/>
          <a:p>
            <a:r>
              <a:rPr lang="en-US" dirty="0"/>
              <a:t>Protection for Disaster Workers</a:t>
            </a:r>
          </a:p>
        </p:txBody>
      </p:sp>
      <p:sp>
        <p:nvSpPr>
          <p:cNvPr id="2" name="Content Placeholder 1">
            <a:extLst>
              <a:ext uri="{FF2B5EF4-FFF2-40B4-BE49-F238E27FC236}">
                <a16:creationId xmlns:a16="http://schemas.microsoft.com/office/drawing/2014/main" id="{1D247B79-B0D0-4AD3-A16F-FA4E79B3B126}"/>
              </a:ext>
            </a:extLst>
          </p:cNvPr>
          <p:cNvSpPr>
            <a:spLocks noGrp="1"/>
          </p:cNvSpPr>
          <p:nvPr>
            <p:ph idx="1"/>
          </p:nvPr>
        </p:nvSpPr>
        <p:spPr>
          <a:xfrm>
            <a:off x="710367" y="2051179"/>
            <a:ext cx="7723265" cy="3621708"/>
          </a:xfrm>
        </p:spPr>
        <p:txBody>
          <a:bodyPr>
            <a:normAutofit/>
          </a:bodyPr>
          <a:lstStyle/>
          <a:p>
            <a:r>
              <a:rPr lang="en-US" sz="3000" dirty="0"/>
              <a:t>SERT members are generally protected by:</a:t>
            </a:r>
            <a:endParaRPr lang="en-US" sz="3300" dirty="0"/>
          </a:p>
          <a:p>
            <a:pPr lvl="1">
              <a:spcBef>
                <a:spcPts val="2400"/>
              </a:spcBef>
            </a:pPr>
            <a:r>
              <a:rPr lang="en-US" sz="3300" dirty="0"/>
              <a:t>“</a:t>
            </a:r>
            <a:r>
              <a:rPr lang="en-US" sz="3300" b="1" dirty="0"/>
              <a:t>Good Samaritan</a:t>
            </a:r>
            <a:r>
              <a:rPr lang="en-US" sz="3300" dirty="0"/>
              <a:t>” laws.</a:t>
            </a:r>
          </a:p>
          <a:p>
            <a:pPr lvl="1">
              <a:spcBef>
                <a:spcPts val="2400"/>
              </a:spcBef>
            </a:pPr>
            <a:r>
              <a:rPr lang="en-US" sz="3300" b="1" dirty="0"/>
              <a:t>Volunteer Protection Act of 1997.</a:t>
            </a:r>
            <a:endParaRPr lang="en-US" sz="3300" dirty="0"/>
          </a:p>
          <a:p>
            <a:pPr lvl="1">
              <a:spcBef>
                <a:spcPts val="2400"/>
              </a:spcBef>
            </a:pPr>
            <a:r>
              <a:rPr lang="en-US" sz="3300" b="1" dirty="0"/>
              <a:t>Relevant State statutes. </a:t>
            </a:r>
          </a:p>
          <a:p>
            <a:pPr marL="0" indent="0">
              <a:buNone/>
            </a:pPr>
            <a:endParaRPr lang="en-US" dirty="0"/>
          </a:p>
        </p:txBody>
      </p:sp>
      <p:sp>
        <p:nvSpPr>
          <p:cNvPr id="6" name="Content Placeholder 5">
            <a:extLst>
              <a:ext uri="{FF2B5EF4-FFF2-40B4-BE49-F238E27FC236}">
                <a16:creationId xmlns:a16="http://schemas.microsoft.com/office/drawing/2014/main" id="{681CE570-58B5-4114-8AA9-ABACBDE117E9}"/>
              </a:ext>
            </a:extLst>
          </p:cNvPr>
          <p:cNvSpPr>
            <a:spLocks noGrp="1"/>
          </p:cNvSpPr>
          <p:nvPr>
            <p:ph sz="quarter" idx="12"/>
          </p:nvPr>
        </p:nvSpPr>
        <p:spPr/>
        <p:txBody>
          <a:bodyPr/>
          <a:lstStyle/>
          <a:p>
            <a:r>
              <a:rPr lang="en-US" dirty="0"/>
              <a:t>PM 1: 25</a:t>
            </a:r>
          </a:p>
        </p:txBody>
      </p:sp>
      <p:sp>
        <p:nvSpPr>
          <p:cNvPr id="7" name="Text Placeholder 7">
            <a:extLst>
              <a:ext uri="{FF2B5EF4-FFF2-40B4-BE49-F238E27FC236}">
                <a16:creationId xmlns:a16="http://schemas.microsoft.com/office/drawing/2014/main" id="{A432B75A-DAF7-7841-B7E6-DBE5B1A283DC}"/>
              </a:ext>
            </a:extLst>
          </p:cNvPr>
          <p:cNvSpPr>
            <a:spLocks noGrp="1"/>
          </p:cNvSpPr>
          <p:nvPr>
            <p:ph type="body" sz="quarter" idx="11"/>
          </p:nvPr>
        </p:nvSpPr>
        <p:spPr/>
        <p:txBody>
          <a:bodyPr/>
          <a:lstStyle/>
          <a:p>
            <a:fld id="{94F80D67-6F55-854A-881A-88A994435CDA}" type="slidenum">
              <a:rPr lang="en-US" smtClean="0"/>
              <a:t>14</a:t>
            </a:fld>
            <a:endParaRPr lang="en-US" dirty="0"/>
          </a:p>
        </p:txBody>
      </p:sp>
      <p:sp>
        <p:nvSpPr>
          <p:cNvPr id="8" name="Text Placeholder 3">
            <a:extLst>
              <a:ext uri="{FF2B5EF4-FFF2-40B4-BE49-F238E27FC236}">
                <a16:creationId xmlns:a16="http://schemas.microsoft.com/office/drawing/2014/main" id="{7BB53E6D-AA6B-4215-8231-6166480B2CC7}"/>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214708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F727E9-1FFB-4D9E-A23D-2502A1EB61D1}"/>
              </a:ext>
            </a:extLst>
          </p:cNvPr>
          <p:cNvSpPr>
            <a:spLocks noGrp="1"/>
          </p:cNvSpPr>
          <p:nvPr>
            <p:ph type="title"/>
          </p:nvPr>
        </p:nvSpPr>
        <p:spPr>
          <a:xfrm>
            <a:off x="745859" y="354968"/>
            <a:ext cx="5806851" cy="1017672"/>
          </a:xfrm>
        </p:spPr>
        <p:txBody>
          <a:bodyPr>
            <a:normAutofit fontScale="90000"/>
          </a:bodyPr>
          <a:lstStyle/>
          <a:p>
            <a:r>
              <a:rPr lang="en-US" dirty="0"/>
              <a:t>Session 1</a:t>
            </a:r>
            <a:br>
              <a:rPr lang="en-US" dirty="0"/>
            </a:br>
            <a:r>
              <a:rPr lang="en-US" dirty="0"/>
              <a:t>Unit 1 Summary</a:t>
            </a:r>
            <a:r>
              <a:rPr lang="en-US" sz="800" dirty="0"/>
              <a:t> </a:t>
            </a:r>
            <a:r>
              <a:rPr lang="en-US" sz="800" dirty="0">
                <a:solidFill>
                  <a:srgbClr val="448431"/>
                </a:solidFill>
              </a:rPr>
              <a:t>(Unit 1)</a:t>
            </a:r>
            <a:endParaRPr lang="en-US" dirty="0">
              <a:solidFill>
                <a:srgbClr val="448431"/>
              </a:solidFill>
            </a:endParaRPr>
          </a:p>
        </p:txBody>
      </p:sp>
      <p:sp>
        <p:nvSpPr>
          <p:cNvPr id="8" name="Content Placeholder 7">
            <a:extLst>
              <a:ext uri="{FF2B5EF4-FFF2-40B4-BE49-F238E27FC236}">
                <a16:creationId xmlns:a16="http://schemas.microsoft.com/office/drawing/2014/main" id="{D4804122-EFC5-4C1E-8AE2-B3D558992094}"/>
              </a:ext>
            </a:extLst>
          </p:cNvPr>
          <p:cNvSpPr>
            <a:spLocks noGrp="1"/>
          </p:cNvSpPr>
          <p:nvPr>
            <p:ph idx="1"/>
          </p:nvPr>
        </p:nvSpPr>
        <p:spPr>
          <a:xfrm>
            <a:off x="814945" y="1777011"/>
            <a:ext cx="8021484" cy="4460449"/>
          </a:xfrm>
        </p:spPr>
        <p:txBody>
          <a:bodyPr>
            <a:normAutofit/>
          </a:bodyPr>
          <a:lstStyle/>
          <a:p>
            <a:r>
              <a:rPr lang="en-US" dirty="0"/>
              <a:t>You should now be able to:</a:t>
            </a:r>
          </a:p>
          <a:p>
            <a:pPr lvl="1">
              <a:spcBef>
                <a:spcPts val="1800"/>
              </a:spcBef>
            </a:pPr>
            <a:r>
              <a:rPr lang="en-US" dirty="0"/>
              <a:t>Identify roles and responsibilities for our community preparedness;</a:t>
            </a:r>
            <a:endParaRPr lang="en-US" sz="800" dirty="0"/>
          </a:p>
          <a:p>
            <a:pPr lvl="1">
              <a:spcBef>
                <a:spcPts val="1800"/>
              </a:spcBef>
            </a:pPr>
            <a:r>
              <a:rPr lang="en-US" dirty="0"/>
              <a:t>Describe types of hazards that affect our community, people, health, and infrastructure;</a:t>
            </a:r>
            <a:endParaRPr lang="en-US" sz="800" dirty="0"/>
          </a:p>
          <a:p>
            <a:pPr lvl="1">
              <a:spcBef>
                <a:spcPts val="1800"/>
              </a:spcBef>
            </a:pPr>
            <a:r>
              <a:rPr lang="en-US" dirty="0"/>
              <a:t>Undertake personal and organizational preparedness actions;</a:t>
            </a:r>
            <a:endParaRPr lang="en-US" sz="800" dirty="0"/>
          </a:p>
          <a:p>
            <a:pPr lvl="1">
              <a:spcBef>
                <a:spcPts val="1800"/>
              </a:spcBef>
            </a:pPr>
            <a:r>
              <a:rPr lang="en-US" dirty="0"/>
              <a:t>Describe functions of SERT. </a:t>
            </a:r>
          </a:p>
        </p:txBody>
      </p:sp>
      <p:sp>
        <p:nvSpPr>
          <p:cNvPr id="5" name="Content Placeholder 4">
            <a:extLst>
              <a:ext uri="{FF2B5EF4-FFF2-40B4-BE49-F238E27FC236}">
                <a16:creationId xmlns:a16="http://schemas.microsoft.com/office/drawing/2014/main" id="{5A930719-2A41-4A2D-A0B2-3953339E69E2}"/>
              </a:ext>
            </a:extLst>
          </p:cNvPr>
          <p:cNvSpPr>
            <a:spLocks noGrp="1"/>
          </p:cNvSpPr>
          <p:nvPr>
            <p:ph sz="quarter" idx="12"/>
          </p:nvPr>
        </p:nvSpPr>
        <p:spPr/>
        <p:txBody>
          <a:bodyPr/>
          <a:lstStyle/>
          <a:p>
            <a:r>
              <a:rPr lang="en-US" dirty="0"/>
              <a:t>PM 1: 28</a:t>
            </a:r>
          </a:p>
        </p:txBody>
      </p:sp>
      <p:sp>
        <p:nvSpPr>
          <p:cNvPr id="10" name="Text Placeholder 7">
            <a:extLst>
              <a:ext uri="{FF2B5EF4-FFF2-40B4-BE49-F238E27FC236}">
                <a16:creationId xmlns:a16="http://schemas.microsoft.com/office/drawing/2014/main" id="{A271FBAF-D743-C547-B635-1CB517E372E5}"/>
              </a:ext>
            </a:extLst>
          </p:cNvPr>
          <p:cNvSpPr>
            <a:spLocks noGrp="1"/>
          </p:cNvSpPr>
          <p:nvPr>
            <p:ph type="body" sz="quarter" idx="11"/>
          </p:nvPr>
        </p:nvSpPr>
        <p:spPr/>
        <p:txBody>
          <a:bodyPr/>
          <a:lstStyle/>
          <a:p>
            <a:fld id="{94F80D67-6F55-854A-881A-88A994435CDA}" type="slidenum">
              <a:rPr lang="en-US" smtClean="0"/>
              <a:t>15</a:t>
            </a:fld>
            <a:endParaRPr lang="en-US" dirty="0"/>
          </a:p>
        </p:txBody>
      </p:sp>
      <p:sp>
        <p:nvSpPr>
          <p:cNvPr id="11" name="Text Placeholder 3">
            <a:extLst>
              <a:ext uri="{FF2B5EF4-FFF2-40B4-BE49-F238E27FC236}">
                <a16:creationId xmlns:a16="http://schemas.microsoft.com/office/drawing/2014/main" id="{B7713C00-4804-4BD6-BE3F-3B733E9ED190}"/>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101466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BCDE0-EEB2-47CE-A7FF-A63979B6F524}"/>
              </a:ext>
            </a:extLst>
          </p:cNvPr>
          <p:cNvSpPr>
            <a:spLocks noGrp="1"/>
          </p:cNvSpPr>
          <p:nvPr>
            <p:ph type="title" idx="4294967295"/>
          </p:nvPr>
        </p:nvSpPr>
        <p:spPr>
          <a:xfrm>
            <a:off x="645050" y="2177501"/>
            <a:ext cx="7886700" cy="1325563"/>
          </a:xfrm>
        </p:spPr>
        <p:txBody>
          <a:bodyPr/>
          <a:lstStyle/>
          <a:p>
            <a:pPr lvl="0" algn="ctr">
              <a:spcBef>
                <a:spcPts val="1000"/>
              </a:spcBef>
            </a:pPr>
            <a:r>
              <a:rPr lang="en-US" sz="3400" b="1" dirty="0">
                <a:solidFill>
                  <a:prstClr val="black"/>
                </a:solidFill>
                <a:latin typeface="Arial" panose="020B0604020202020204" pitchFamily="34" charset="0"/>
                <a:ea typeface="+mn-ea"/>
                <a:cs typeface="Arial" panose="020B0604020202020204" pitchFamily="34" charset="0"/>
              </a:rPr>
              <a:t>Unit 2: SERT Organization</a:t>
            </a:r>
          </a:p>
        </p:txBody>
      </p:sp>
      <p:sp>
        <p:nvSpPr>
          <p:cNvPr id="3" name="Text Placeholder 2">
            <a:extLst>
              <a:ext uri="{FF2B5EF4-FFF2-40B4-BE49-F238E27FC236}">
                <a16:creationId xmlns:a16="http://schemas.microsoft.com/office/drawing/2014/main" id="{7DC33537-F60B-43DA-BF89-AB4B04C188A3}"/>
              </a:ext>
            </a:extLst>
          </p:cNvPr>
          <p:cNvSpPr>
            <a:spLocks noGrp="1"/>
          </p:cNvSpPr>
          <p:nvPr>
            <p:ph type="body" sz="quarter" idx="11"/>
          </p:nvPr>
        </p:nvSpPr>
        <p:spPr>
          <a:xfrm>
            <a:off x="0" y="1190756"/>
            <a:ext cx="9144000" cy="725488"/>
          </a:xfrm>
        </p:spPr>
        <p:txBody>
          <a:bodyPr>
            <a:noAutofit/>
          </a:bodyPr>
          <a:lstStyle/>
          <a:p>
            <a:pPr lvl="0" defTabSz="914400">
              <a:lnSpc>
                <a:spcPct val="100000"/>
              </a:lnSpc>
              <a:spcBef>
                <a:spcPts val="0"/>
              </a:spcBef>
            </a:pPr>
            <a:r>
              <a:rPr lang="en-US" sz="5000" dirty="0">
                <a:solidFill>
                  <a:srgbClr val="FFFFFF"/>
                </a:solidFill>
              </a:rPr>
              <a:t>OHCC</a:t>
            </a:r>
          </a:p>
          <a:p>
            <a:pPr lvl="0" defTabSz="914400">
              <a:lnSpc>
                <a:spcPct val="100000"/>
              </a:lnSpc>
              <a:spcBef>
                <a:spcPts val="0"/>
              </a:spcBef>
            </a:pPr>
            <a:r>
              <a:rPr lang="en-US" sz="5000" dirty="0">
                <a:solidFill>
                  <a:srgbClr val="FFFFFF"/>
                </a:solidFill>
              </a:rPr>
              <a:t>SERT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275774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7F67E-1C8C-4BFD-A455-45B89A257958}"/>
              </a:ext>
            </a:extLst>
          </p:cNvPr>
          <p:cNvSpPr>
            <a:spLocks noGrp="1"/>
          </p:cNvSpPr>
          <p:nvPr>
            <p:ph type="title"/>
          </p:nvPr>
        </p:nvSpPr>
        <p:spPr/>
        <p:txBody>
          <a:bodyPr>
            <a:normAutofit fontScale="90000"/>
          </a:bodyPr>
          <a:lstStyle/>
          <a:p>
            <a:r>
              <a:rPr lang="en-US" dirty="0"/>
              <a:t>Session 1 - Unit 2 Objectives</a:t>
            </a:r>
          </a:p>
        </p:txBody>
      </p:sp>
      <p:sp>
        <p:nvSpPr>
          <p:cNvPr id="6" name="Content Placeholder 5">
            <a:extLst>
              <a:ext uri="{FF2B5EF4-FFF2-40B4-BE49-F238E27FC236}">
                <a16:creationId xmlns:a16="http://schemas.microsoft.com/office/drawing/2014/main" id="{895680F1-BE8F-4BCA-89BD-0CEBE99F0763}"/>
              </a:ext>
            </a:extLst>
          </p:cNvPr>
          <p:cNvSpPr>
            <a:spLocks noGrp="1"/>
          </p:cNvSpPr>
          <p:nvPr>
            <p:ph idx="1"/>
          </p:nvPr>
        </p:nvSpPr>
        <p:spPr>
          <a:xfrm>
            <a:off x="917600" y="1885950"/>
            <a:ext cx="7506309" cy="3394710"/>
          </a:xfrm>
        </p:spPr>
        <p:txBody>
          <a:bodyPr>
            <a:normAutofit fontScale="92500"/>
          </a:bodyPr>
          <a:lstStyle/>
          <a:p>
            <a:r>
              <a:rPr lang="en-US" dirty="0"/>
              <a:t>Describe the </a:t>
            </a:r>
            <a:r>
              <a:rPr lang="en-US" b="1" dirty="0"/>
              <a:t>SERT organizational structure.</a:t>
            </a:r>
          </a:p>
          <a:p>
            <a:pPr>
              <a:spcBef>
                <a:spcPts val="2400"/>
              </a:spcBef>
            </a:pPr>
            <a:r>
              <a:rPr lang="en-US" dirty="0"/>
              <a:t>Explain the Incident Command System (ICS) and how SERT operates within this structure. </a:t>
            </a:r>
          </a:p>
          <a:p>
            <a:pPr>
              <a:spcBef>
                <a:spcPts val="2400"/>
              </a:spcBef>
            </a:pPr>
            <a:r>
              <a:rPr lang="en-US" dirty="0"/>
              <a:t>Describe the </a:t>
            </a:r>
            <a:r>
              <a:rPr lang="en-US" b="1"/>
              <a:t>9-step on-scene </a:t>
            </a:r>
            <a:r>
              <a:rPr lang="en-US" b="1" dirty="0"/>
              <a:t>size-up process. </a:t>
            </a:r>
          </a:p>
          <a:p>
            <a:pPr>
              <a:spcBef>
                <a:spcPts val="2400"/>
              </a:spcBef>
            </a:pPr>
            <a:r>
              <a:rPr lang="en-US" dirty="0"/>
              <a:t>Describe how to use </a:t>
            </a:r>
            <a:r>
              <a:rPr lang="en-US" b="1" dirty="0"/>
              <a:t>OHCC SERT documents. </a:t>
            </a:r>
          </a:p>
        </p:txBody>
      </p:sp>
      <p:sp>
        <p:nvSpPr>
          <p:cNvPr id="2" name="Content Placeholder 1">
            <a:extLst>
              <a:ext uri="{FF2B5EF4-FFF2-40B4-BE49-F238E27FC236}">
                <a16:creationId xmlns:a16="http://schemas.microsoft.com/office/drawing/2014/main" id="{42A7AA07-15F7-4E04-AC9D-49E6ADA6701F}"/>
              </a:ext>
            </a:extLst>
          </p:cNvPr>
          <p:cNvSpPr>
            <a:spLocks noGrp="1"/>
          </p:cNvSpPr>
          <p:nvPr>
            <p:ph sz="quarter" idx="12"/>
          </p:nvPr>
        </p:nvSpPr>
        <p:spPr/>
        <p:txBody>
          <a:bodyPr/>
          <a:lstStyle/>
          <a:p>
            <a:r>
              <a:rPr lang="en-US" dirty="0"/>
              <a:t>PM 2-1</a:t>
            </a:r>
          </a:p>
        </p:txBody>
      </p:sp>
      <p:sp>
        <p:nvSpPr>
          <p:cNvPr id="8" name="Text Placeholder 7">
            <a:extLst>
              <a:ext uri="{FF2B5EF4-FFF2-40B4-BE49-F238E27FC236}">
                <a16:creationId xmlns:a16="http://schemas.microsoft.com/office/drawing/2014/main" id="{8E0DE27B-C51B-0D43-81D4-114BBE1A2FA4}"/>
              </a:ext>
            </a:extLst>
          </p:cNvPr>
          <p:cNvSpPr>
            <a:spLocks noGrp="1"/>
          </p:cNvSpPr>
          <p:nvPr>
            <p:ph type="body" sz="quarter" idx="11"/>
          </p:nvPr>
        </p:nvSpPr>
        <p:spPr/>
        <p:txBody>
          <a:bodyPr/>
          <a:lstStyle/>
          <a:p>
            <a:fld id="{94F80D67-6F55-854A-881A-88A994435CDA}" type="slidenum">
              <a:rPr lang="en-US" smtClean="0"/>
              <a:t>17</a:t>
            </a:fld>
            <a:endParaRPr lang="en-US" dirty="0"/>
          </a:p>
        </p:txBody>
      </p:sp>
      <p:sp>
        <p:nvSpPr>
          <p:cNvPr id="9" name="Text Placeholder 3">
            <a:extLst>
              <a:ext uri="{FF2B5EF4-FFF2-40B4-BE49-F238E27FC236}">
                <a16:creationId xmlns:a16="http://schemas.microsoft.com/office/drawing/2014/main" id="{34E0B262-470F-48FB-89B6-77B60680A26A}"/>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3135426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6E3ED-BE59-4AC9-9D1C-6CF78A20A60A}"/>
              </a:ext>
            </a:extLst>
          </p:cNvPr>
          <p:cNvSpPr>
            <a:spLocks noGrp="1"/>
          </p:cNvSpPr>
          <p:nvPr>
            <p:ph type="title"/>
          </p:nvPr>
        </p:nvSpPr>
        <p:spPr/>
        <p:txBody>
          <a:bodyPr>
            <a:normAutofit fontScale="90000"/>
          </a:bodyPr>
          <a:lstStyle/>
          <a:p>
            <a:r>
              <a:rPr lang="en-US" dirty="0"/>
              <a:t>Objectives for On-Scene Management</a:t>
            </a:r>
          </a:p>
        </p:txBody>
      </p:sp>
      <p:sp>
        <p:nvSpPr>
          <p:cNvPr id="2" name="Content Placeholder 1">
            <a:extLst>
              <a:ext uri="{FF2B5EF4-FFF2-40B4-BE49-F238E27FC236}">
                <a16:creationId xmlns:a16="http://schemas.microsoft.com/office/drawing/2014/main" id="{121F0BB3-8E44-4C56-B011-325D4B8DB1EC}"/>
              </a:ext>
            </a:extLst>
          </p:cNvPr>
          <p:cNvSpPr>
            <a:spLocks noGrp="1"/>
          </p:cNvSpPr>
          <p:nvPr>
            <p:ph idx="1"/>
          </p:nvPr>
        </p:nvSpPr>
        <p:spPr>
          <a:xfrm>
            <a:off x="933292" y="1756177"/>
            <a:ext cx="7752412" cy="4781145"/>
          </a:xfrm>
        </p:spPr>
        <p:txBody>
          <a:bodyPr/>
          <a:lstStyle/>
          <a:p>
            <a:r>
              <a:rPr lang="en-US" b="1" dirty="0"/>
              <a:t>Maintain the safety </a:t>
            </a:r>
            <a:r>
              <a:rPr lang="en-US" dirty="0"/>
              <a:t>of SERT ERT members. </a:t>
            </a:r>
          </a:p>
          <a:p>
            <a:pPr>
              <a:spcBef>
                <a:spcPts val="1200"/>
              </a:spcBef>
            </a:pPr>
            <a:r>
              <a:rPr lang="en-US" dirty="0"/>
              <a:t>Provide </a:t>
            </a:r>
            <a:r>
              <a:rPr lang="en-US" b="1" dirty="0"/>
              <a:t>clear leadership </a:t>
            </a:r>
            <a:r>
              <a:rPr lang="en-US" dirty="0"/>
              <a:t>and organizational structure. </a:t>
            </a:r>
          </a:p>
          <a:p>
            <a:pPr>
              <a:spcBef>
                <a:spcPts val="1200"/>
              </a:spcBef>
            </a:pPr>
            <a:r>
              <a:rPr lang="en-US" dirty="0"/>
              <a:t>Improve </a:t>
            </a:r>
            <a:r>
              <a:rPr lang="en-US" b="1" dirty="0"/>
              <a:t>effectiveness of rescue</a:t>
            </a:r>
            <a:r>
              <a:rPr lang="en-US" dirty="0"/>
              <a:t> efforts</a:t>
            </a:r>
          </a:p>
          <a:p>
            <a:pPr>
              <a:spcBef>
                <a:spcPts val="1200"/>
              </a:spcBef>
            </a:pPr>
            <a:r>
              <a:rPr lang="en-US" b="1" dirty="0"/>
              <a:t>Identify scope </a:t>
            </a:r>
            <a:r>
              <a:rPr lang="en-US" dirty="0"/>
              <a:t>of incident.</a:t>
            </a:r>
          </a:p>
          <a:p>
            <a:pPr>
              <a:spcBef>
                <a:spcPts val="1200"/>
              </a:spcBef>
            </a:pPr>
            <a:r>
              <a:rPr lang="en-US" dirty="0"/>
              <a:t>Determine </a:t>
            </a:r>
            <a:r>
              <a:rPr lang="en-US" b="1" dirty="0"/>
              <a:t>overall strategy.</a:t>
            </a:r>
          </a:p>
          <a:p>
            <a:pPr>
              <a:spcBef>
                <a:spcPts val="1200"/>
              </a:spcBef>
            </a:pPr>
            <a:r>
              <a:rPr lang="en-US" dirty="0"/>
              <a:t>Deploy </a:t>
            </a:r>
            <a:r>
              <a:rPr lang="en-US" b="1" dirty="0"/>
              <a:t>resources.</a:t>
            </a:r>
          </a:p>
          <a:p>
            <a:pPr>
              <a:spcBef>
                <a:spcPts val="1200"/>
              </a:spcBef>
            </a:pPr>
            <a:r>
              <a:rPr lang="en-US" b="1" dirty="0"/>
              <a:t>Document actions and results.</a:t>
            </a:r>
          </a:p>
        </p:txBody>
      </p:sp>
      <p:sp>
        <p:nvSpPr>
          <p:cNvPr id="6" name="Content Placeholder 5">
            <a:extLst>
              <a:ext uri="{FF2B5EF4-FFF2-40B4-BE49-F238E27FC236}">
                <a16:creationId xmlns:a16="http://schemas.microsoft.com/office/drawing/2014/main" id="{8238F3E3-BD55-44CB-816D-F2316F420572}"/>
              </a:ext>
            </a:extLst>
          </p:cNvPr>
          <p:cNvSpPr>
            <a:spLocks noGrp="1"/>
          </p:cNvSpPr>
          <p:nvPr>
            <p:ph sz="quarter" idx="12"/>
          </p:nvPr>
        </p:nvSpPr>
        <p:spPr/>
        <p:txBody>
          <a:bodyPr/>
          <a:lstStyle/>
          <a:p>
            <a:r>
              <a:rPr lang="en-US" dirty="0"/>
              <a:t>PM 2-2</a:t>
            </a:r>
          </a:p>
        </p:txBody>
      </p:sp>
      <p:sp>
        <p:nvSpPr>
          <p:cNvPr id="7" name="Text Placeholder 7">
            <a:extLst>
              <a:ext uri="{FF2B5EF4-FFF2-40B4-BE49-F238E27FC236}">
                <a16:creationId xmlns:a16="http://schemas.microsoft.com/office/drawing/2014/main" id="{7D95766F-7F4E-7847-8B01-69C03A567B9F}"/>
              </a:ext>
            </a:extLst>
          </p:cNvPr>
          <p:cNvSpPr>
            <a:spLocks noGrp="1"/>
          </p:cNvSpPr>
          <p:nvPr>
            <p:ph type="body" sz="quarter" idx="11"/>
          </p:nvPr>
        </p:nvSpPr>
        <p:spPr/>
        <p:txBody>
          <a:bodyPr/>
          <a:lstStyle/>
          <a:p>
            <a:fld id="{94F80D67-6F55-854A-881A-88A994435CDA}" type="slidenum">
              <a:rPr lang="en-US" smtClean="0"/>
              <a:t>18</a:t>
            </a:fld>
            <a:endParaRPr lang="en-US" dirty="0"/>
          </a:p>
        </p:txBody>
      </p:sp>
      <p:sp>
        <p:nvSpPr>
          <p:cNvPr id="8" name="Text Placeholder 3">
            <a:extLst>
              <a:ext uri="{FF2B5EF4-FFF2-40B4-BE49-F238E27FC236}">
                <a16:creationId xmlns:a16="http://schemas.microsoft.com/office/drawing/2014/main" id="{8D9755DD-7304-449B-A226-9A01595A3B7A}"/>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80454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3B6EC4B-236F-5941-90F9-A5EA24923D98}"/>
              </a:ext>
            </a:extLst>
          </p:cNvPr>
          <p:cNvSpPr>
            <a:spLocks noGrp="1"/>
          </p:cNvSpPr>
          <p:nvPr>
            <p:ph type="sldNum" sz="quarter" idx="12"/>
          </p:nvPr>
        </p:nvSpPr>
        <p:spPr/>
        <p:txBody>
          <a:bodyPr/>
          <a:lstStyle/>
          <a:p>
            <a:fld id="{05DEBE95-EBFB-4370-8015-733083DD6592}" type="slidenum">
              <a:rPr lang="en-US" smtClean="0"/>
              <a:t>19</a:t>
            </a:fld>
            <a:endParaRPr lang="en-US" dirty="0"/>
          </a:p>
        </p:txBody>
      </p:sp>
      <p:sp>
        <p:nvSpPr>
          <p:cNvPr id="9" name="Text Placeholder 3">
            <a:extLst>
              <a:ext uri="{FF2B5EF4-FFF2-40B4-BE49-F238E27FC236}">
                <a16:creationId xmlns:a16="http://schemas.microsoft.com/office/drawing/2014/main" id="{79265601-C0B1-4695-94EE-23067E8BCE2E}"/>
              </a:ext>
            </a:extLst>
          </p:cNvPr>
          <p:cNvSpPr txBox="1">
            <a:spLocks noGrp="1"/>
          </p:cNvSpPr>
          <p:nvPr>
            <p:ph type="ftr" sz="quarter" idx="11"/>
          </p:nvPr>
        </p:nvSpPr>
        <p:spPr>
          <a:xfrm>
            <a:off x="1346479" y="6356350"/>
            <a:ext cx="4768571" cy="365125"/>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pic>
        <p:nvPicPr>
          <p:cNvPr id="2" name="Picture 1">
            <a:extLst>
              <a:ext uri="{FF2B5EF4-FFF2-40B4-BE49-F238E27FC236}">
                <a16:creationId xmlns:a16="http://schemas.microsoft.com/office/drawing/2014/main" id="{E729ABD8-1BD1-0131-5151-6B755EA3707B}"/>
              </a:ext>
            </a:extLst>
          </p:cNvPr>
          <p:cNvPicPr>
            <a:picLocks noChangeAspect="1"/>
          </p:cNvPicPr>
          <p:nvPr/>
        </p:nvPicPr>
        <p:blipFill>
          <a:blip r:embed="rId3"/>
          <a:stretch>
            <a:fillRect/>
          </a:stretch>
        </p:blipFill>
        <p:spPr>
          <a:xfrm>
            <a:off x="0" y="362857"/>
            <a:ext cx="9144000" cy="5708769"/>
          </a:xfrm>
          <a:prstGeom prst="rect">
            <a:avLst/>
          </a:prstGeom>
        </p:spPr>
      </p:pic>
    </p:spTree>
    <p:extLst>
      <p:ext uri="{BB962C8B-B14F-4D97-AF65-F5344CB8AC3E}">
        <p14:creationId xmlns:p14="http://schemas.microsoft.com/office/powerpoint/2010/main" val="225914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CAE70-0E41-4894-9302-2C1D48ECB6A3}"/>
              </a:ext>
            </a:extLst>
          </p:cNvPr>
          <p:cNvSpPr>
            <a:spLocks noGrp="1"/>
          </p:cNvSpPr>
          <p:nvPr>
            <p:ph type="title"/>
          </p:nvPr>
        </p:nvSpPr>
        <p:spPr/>
        <p:txBody>
          <a:bodyPr/>
          <a:lstStyle/>
          <a:p>
            <a:r>
              <a:rPr lang="en-US" dirty="0"/>
              <a:t>Course Preview</a:t>
            </a:r>
          </a:p>
        </p:txBody>
      </p:sp>
      <p:sp>
        <p:nvSpPr>
          <p:cNvPr id="2" name="Content Placeholder 1">
            <a:extLst>
              <a:ext uri="{FF2B5EF4-FFF2-40B4-BE49-F238E27FC236}">
                <a16:creationId xmlns:a16="http://schemas.microsoft.com/office/drawing/2014/main" id="{EC397266-A911-49C9-B1B8-E2873E8DED86}"/>
              </a:ext>
            </a:extLst>
          </p:cNvPr>
          <p:cNvSpPr>
            <a:spLocks noGrp="1"/>
          </p:cNvSpPr>
          <p:nvPr>
            <p:ph idx="1"/>
          </p:nvPr>
        </p:nvSpPr>
        <p:spPr>
          <a:xfrm>
            <a:off x="550959" y="1883799"/>
            <a:ext cx="8228320" cy="3779101"/>
          </a:xfrm>
        </p:spPr>
        <p:txBody>
          <a:bodyPr/>
          <a:lstStyle/>
          <a:p>
            <a:r>
              <a:rPr lang="en-US" b="1" dirty="0"/>
              <a:t>Session 1 </a:t>
            </a:r>
            <a:r>
              <a:rPr lang="en-US" dirty="0"/>
              <a:t>Unit 1: Disaster Preparedness;</a:t>
            </a:r>
          </a:p>
          <a:p>
            <a:pPr marL="0" indent="0">
              <a:buNone/>
            </a:pPr>
            <a:r>
              <a:rPr lang="en-US" dirty="0"/>
              <a:t>                    Unit 2: SERT Organization.</a:t>
            </a:r>
          </a:p>
          <a:p>
            <a:pPr>
              <a:spcBef>
                <a:spcPts val="1200"/>
              </a:spcBef>
            </a:pPr>
            <a:r>
              <a:rPr lang="en-US" b="1" dirty="0"/>
              <a:t>Session 2 </a:t>
            </a:r>
            <a:r>
              <a:rPr lang="en-US" dirty="0"/>
              <a:t>Unit 3: First Aid Operations, Part 1</a:t>
            </a:r>
          </a:p>
          <a:p>
            <a:pPr>
              <a:spcBef>
                <a:spcPts val="1200"/>
              </a:spcBef>
            </a:pPr>
            <a:r>
              <a:rPr lang="en-US" b="1" dirty="0"/>
              <a:t>Session 3 </a:t>
            </a:r>
            <a:r>
              <a:rPr lang="en-US" dirty="0"/>
              <a:t>Unit 4: First Aid Operations, Part 2;</a:t>
            </a:r>
          </a:p>
          <a:p>
            <a:pPr marL="0" indent="0">
              <a:buNone/>
            </a:pPr>
            <a:r>
              <a:rPr lang="en-US" dirty="0"/>
              <a:t>                    Unit 5: Disaster Psychology.</a:t>
            </a:r>
          </a:p>
          <a:p>
            <a:pPr>
              <a:spcBef>
                <a:spcPts val="1200"/>
              </a:spcBef>
            </a:pPr>
            <a:r>
              <a:rPr lang="en-US" b="1" dirty="0"/>
              <a:t>Session 4 </a:t>
            </a:r>
            <a:r>
              <a:rPr lang="en-US" dirty="0"/>
              <a:t>Unit 6: Fire Safety and Utility Controls;</a:t>
            </a:r>
          </a:p>
          <a:p>
            <a:pPr marL="0" indent="0">
              <a:buNone/>
            </a:pPr>
            <a:r>
              <a:rPr lang="en-US" dirty="0"/>
              <a:t>                    Unit 7: Light Search and Rescue.</a:t>
            </a:r>
          </a:p>
        </p:txBody>
      </p:sp>
      <p:sp>
        <p:nvSpPr>
          <p:cNvPr id="4" name="Text Placeholder 3">
            <a:extLst>
              <a:ext uri="{FF2B5EF4-FFF2-40B4-BE49-F238E27FC236}">
                <a16:creationId xmlns:a16="http://schemas.microsoft.com/office/drawing/2014/main" id="{EB493906-0CE4-41AE-B731-1276AD85E0C0}"/>
              </a:ext>
            </a:extLst>
          </p:cNvPr>
          <p:cNvSpPr>
            <a:spLocks noGrp="1"/>
          </p:cNvSpPr>
          <p:nvPr>
            <p:ph type="body" sz="quarter" idx="4294967295"/>
          </p:nvPr>
        </p:nvSpPr>
        <p:spPr>
          <a:xfrm>
            <a:off x="1429786" y="6385716"/>
            <a:ext cx="5126878" cy="303212"/>
          </a:xfrm>
        </p:spPr>
        <p:txBody>
          <a:bodyPr>
            <a:normAutofit fontScale="55000" lnSpcReduction="20000"/>
          </a:bodyPr>
          <a:lstStyle/>
          <a:p>
            <a:r>
              <a:rPr lang="en-US" dirty="0"/>
              <a:t>SERT Basic Training Unit 1: Disaster Preparedness 3/25/2022</a:t>
            </a:r>
          </a:p>
        </p:txBody>
      </p:sp>
      <p:sp>
        <p:nvSpPr>
          <p:cNvPr id="8" name="Text Placeholder 7">
            <a:extLst>
              <a:ext uri="{FF2B5EF4-FFF2-40B4-BE49-F238E27FC236}">
                <a16:creationId xmlns:a16="http://schemas.microsoft.com/office/drawing/2014/main" id="{911E81C4-5327-3F4E-9CEC-5A322F80B225}"/>
              </a:ext>
            </a:extLst>
          </p:cNvPr>
          <p:cNvSpPr>
            <a:spLocks noGrp="1"/>
          </p:cNvSpPr>
          <p:nvPr>
            <p:ph type="body" sz="quarter" idx="11"/>
          </p:nvPr>
        </p:nvSpPr>
        <p:spPr/>
        <p:txBody>
          <a:bodyPr/>
          <a:lstStyle/>
          <a:p>
            <a:fld id="{94F80D67-6F55-854A-881A-88A994435CDA}" type="slidenum">
              <a:rPr lang="en-US" smtClean="0"/>
              <a:t>2</a:t>
            </a:fld>
            <a:endParaRPr lang="en-US" dirty="0"/>
          </a:p>
        </p:txBody>
      </p:sp>
    </p:spTree>
    <p:extLst>
      <p:ext uri="{BB962C8B-B14F-4D97-AF65-F5344CB8AC3E}">
        <p14:creationId xmlns:p14="http://schemas.microsoft.com/office/powerpoint/2010/main" val="1899552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332B5-EF78-428B-8296-1F3FCB293C7A}"/>
              </a:ext>
            </a:extLst>
          </p:cNvPr>
          <p:cNvSpPr>
            <a:spLocks noGrp="1"/>
          </p:cNvSpPr>
          <p:nvPr>
            <p:ph type="title"/>
          </p:nvPr>
        </p:nvSpPr>
        <p:spPr>
          <a:xfrm>
            <a:off x="134272" y="320677"/>
            <a:ext cx="6517737" cy="1017672"/>
          </a:xfrm>
        </p:spPr>
        <p:txBody>
          <a:bodyPr>
            <a:normAutofit fontScale="90000"/>
          </a:bodyPr>
          <a:lstStyle/>
          <a:p>
            <a:r>
              <a:rPr lang="en-US" dirty="0"/>
              <a:t>NIMS Implementation</a:t>
            </a:r>
            <a:br>
              <a:rPr lang="en-US" sz="2800" dirty="0"/>
            </a:br>
            <a:r>
              <a:rPr lang="en-US" sz="2700" dirty="0"/>
              <a:t>(National Incident Management System)</a:t>
            </a:r>
          </a:p>
        </p:txBody>
      </p:sp>
      <p:sp>
        <p:nvSpPr>
          <p:cNvPr id="2" name="Content Placeholder 1">
            <a:extLst>
              <a:ext uri="{FF2B5EF4-FFF2-40B4-BE49-F238E27FC236}">
                <a16:creationId xmlns:a16="http://schemas.microsoft.com/office/drawing/2014/main" id="{994C667B-3C13-4152-B796-390D65823DF3}"/>
              </a:ext>
            </a:extLst>
          </p:cNvPr>
          <p:cNvSpPr>
            <a:spLocks noGrp="1"/>
          </p:cNvSpPr>
          <p:nvPr>
            <p:ph idx="1"/>
          </p:nvPr>
        </p:nvSpPr>
        <p:spPr>
          <a:xfrm>
            <a:off x="555852" y="2131965"/>
            <a:ext cx="5101231" cy="3749895"/>
          </a:xfrm>
        </p:spPr>
        <p:txBody>
          <a:bodyPr>
            <a:normAutofit/>
          </a:bodyPr>
          <a:lstStyle/>
          <a:p>
            <a:pPr marL="0" indent="0">
              <a:buNone/>
            </a:pPr>
            <a:r>
              <a:rPr lang="en-US" dirty="0"/>
              <a:t>Ability to work together:</a:t>
            </a:r>
          </a:p>
          <a:p>
            <a:pPr>
              <a:lnSpc>
                <a:spcPct val="150000"/>
              </a:lnSpc>
            </a:pPr>
            <a:r>
              <a:rPr lang="en-US" b="1" dirty="0"/>
              <a:t>IS-100</a:t>
            </a:r>
            <a:r>
              <a:rPr lang="en-US" dirty="0"/>
              <a:t>: Introduction to ICS.</a:t>
            </a:r>
          </a:p>
          <a:p>
            <a:pPr>
              <a:lnSpc>
                <a:spcPct val="100000"/>
              </a:lnSpc>
            </a:pPr>
            <a:r>
              <a:rPr lang="en-US" b="1" dirty="0"/>
              <a:t>IS-200</a:t>
            </a:r>
            <a:r>
              <a:rPr lang="en-US" dirty="0"/>
              <a:t>: Basic Incident       Command System for Initial Response. </a:t>
            </a:r>
          </a:p>
          <a:p>
            <a:pPr>
              <a:lnSpc>
                <a:spcPct val="150000"/>
              </a:lnSpc>
            </a:pPr>
            <a:r>
              <a:rPr lang="en-US" b="1" dirty="0"/>
              <a:t>IS-700</a:t>
            </a:r>
            <a:r>
              <a:rPr lang="en-US" dirty="0"/>
              <a:t>: Introduction to NIMS.</a:t>
            </a:r>
          </a:p>
        </p:txBody>
      </p:sp>
      <p:pic>
        <p:nvPicPr>
          <p:cNvPr id="12" name="Content Placeholder 7" descr="Example screenshot of a FEMA training course webpage.">
            <a:extLst>
              <a:ext uri="{FF2B5EF4-FFF2-40B4-BE49-F238E27FC236}">
                <a16:creationId xmlns:a16="http://schemas.microsoft.com/office/drawing/2014/main" id="{A3D6C1AB-5C8B-48EF-8A1A-4C4D381AC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083" y="2772557"/>
            <a:ext cx="3154351" cy="2178951"/>
          </a:xfrm>
          <a:prstGeom prst="rect">
            <a:avLst/>
          </a:prstGeom>
        </p:spPr>
      </p:pic>
      <p:sp>
        <p:nvSpPr>
          <p:cNvPr id="9" name="Content Placeholder 8">
            <a:extLst>
              <a:ext uri="{FF2B5EF4-FFF2-40B4-BE49-F238E27FC236}">
                <a16:creationId xmlns:a16="http://schemas.microsoft.com/office/drawing/2014/main" id="{C96FBDE6-DF22-4EA6-B629-5C674632DAD0}"/>
              </a:ext>
            </a:extLst>
          </p:cNvPr>
          <p:cNvSpPr>
            <a:spLocks noGrp="1"/>
          </p:cNvSpPr>
          <p:nvPr>
            <p:ph sz="quarter" idx="12"/>
          </p:nvPr>
        </p:nvSpPr>
        <p:spPr/>
        <p:txBody>
          <a:bodyPr/>
          <a:lstStyle/>
          <a:p>
            <a:r>
              <a:rPr lang="en-US" dirty="0"/>
              <a:t>PM 2-6</a:t>
            </a:r>
          </a:p>
        </p:txBody>
      </p:sp>
      <p:sp>
        <p:nvSpPr>
          <p:cNvPr id="8" name="Text Placeholder 7">
            <a:extLst>
              <a:ext uri="{FF2B5EF4-FFF2-40B4-BE49-F238E27FC236}">
                <a16:creationId xmlns:a16="http://schemas.microsoft.com/office/drawing/2014/main" id="{64A7853F-EC17-5948-9050-61DF34E82C02}"/>
              </a:ext>
            </a:extLst>
          </p:cNvPr>
          <p:cNvSpPr>
            <a:spLocks noGrp="1"/>
          </p:cNvSpPr>
          <p:nvPr>
            <p:ph type="body" sz="quarter" idx="11"/>
          </p:nvPr>
        </p:nvSpPr>
        <p:spPr/>
        <p:txBody>
          <a:bodyPr/>
          <a:lstStyle/>
          <a:p>
            <a:fld id="{94F80D67-6F55-854A-881A-88A994435CDA}" type="slidenum">
              <a:rPr lang="en-US" smtClean="0"/>
              <a:t>20</a:t>
            </a:fld>
            <a:endParaRPr lang="en-US" dirty="0"/>
          </a:p>
        </p:txBody>
      </p:sp>
      <p:sp>
        <p:nvSpPr>
          <p:cNvPr id="10" name="Text Placeholder 3">
            <a:extLst>
              <a:ext uri="{FF2B5EF4-FFF2-40B4-BE49-F238E27FC236}">
                <a16:creationId xmlns:a16="http://schemas.microsoft.com/office/drawing/2014/main" id="{14DBD25B-6E2C-42F3-AF18-0BB5991491F6}"/>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4279113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751F5-175D-4293-AD34-633F3EAAB9DF}"/>
              </a:ext>
            </a:extLst>
          </p:cNvPr>
          <p:cNvSpPr>
            <a:spLocks noGrp="1"/>
          </p:cNvSpPr>
          <p:nvPr>
            <p:ph type="title"/>
          </p:nvPr>
        </p:nvSpPr>
        <p:spPr/>
        <p:txBody>
          <a:bodyPr/>
          <a:lstStyle/>
          <a:p>
            <a:r>
              <a:rPr lang="en-US" dirty="0"/>
              <a:t>SERT Mobilization</a:t>
            </a:r>
          </a:p>
        </p:txBody>
      </p:sp>
      <p:sp>
        <p:nvSpPr>
          <p:cNvPr id="2" name="Content Placeholder 1">
            <a:extLst>
              <a:ext uri="{FF2B5EF4-FFF2-40B4-BE49-F238E27FC236}">
                <a16:creationId xmlns:a16="http://schemas.microsoft.com/office/drawing/2014/main" id="{F1018F34-508A-494F-B224-7185624DA40C}"/>
              </a:ext>
            </a:extLst>
          </p:cNvPr>
          <p:cNvSpPr>
            <a:spLocks noGrp="1"/>
          </p:cNvSpPr>
          <p:nvPr>
            <p:ph idx="1"/>
          </p:nvPr>
        </p:nvSpPr>
        <p:spPr>
          <a:xfrm>
            <a:off x="1388223" y="2094238"/>
            <a:ext cx="6619987" cy="3713494"/>
          </a:xfrm>
        </p:spPr>
        <p:txBody>
          <a:bodyPr>
            <a:normAutofit/>
          </a:bodyPr>
          <a:lstStyle/>
          <a:p>
            <a:r>
              <a:rPr lang="en-US" dirty="0"/>
              <a:t>SERT - </a:t>
            </a:r>
            <a:r>
              <a:rPr lang="en-US" b="1" i="1" dirty="0">
                <a:solidFill>
                  <a:srgbClr val="C00000"/>
                </a:solidFill>
              </a:rPr>
              <a:t>First </a:t>
            </a:r>
            <a:r>
              <a:rPr lang="en-US" dirty="0"/>
              <a:t>take care of ourselves, your families and your home. </a:t>
            </a:r>
          </a:p>
          <a:p>
            <a:pPr>
              <a:spcBef>
                <a:spcPts val="2400"/>
              </a:spcBef>
            </a:pPr>
            <a:r>
              <a:rPr lang="en-US" b="1" dirty="0"/>
              <a:t>Proceed to staging area</a:t>
            </a:r>
            <a:r>
              <a:rPr lang="en-US" dirty="0"/>
              <a:t>.</a:t>
            </a:r>
          </a:p>
          <a:p>
            <a:pPr>
              <a:spcBef>
                <a:spcPts val="2400"/>
              </a:spcBef>
            </a:pPr>
            <a:r>
              <a:rPr lang="en-US" dirty="0"/>
              <a:t>SERT </a:t>
            </a:r>
            <a:r>
              <a:rPr lang="en-US" b="1" dirty="0"/>
              <a:t>is flexible </a:t>
            </a:r>
            <a:r>
              <a:rPr lang="en-US" dirty="0"/>
              <a:t>and evolves based on new information. </a:t>
            </a:r>
          </a:p>
        </p:txBody>
      </p:sp>
      <p:sp>
        <p:nvSpPr>
          <p:cNvPr id="6" name="Content Placeholder 5">
            <a:extLst>
              <a:ext uri="{FF2B5EF4-FFF2-40B4-BE49-F238E27FC236}">
                <a16:creationId xmlns:a16="http://schemas.microsoft.com/office/drawing/2014/main" id="{EE2932A8-678C-4ACE-811C-4E9CC2963EB8}"/>
              </a:ext>
            </a:extLst>
          </p:cNvPr>
          <p:cNvSpPr>
            <a:spLocks noGrp="1"/>
          </p:cNvSpPr>
          <p:nvPr>
            <p:ph sz="quarter" idx="12"/>
          </p:nvPr>
        </p:nvSpPr>
        <p:spPr/>
        <p:txBody>
          <a:bodyPr/>
          <a:lstStyle/>
          <a:p>
            <a:r>
              <a:rPr lang="en-US" dirty="0"/>
              <a:t>PM 2-8</a:t>
            </a:r>
          </a:p>
        </p:txBody>
      </p:sp>
      <p:sp>
        <p:nvSpPr>
          <p:cNvPr id="7" name="Text Placeholder 7">
            <a:extLst>
              <a:ext uri="{FF2B5EF4-FFF2-40B4-BE49-F238E27FC236}">
                <a16:creationId xmlns:a16="http://schemas.microsoft.com/office/drawing/2014/main" id="{D9D4D413-1A47-8E4C-BAED-D6C5D7CF8C46}"/>
              </a:ext>
            </a:extLst>
          </p:cNvPr>
          <p:cNvSpPr>
            <a:spLocks noGrp="1"/>
          </p:cNvSpPr>
          <p:nvPr>
            <p:ph type="body" sz="quarter" idx="11"/>
          </p:nvPr>
        </p:nvSpPr>
        <p:spPr/>
        <p:txBody>
          <a:bodyPr/>
          <a:lstStyle/>
          <a:p>
            <a:fld id="{94F80D67-6F55-854A-881A-88A994435CDA}" type="slidenum">
              <a:rPr lang="en-US" smtClean="0"/>
              <a:t>21</a:t>
            </a:fld>
            <a:endParaRPr lang="en-US" dirty="0"/>
          </a:p>
        </p:txBody>
      </p:sp>
      <p:sp>
        <p:nvSpPr>
          <p:cNvPr id="8" name="Text Placeholder 3">
            <a:extLst>
              <a:ext uri="{FF2B5EF4-FFF2-40B4-BE49-F238E27FC236}">
                <a16:creationId xmlns:a16="http://schemas.microsoft.com/office/drawing/2014/main" id="{2206FE71-C724-4288-AAD9-A8AFF595DF44}"/>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15858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751F5-175D-4293-AD34-633F3EAAB9DF}"/>
              </a:ext>
            </a:extLst>
          </p:cNvPr>
          <p:cNvSpPr>
            <a:spLocks noGrp="1"/>
          </p:cNvSpPr>
          <p:nvPr>
            <p:ph type="title"/>
          </p:nvPr>
        </p:nvSpPr>
        <p:spPr/>
        <p:txBody>
          <a:bodyPr/>
          <a:lstStyle/>
          <a:p>
            <a:r>
              <a:rPr lang="en-US" dirty="0"/>
              <a:t>SERT Radio Control</a:t>
            </a:r>
          </a:p>
        </p:txBody>
      </p:sp>
      <p:sp>
        <p:nvSpPr>
          <p:cNvPr id="2" name="Content Placeholder 1">
            <a:extLst>
              <a:ext uri="{FF2B5EF4-FFF2-40B4-BE49-F238E27FC236}">
                <a16:creationId xmlns:a16="http://schemas.microsoft.com/office/drawing/2014/main" id="{F1018F34-508A-494F-B224-7185624DA40C}"/>
              </a:ext>
            </a:extLst>
          </p:cNvPr>
          <p:cNvSpPr>
            <a:spLocks noGrp="1"/>
          </p:cNvSpPr>
          <p:nvPr>
            <p:ph idx="1"/>
          </p:nvPr>
        </p:nvSpPr>
        <p:spPr>
          <a:xfrm>
            <a:off x="1256322" y="2005286"/>
            <a:ext cx="7143689" cy="3713494"/>
          </a:xfrm>
        </p:spPr>
        <p:txBody>
          <a:bodyPr>
            <a:normAutofit fontScale="92500" lnSpcReduction="20000"/>
          </a:bodyPr>
          <a:lstStyle/>
          <a:p>
            <a:r>
              <a:rPr lang="en-US" b="1" dirty="0"/>
              <a:t>Ability to communicate in an emergency</a:t>
            </a:r>
          </a:p>
          <a:p>
            <a:pPr>
              <a:spcBef>
                <a:spcPts val="1800"/>
              </a:spcBef>
            </a:pPr>
            <a:r>
              <a:rPr lang="en-US" b="1" dirty="0"/>
              <a:t>Process SERT follows</a:t>
            </a:r>
          </a:p>
          <a:p>
            <a:pPr>
              <a:spcBef>
                <a:spcPts val="1800"/>
              </a:spcBef>
            </a:pPr>
            <a:r>
              <a:rPr lang="en-US" b="1" dirty="0"/>
              <a:t>Radio Control</a:t>
            </a:r>
          </a:p>
          <a:p>
            <a:pPr>
              <a:spcBef>
                <a:spcPts val="1800"/>
              </a:spcBef>
            </a:pPr>
            <a:r>
              <a:rPr lang="en-US" b="1" dirty="0"/>
              <a:t>Radio Operations</a:t>
            </a:r>
          </a:p>
          <a:p>
            <a:pPr>
              <a:spcBef>
                <a:spcPts val="1800"/>
              </a:spcBef>
            </a:pPr>
            <a:r>
              <a:rPr lang="en-US" b="1" dirty="0"/>
              <a:t>Radio Practice</a:t>
            </a:r>
          </a:p>
          <a:p>
            <a:pPr>
              <a:spcBef>
                <a:spcPts val="1800"/>
              </a:spcBef>
            </a:pPr>
            <a:r>
              <a:rPr lang="en-US" b="1" dirty="0"/>
              <a:t>Radio Etiquette</a:t>
            </a:r>
          </a:p>
          <a:p>
            <a:pPr>
              <a:spcBef>
                <a:spcPts val="1800"/>
              </a:spcBef>
            </a:pPr>
            <a:r>
              <a:rPr lang="en-US" b="1" dirty="0"/>
              <a:t>Oceanside EOC Communications</a:t>
            </a:r>
          </a:p>
        </p:txBody>
      </p:sp>
      <p:sp>
        <p:nvSpPr>
          <p:cNvPr id="7" name="Text Placeholder 7">
            <a:extLst>
              <a:ext uri="{FF2B5EF4-FFF2-40B4-BE49-F238E27FC236}">
                <a16:creationId xmlns:a16="http://schemas.microsoft.com/office/drawing/2014/main" id="{D9D4D413-1A47-8E4C-BAED-D6C5D7CF8C46}"/>
              </a:ext>
            </a:extLst>
          </p:cNvPr>
          <p:cNvSpPr>
            <a:spLocks noGrp="1"/>
          </p:cNvSpPr>
          <p:nvPr>
            <p:ph type="body" sz="quarter" idx="11"/>
          </p:nvPr>
        </p:nvSpPr>
        <p:spPr/>
        <p:txBody>
          <a:bodyPr/>
          <a:lstStyle/>
          <a:p>
            <a:fld id="{94F80D67-6F55-854A-881A-88A994435CDA}" type="slidenum">
              <a:rPr lang="en-US" smtClean="0"/>
              <a:t>22</a:t>
            </a:fld>
            <a:endParaRPr lang="en-US" dirty="0"/>
          </a:p>
        </p:txBody>
      </p:sp>
      <p:sp>
        <p:nvSpPr>
          <p:cNvPr id="6" name="Text Placeholder 3">
            <a:extLst>
              <a:ext uri="{FF2B5EF4-FFF2-40B4-BE49-F238E27FC236}">
                <a16:creationId xmlns:a16="http://schemas.microsoft.com/office/drawing/2014/main" id="{44B82ADB-6BD3-42E9-8E58-8E59D78927BA}"/>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307714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67F10-321E-4089-959E-6A190EE6EC70}"/>
              </a:ext>
            </a:extLst>
          </p:cNvPr>
          <p:cNvSpPr>
            <a:spLocks noGrp="1"/>
          </p:cNvSpPr>
          <p:nvPr>
            <p:ph type="title"/>
          </p:nvPr>
        </p:nvSpPr>
        <p:spPr/>
        <p:txBody>
          <a:bodyPr/>
          <a:lstStyle/>
          <a:p>
            <a:r>
              <a:rPr lang="en-US" dirty="0"/>
              <a:t>Staging Area</a:t>
            </a:r>
          </a:p>
        </p:txBody>
      </p:sp>
      <p:sp>
        <p:nvSpPr>
          <p:cNvPr id="7" name="Text Placeholder 7">
            <a:extLst>
              <a:ext uri="{FF2B5EF4-FFF2-40B4-BE49-F238E27FC236}">
                <a16:creationId xmlns:a16="http://schemas.microsoft.com/office/drawing/2014/main" id="{F52B49A8-EF7B-BE49-AA75-32534C0F8C72}"/>
              </a:ext>
            </a:extLst>
          </p:cNvPr>
          <p:cNvSpPr>
            <a:spLocks noGrp="1"/>
          </p:cNvSpPr>
          <p:nvPr>
            <p:ph type="body" sz="quarter" idx="11"/>
          </p:nvPr>
        </p:nvSpPr>
        <p:spPr/>
        <p:txBody>
          <a:bodyPr/>
          <a:lstStyle/>
          <a:p>
            <a:fld id="{94F80D67-6F55-854A-881A-88A994435CDA}" type="slidenum">
              <a:rPr lang="en-US" smtClean="0"/>
              <a:t>23</a:t>
            </a:fld>
            <a:endParaRPr lang="en-US" dirty="0"/>
          </a:p>
        </p:txBody>
      </p:sp>
      <p:sp>
        <p:nvSpPr>
          <p:cNvPr id="5" name="Text Placeholder 3">
            <a:extLst>
              <a:ext uri="{FF2B5EF4-FFF2-40B4-BE49-F238E27FC236}">
                <a16:creationId xmlns:a16="http://schemas.microsoft.com/office/drawing/2014/main" id="{A49A38C2-70A4-4C79-BE06-41E5EE783065}"/>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pic>
        <p:nvPicPr>
          <p:cNvPr id="9" name="Picture 8" descr="Timeline&#10;&#10;Description automatically generated">
            <a:extLst>
              <a:ext uri="{FF2B5EF4-FFF2-40B4-BE49-F238E27FC236}">
                <a16:creationId xmlns:a16="http://schemas.microsoft.com/office/drawing/2014/main" id="{2397C60C-8684-4A1B-85E2-22914A6CC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42" y="1583574"/>
            <a:ext cx="8521287" cy="4448523"/>
          </a:xfrm>
          <a:prstGeom prst="rect">
            <a:avLst/>
          </a:prstGeom>
        </p:spPr>
      </p:pic>
    </p:spTree>
    <p:extLst>
      <p:ext uri="{BB962C8B-B14F-4D97-AF65-F5344CB8AC3E}">
        <p14:creationId xmlns:p14="http://schemas.microsoft.com/office/powerpoint/2010/main" val="3103829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with low confidence">
            <a:extLst>
              <a:ext uri="{FF2B5EF4-FFF2-40B4-BE49-F238E27FC236}">
                <a16:creationId xmlns:a16="http://schemas.microsoft.com/office/drawing/2014/main" id="{41294A10-9C40-486C-85BC-A45B65CC47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143" y="1530873"/>
            <a:ext cx="8447020" cy="4781550"/>
          </a:xfrm>
        </p:spPr>
      </p:pic>
      <p:sp>
        <p:nvSpPr>
          <p:cNvPr id="3" name="Title 2">
            <a:extLst>
              <a:ext uri="{FF2B5EF4-FFF2-40B4-BE49-F238E27FC236}">
                <a16:creationId xmlns:a16="http://schemas.microsoft.com/office/drawing/2014/main" id="{4042BE6E-A21A-4FC4-85CB-636770944474}"/>
              </a:ext>
            </a:extLst>
          </p:cNvPr>
          <p:cNvSpPr>
            <a:spLocks noGrp="1"/>
          </p:cNvSpPr>
          <p:nvPr>
            <p:ph type="title"/>
          </p:nvPr>
        </p:nvSpPr>
        <p:spPr/>
        <p:txBody>
          <a:bodyPr/>
          <a:lstStyle/>
          <a:p>
            <a:r>
              <a:rPr lang="en-US" dirty="0"/>
              <a:t>Zone Map</a:t>
            </a:r>
          </a:p>
        </p:txBody>
      </p:sp>
      <p:sp>
        <p:nvSpPr>
          <p:cNvPr id="4" name="Text Placeholder 3">
            <a:extLst>
              <a:ext uri="{FF2B5EF4-FFF2-40B4-BE49-F238E27FC236}">
                <a16:creationId xmlns:a16="http://schemas.microsoft.com/office/drawing/2014/main" id="{3CE13C5C-F9F2-4DDA-9A49-A7C606B7C222}"/>
              </a:ext>
            </a:extLst>
          </p:cNvPr>
          <p:cNvSpPr>
            <a:spLocks noGrp="1"/>
          </p:cNvSpPr>
          <p:nvPr>
            <p:ph type="body" sz="quarter" idx="11"/>
          </p:nvPr>
        </p:nvSpPr>
        <p:spPr/>
        <p:txBody>
          <a:bodyPr/>
          <a:lstStyle/>
          <a:p>
            <a:r>
              <a:rPr lang="en-US" dirty="0"/>
              <a:t>24</a:t>
            </a:r>
          </a:p>
        </p:txBody>
      </p:sp>
      <p:sp>
        <p:nvSpPr>
          <p:cNvPr id="7" name="Text Placeholder 3">
            <a:extLst>
              <a:ext uri="{FF2B5EF4-FFF2-40B4-BE49-F238E27FC236}">
                <a16:creationId xmlns:a16="http://schemas.microsoft.com/office/drawing/2014/main" id="{25343E08-FE9B-4B12-B301-8F8C526BDC66}"/>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74584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19283-311F-4176-AA30-5090BCAEAEDD}"/>
              </a:ext>
            </a:extLst>
          </p:cNvPr>
          <p:cNvSpPr>
            <a:spLocks noGrp="1"/>
          </p:cNvSpPr>
          <p:nvPr>
            <p:ph type="title"/>
          </p:nvPr>
        </p:nvSpPr>
        <p:spPr/>
        <p:txBody>
          <a:bodyPr>
            <a:normAutofit fontScale="90000"/>
          </a:bodyPr>
          <a:lstStyle/>
          <a:p>
            <a:r>
              <a:rPr lang="en-US" dirty="0"/>
              <a:t>Damage Assessment Form Instructions</a:t>
            </a:r>
          </a:p>
        </p:txBody>
      </p:sp>
      <p:sp>
        <p:nvSpPr>
          <p:cNvPr id="4" name="Text Placeholder 3">
            <a:extLst>
              <a:ext uri="{FF2B5EF4-FFF2-40B4-BE49-F238E27FC236}">
                <a16:creationId xmlns:a16="http://schemas.microsoft.com/office/drawing/2014/main" id="{F584B036-4A12-40E9-8C4C-0BFCEFB2A8A9}"/>
              </a:ext>
            </a:extLst>
          </p:cNvPr>
          <p:cNvSpPr>
            <a:spLocks noGrp="1"/>
          </p:cNvSpPr>
          <p:nvPr>
            <p:ph type="body" sz="quarter" idx="11"/>
          </p:nvPr>
        </p:nvSpPr>
        <p:spPr/>
        <p:txBody>
          <a:bodyPr/>
          <a:lstStyle/>
          <a:p>
            <a:r>
              <a:rPr lang="en-US" dirty="0"/>
              <a:t>25</a:t>
            </a:r>
          </a:p>
        </p:txBody>
      </p:sp>
      <p:sp>
        <p:nvSpPr>
          <p:cNvPr id="7" name="Text Placeholder 3">
            <a:extLst>
              <a:ext uri="{FF2B5EF4-FFF2-40B4-BE49-F238E27FC236}">
                <a16:creationId xmlns:a16="http://schemas.microsoft.com/office/drawing/2014/main" id="{8E13FA64-5ED2-49B3-B64A-D2BF4503C2A7}"/>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4/11/2021</a:t>
            </a:r>
          </a:p>
        </p:txBody>
      </p:sp>
      <p:pic>
        <p:nvPicPr>
          <p:cNvPr id="9" name="Content Placeholder 8">
            <a:extLst>
              <a:ext uri="{FF2B5EF4-FFF2-40B4-BE49-F238E27FC236}">
                <a16:creationId xmlns:a16="http://schemas.microsoft.com/office/drawing/2014/main" id="{CA7EEF3F-2732-E1F0-F74A-D1A9999A56EF}"/>
              </a:ext>
            </a:extLst>
          </p:cNvPr>
          <p:cNvPicPr>
            <a:picLocks noGrp="1" noChangeAspect="1"/>
          </p:cNvPicPr>
          <p:nvPr>
            <p:ph idx="1"/>
          </p:nvPr>
        </p:nvPicPr>
        <p:blipFill>
          <a:blip r:embed="rId3"/>
          <a:stretch>
            <a:fillRect/>
          </a:stretch>
        </p:blipFill>
        <p:spPr>
          <a:xfrm>
            <a:off x="315913" y="1700169"/>
            <a:ext cx="8512175" cy="4422861"/>
          </a:xfrm>
        </p:spPr>
      </p:pic>
    </p:spTree>
    <p:extLst>
      <p:ext uri="{BB962C8B-B14F-4D97-AF65-F5344CB8AC3E}">
        <p14:creationId xmlns:p14="http://schemas.microsoft.com/office/powerpoint/2010/main" val="3260284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19283-311F-4176-AA30-5090BCAEAEDD}"/>
              </a:ext>
            </a:extLst>
          </p:cNvPr>
          <p:cNvSpPr>
            <a:spLocks noGrp="1"/>
          </p:cNvSpPr>
          <p:nvPr>
            <p:ph type="title"/>
          </p:nvPr>
        </p:nvSpPr>
        <p:spPr/>
        <p:txBody>
          <a:bodyPr>
            <a:normAutofit fontScale="90000"/>
          </a:bodyPr>
          <a:lstStyle/>
          <a:p>
            <a:r>
              <a:rPr lang="en-US" dirty="0"/>
              <a:t>Damage Assessment Form (Sample)</a:t>
            </a:r>
          </a:p>
        </p:txBody>
      </p:sp>
      <p:sp>
        <p:nvSpPr>
          <p:cNvPr id="4" name="Text Placeholder 3">
            <a:extLst>
              <a:ext uri="{FF2B5EF4-FFF2-40B4-BE49-F238E27FC236}">
                <a16:creationId xmlns:a16="http://schemas.microsoft.com/office/drawing/2014/main" id="{F584B036-4A12-40E9-8C4C-0BFCEFB2A8A9}"/>
              </a:ext>
            </a:extLst>
          </p:cNvPr>
          <p:cNvSpPr>
            <a:spLocks noGrp="1"/>
          </p:cNvSpPr>
          <p:nvPr>
            <p:ph type="body" sz="quarter" idx="11"/>
          </p:nvPr>
        </p:nvSpPr>
        <p:spPr/>
        <p:txBody>
          <a:bodyPr/>
          <a:lstStyle/>
          <a:p>
            <a:r>
              <a:rPr lang="en-US" dirty="0"/>
              <a:t>26</a:t>
            </a:r>
          </a:p>
        </p:txBody>
      </p:sp>
      <p:sp>
        <p:nvSpPr>
          <p:cNvPr id="7" name="Text Placeholder 3">
            <a:extLst>
              <a:ext uri="{FF2B5EF4-FFF2-40B4-BE49-F238E27FC236}">
                <a16:creationId xmlns:a16="http://schemas.microsoft.com/office/drawing/2014/main" id="{8E13FA64-5ED2-49B3-B64A-D2BF4503C2A7}"/>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
        <p:nvSpPr>
          <p:cNvPr id="11" name="TextBox 10">
            <a:extLst>
              <a:ext uri="{FF2B5EF4-FFF2-40B4-BE49-F238E27FC236}">
                <a16:creationId xmlns:a16="http://schemas.microsoft.com/office/drawing/2014/main" id="{FFBD517A-EFF1-47A2-B0AC-CAF01B5CA5FF}"/>
              </a:ext>
            </a:extLst>
          </p:cNvPr>
          <p:cNvSpPr txBox="1"/>
          <p:nvPr/>
        </p:nvSpPr>
        <p:spPr>
          <a:xfrm>
            <a:off x="482321" y="5596607"/>
            <a:ext cx="8354108" cy="369332"/>
          </a:xfrm>
          <a:prstGeom prst="rect">
            <a:avLst/>
          </a:prstGeom>
          <a:noFill/>
        </p:spPr>
        <p:txBody>
          <a:bodyPr wrap="square" rtlCol="0">
            <a:spAutoFit/>
          </a:bodyPr>
          <a:lstStyle/>
          <a:p>
            <a:pPr algn="ctr"/>
            <a:r>
              <a:rPr lang="en-US" dirty="0"/>
              <a:t>Note forms are printed display the actual street address based on the Zone Map.</a:t>
            </a:r>
          </a:p>
        </p:txBody>
      </p:sp>
      <p:pic>
        <p:nvPicPr>
          <p:cNvPr id="9" name="Picture 8">
            <a:extLst>
              <a:ext uri="{FF2B5EF4-FFF2-40B4-BE49-F238E27FC236}">
                <a16:creationId xmlns:a16="http://schemas.microsoft.com/office/drawing/2014/main" id="{C176184B-ED44-A498-E4CF-D507D21CD499}"/>
              </a:ext>
            </a:extLst>
          </p:cNvPr>
          <p:cNvPicPr>
            <a:picLocks noChangeAspect="1"/>
          </p:cNvPicPr>
          <p:nvPr/>
        </p:nvPicPr>
        <p:blipFill>
          <a:blip r:embed="rId3"/>
          <a:stretch>
            <a:fillRect/>
          </a:stretch>
        </p:blipFill>
        <p:spPr>
          <a:xfrm>
            <a:off x="482321" y="1502541"/>
            <a:ext cx="8435917" cy="4094066"/>
          </a:xfrm>
          <a:prstGeom prst="rect">
            <a:avLst/>
          </a:prstGeom>
        </p:spPr>
      </p:pic>
    </p:spTree>
    <p:extLst>
      <p:ext uri="{BB962C8B-B14F-4D97-AF65-F5344CB8AC3E}">
        <p14:creationId xmlns:p14="http://schemas.microsoft.com/office/powerpoint/2010/main" val="410074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595C2-96F2-4C38-A64F-6ED8072F961C}"/>
              </a:ext>
            </a:extLst>
          </p:cNvPr>
          <p:cNvSpPr>
            <a:spLocks noGrp="1"/>
          </p:cNvSpPr>
          <p:nvPr>
            <p:ph type="title"/>
          </p:nvPr>
        </p:nvSpPr>
        <p:spPr/>
        <p:txBody>
          <a:bodyPr/>
          <a:lstStyle/>
          <a:p>
            <a:r>
              <a:rPr lang="en-US" dirty="0"/>
              <a:t>On-Scene Size-up</a:t>
            </a:r>
          </a:p>
        </p:txBody>
      </p:sp>
      <p:sp>
        <p:nvSpPr>
          <p:cNvPr id="2" name="Content Placeholder 1">
            <a:extLst>
              <a:ext uri="{FF2B5EF4-FFF2-40B4-BE49-F238E27FC236}">
                <a16:creationId xmlns:a16="http://schemas.microsoft.com/office/drawing/2014/main" id="{83DB08CB-90CA-454D-8136-37BF808C1227}"/>
              </a:ext>
            </a:extLst>
          </p:cNvPr>
          <p:cNvSpPr>
            <a:spLocks noGrp="1"/>
          </p:cNvSpPr>
          <p:nvPr>
            <p:ph idx="1"/>
          </p:nvPr>
        </p:nvSpPr>
        <p:spPr>
          <a:xfrm>
            <a:off x="1730705" y="1640341"/>
            <a:ext cx="6335358" cy="4443384"/>
          </a:xfrm>
        </p:spPr>
        <p:txBody>
          <a:bodyPr>
            <a:normAutofit fontScale="92500" lnSpcReduction="20000"/>
          </a:bodyPr>
          <a:lstStyle/>
          <a:p>
            <a:pPr>
              <a:spcBef>
                <a:spcPts val="800"/>
              </a:spcBef>
            </a:pPr>
            <a:r>
              <a:rPr lang="en-US" dirty="0"/>
              <a:t>Gather Facts.</a:t>
            </a:r>
          </a:p>
          <a:p>
            <a:pPr>
              <a:spcBef>
                <a:spcPts val="1400"/>
              </a:spcBef>
            </a:pPr>
            <a:r>
              <a:rPr lang="en-US" dirty="0"/>
              <a:t>Assess and Communicate Damage.</a:t>
            </a:r>
          </a:p>
          <a:p>
            <a:pPr>
              <a:spcBef>
                <a:spcPts val="1400"/>
              </a:spcBef>
            </a:pPr>
            <a:r>
              <a:rPr lang="en-US" dirty="0"/>
              <a:t>Consider Probabilities.</a:t>
            </a:r>
          </a:p>
          <a:p>
            <a:pPr>
              <a:spcBef>
                <a:spcPts val="1400"/>
              </a:spcBef>
            </a:pPr>
            <a:r>
              <a:rPr lang="en-US" dirty="0"/>
              <a:t>Assess Your Own Situation.</a:t>
            </a:r>
          </a:p>
          <a:p>
            <a:pPr>
              <a:spcBef>
                <a:spcPts val="1400"/>
              </a:spcBef>
            </a:pPr>
            <a:r>
              <a:rPr lang="en-US" dirty="0"/>
              <a:t>Establish Priorities.</a:t>
            </a:r>
          </a:p>
          <a:p>
            <a:pPr>
              <a:spcBef>
                <a:spcPts val="1400"/>
              </a:spcBef>
            </a:pPr>
            <a:r>
              <a:rPr lang="en-US" dirty="0"/>
              <a:t>Make Decisions.</a:t>
            </a:r>
          </a:p>
          <a:p>
            <a:pPr>
              <a:spcBef>
                <a:spcPts val="1400"/>
              </a:spcBef>
            </a:pPr>
            <a:r>
              <a:rPr lang="en-US" dirty="0"/>
              <a:t>Develop Plan of Action.</a:t>
            </a:r>
          </a:p>
          <a:p>
            <a:pPr>
              <a:spcBef>
                <a:spcPts val="1400"/>
              </a:spcBef>
            </a:pPr>
            <a:r>
              <a:rPr lang="en-US" dirty="0"/>
              <a:t>Take Action.</a:t>
            </a:r>
          </a:p>
          <a:p>
            <a:pPr>
              <a:spcBef>
                <a:spcPts val="1400"/>
              </a:spcBef>
            </a:pPr>
            <a:r>
              <a:rPr lang="en-US" dirty="0"/>
              <a:t>Evaluate Progress.</a:t>
            </a:r>
          </a:p>
        </p:txBody>
      </p:sp>
      <p:sp>
        <p:nvSpPr>
          <p:cNvPr id="6" name="Content Placeholder 5">
            <a:extLst>
              <a:ext uri="{FF2B5EF4-FFF2-40B4-BE49-F238E27FC236}">
                <a16:creationId xmlns:a16="http://schemas.microsoft.com/office/drawing/2014/main" id="{CBB73759-D201-4EF7-A573-16095E5047ED}"/>
              </a:ext>
            </a:extLst>
          </p:cNvPr>
          <p:cNvSpPr>
            <a:spLocks noGrp="1"/>
          </p:cNvSpPr>
          <p:nvPr>
            <p:ph sz="quarter" idx="12"/>
          </p:nvPr>
        </p:nvSpPr>
        <p:spPr>
          <a:xfrm>
            <a:off x="7789025" y="5881860"/>
            <a:ext cx="1194955" cy="355600"/>
          </a:xfrm>
        </p:spPr>
        <p:txBody>
          <a:bodyPr/>
          <a:lstStyle/>
          <a:p>
            <a:r>
              <a:rPr lang="en-US" dirty="0"/>
              <a:t>PM 2: 8-10</a:t>
            </a:r>
          </a:p>
        </p:txBody>
      </p:sp>
      <p:sp>
        <p:nvSpPr>
          <p:cNvPr id="7" name="Text Placeholder 7">
            <a:extLst>
              <a:ext uri="{FF2B5EF4-FFF2-40B4-BE49-F238E27FC236}">
                <a16:creationId xmlns:a16="http://schemas.microsoft.com/office/drawing/2014/main" id="{29D06F8A-1C55-7341-B04D-A28B29073760}"/>
              </a:ext>
            </a:extLst>
          </p:cNvPr>
          <p:cNvSpPr>
            <a:spLocks noGrp="1"/>
          </p:cNvSpPr>
          <p:nvPr>
            <p:ph type="body" sz="quarter" idx="11"/>
          </p:nvPr>
        </p:nvSpPr>
        <p:spPr/>
        <p:txBody>
          <a:bodyPr/>
          <a:lstStyle/>
          <a:p>
            <a:fld id="{94F80D67-6F55-854A-881A-88A994435CDA}" type="slidenum">
              <a:rPr lang="en-US" smtClean="0"/>
              <a:t>27</a:t>
            </a:fld>
            <a:endParaRPr lang="en-US" dirty="0"/>
          </a:p>
        </p:txBody>
      </p:sp>
      <p:sp>
        <p:nvSpPr>
          <p:cNvPr id="8" name="Text Placeholder 3">
            <a:extLst>
              <a:ext uri="{FF2B5EF4-FFF2-40B4-BE49-F238E27FC236}">
                <a16:creationId xmlns:a16="http://schemas.microsoft.com/office/drawing/2014/main" id="{A630572D-02E2-49BD-BC42-7D0FDC3AEBAB}"/>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86152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CCD82D-CE64-4E01-8A35-76AB0C5F3F71}"/>
              </a:ext>
            </a:extLst>
          </p:cNvPr>
          <p:cNvSpPr>
            <a:spLocks noGrp="1"/>
          </p:cNvSpPr>
          <p:nvPr>
            <p:ph type="title"/>
          </p:nvPr>
        </p:nvSpPr>
        <p:spPr/>
        <p:txBody>
          <a:bodyPr/>
          <a:lstStyle/>
          <a:p>
            <a:r>
              <a:rPr lang="en-US" dirty="0"/>
              <a:t>Rescuer Safety</a:t>
            </a:r>
          </a:p>
        </p:txBody>
      </p:sp>
      <p:sp>
        <p:nvSpPr>
          <p:cNvPr id="7" name="Content Placeholder 6">
            <a:extLst>
              <a:ext uri="{FF2B5EF4-FFF2-40B4-BE49-F238E27FC236}">
                <a16:creationId xmlns:a16="http://schemas.microsoft.com/office/drawing/2014/main" id="{52F79EA8-1D97-4157-BC36-871BBF296267}"/>
              </a:ext>
            </a:extLst>
          </p:cNvPr>
          <p:cNvSpPr>
            <a:spLocks noGrp="1"/>
          </p:cNvSpPr>
          <p:nvPr>
            <p:ph idx="1"/>
          </p:nvPr>
        </p:nvSpPr>
        <p:spPr>
          <a:xfrm>
            <a:off x="1429787" y="1756177"/>
            <a:ext cx="7006349" cy="3715709"/>
          </a:xfrm>
        </p:spPr>
        <p:txBody>
          <a:bodyPr/>
          <a:lstStyle/>
          <a:p>
            <a:pPr>
              <a:lnSpc>
                <a:spcPct val="150000"/>
              </a:lnSpc>
            </a:pPr>
            <a:r>
              <a:rPr lang="en-US" b="1" dirty="0"/>
              <a:t>Rescuer safety </a:t>
            </a:r>
            <a:r>
              <a:rPr lang="en-US" dirty="0"/>
              <a:t>= </a:t>
            </a:r>
            <a:r>
              <a:rPr lang="en-US" dirty="0">
                <a:solidFill>
                  <a:srgbClr val="FF0000"/>
                </a:solidFill>
              </a:rPr>
              <a:t>1st priority.</a:t>
            </a:r>
          </a:p>
          <a:p>
            <a:pPr>
              <a:lnSpc>
                <a:spcPct val="150000"/>
              </a:lnSpc>
            </a:pPr>
            <a:r>
              <a:rPr lang="en-US" b="1" dirty="0"/>
              <a:t>Heavy damage </a:t>
            </a:r>
            <a:r>
              <a:rPr lang="en-US" dirty="0"/>
              <a:t>= No rescue.</a:t>
            </a:r>
          </a:p>
          <a:p>
            <a:pPr>
              <a:spcBef>
                <a:spcPts val="1200"/>
              </a:spcBef>
            </a:pPr>
            <a:r>
              <a:rPr lang="en-US" b="1" dirty="0"/>
              <a:t>Moderate damage </a:t>
            </a:r>
            <a:r>
              <a:rPr lang="en-US" dirty="0"/>
              <a:t>= Locate, assess, evacuate.</a:t>
            </a:r>
          </a:p>
          <a:p>
            <a:pPr>
              <a:spcBef>
                <a:spcPts val="1200"/>
              </a:spcBef>
            </a:pPr>
            <a:r>
              <a:rPr lang="en-US" b="1" dirty="0"/>
              <a:t>Light damage </a:t>
            </a:r>
            <a:r>
              <a:rPr lang="en-US" dirty="0"/>
              <a:t>= Locate, assess, continue size-up, and document.</a:t>
            </a:r>
          </a:p>
        </p:txBody>
      </p:sp>
      <p:sp>
        <p:nvSpPr>
          <p:cNvPr id="2" name="Content Placeholder 1">
            <a:extLst>
              <a:ext uri="{FF2B5EF4-FFF2-40B4-BE49-F238E27FC236}">
                <a16:creationId xmlns:a16="http://schemas.microsoft.com/office/drawing/2014/main" id="{29991487-7C82-4C30-9547-940935A924A9}"/>
              </a:ext>
            </a:extLst>
          </p:cNvPr>
          <p:cNvSpPr>
            <a:spLocks noGrp="1"/>
          </p:cNvSpPr>
          <p:nvPr>
            <p:ph sz="quarter" idx="12"/>
          </p:nvPr>
        </p:nvSpPr>
        <p:spPr>
          <a:xfrm>
            <a:off x="7789025" y="5881860"/>
            <a:ext cx="1172095" cy="355600"/>
          </a:xfrm>
        </p:spPr>
        <p:txBody>
          <a:bodyPr/>
          <a:lstStyle/>
          <a:p>
            <a:r>
              <a:rPr lang="en-US" dirty="0"/>
              <a:t>PM 2:10-11</a:t>
            </a:r>
          </a:p>
        </p:txBody>
      </p:sp>
      <p:sp>
        <p:nvSpPr>
          <p:cNvPr id="4" name="Text Placeholder 3">
            <a:extLst>
              <a:ext uri="{FF2B5EF4-FFF2-40B4-BE49-F238E27FC236}">
                <a16:creationId xmlns:a16="http://schemas.microsoft.com/office/drawing/2014/main" id="{58F8C56A-23BD-994A-8B85-39083EA456D9}"/>
              </a:ext>
            </a:extLst>
          </p:cNvPr>
          <p:cNvSpPr>
            <a:spLocks noGrp="1"/>
          </p:cNvSpPr>
          <p:nvPr>
            <p:ph type="body" sz="quarter" idx="11"/>
          </p:nvPr>
        </p:nvSpPr>
        <p:spPr/>
        <p:txBody>
          <a:bodyPr/>
          <a:lstStyle/>
          <a:p>
            <a:fld id="{94F80D67-6F55-854A-881A-88A994435CDA}" type="slidenum">
              <a:rPr lang="en-US"/>
              <a:pPr/>
              <a:t>28</a:t>
            </a:fld>
            <a:endParaRPr lang="en-US" dirty="0"/>
          </a:p>
        </p:txBody>
      </p:sp>
      <p:sp>
        <p:nvSpPr>
          <p:cNvPr id="9" name="Text Placeholder 3">
            <a:extLst>
              <a:ext uri="{FF2B5EF4-FFF2-40B4-BE49-F238E27FC236}">
                <a16:creationId xmlns:a16="http://schemas.microsoft.com/office/drawing/2014/main" id="{C3D1F8DA-6315-407A-AC65-DED723A8CDAD}"/>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3933755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910BE-1009-4C03-B19A-EBDFB0D203BA}"/>
              </a:ext>
            </a:extLst>
          </p:cNvPr>
          <p:cNvSpPr>
            <a:spLocks noGrp="1"/>
          </p:cNvSpPr>
          <p:nvPr>
            <p:ph type="title"/>
          </p:nvPr>
        </p:nvSpPr>
        <p:spPr/>
        <p:txBody>
          <a:bodyPr/>
          <a:lstStyle/>
          <a:p>
            <a:r>
              <a:rPr lang="en-US" dirty="0"/>
              <a:t>Documentation</a:t>
            </a:r>
          </a:p>
        </p:txBody>
      </p:sp>
      <p:sp>
        <p:nvSpPr>
          <p:cNvPr id="2" name="Content Placeholder 1">
            <a:extLst>
              <a:ext uri="{FF2B5EF4-FFF2-40B4-BE49-F238E27FC236}">
                <a16:creationId xmlns:a16="http://schemas.microsoft.com/office/drawing/2014/main" id="{33A7213B-A70F-4DD9-A3AF-8B527013C865}"/>
              </a:ext>
            </a:extLst>
          </p:cNvPr>
          <p:cNvSpPr>
            <a:spLocks noGrp="1"/>
          </p:cNvSpPr>
          <p:nvPr>
            <p:ph idx="1"/>
          </p:nvPr>
        </p:nvSpPr>
        <p:spPr>
          <a:xfrm>
            <a:off x="631026" y="1779409"/>
            <a:ext cx="8512974" cy="4781145"/>
          </a:xfrm>
        </p:spPr>
        <p:txBody>
          <a:bodyPr/>
          <a:lstStyle/>
          <a:p>
            <a:r>
              <a:rPr lang="en-US" b="1" dirty="0"/>
              <a:t>Command Staff</a:t>
            </a:r>
          </a:p>
          <a:p>
            <a:pPr lvl="1"/>
            <a:r>
              <a:rPr lang="en-US" dirty="0"/>
              <a:t>Document's situation status: </a:t>
            </a:r>
          </a:p>
          <a:p>
            <a:pPr lvl="2"/>
            <a:r>
              <a:rPr lang="en-US" sz="2400" dirty="0"/>
              <a:t>Incident locations;</a:t>
            </a:r>
          </a:p>
          <a:p>
            <a:pPr lvl="2"/>
            <a:r>
              <a:rPr lang="en-US" sz="2400" dirty="0"/>
              <a:t>Access routes;</a:t>
            </a:r>
          </a:p>
          <a:p>
            <a:pPr lvl="2"/>
            <a:r>
              <a:rPr lang="en-US" sz="2400" dirty="0"/>
              <a:t>Identified hazards;</a:t>
            </a:r>
          </a:p>
          <a:p>
            <a:pPr lvl="2"/>
            <a:r>
              <a:rPr lang="en-US" sz="2400" dirty="0"/>
              <a:t>Support locations.</a:t>
            </a:r>
            <a:endParaRPr lang="en-US" dirty="0"/>
          </a:p>
          <a:p>
            <a:pPr>
              <a:spcBef>
                <a:spcPts val="1200"/>
              </a:spcBef>
            </a:pPr>
            <a:r>
              <a:rPr lang="en-US" b="1" dirty="0"/>
              <a:t>Section Chiefs</a:t>
            </a:r>
          </a:p>
          <a:p>
            <a:pPr lvl="1"/>
            <a:r>
              <a:rPr lang="en-US" dirty="0"/>
              <a:t>Provide Incident Commander with information. </a:t>
            </a:r>
          </a:p>
          <a:p>
            <a:pPr lvl="1"/>
            <a:endParaRPr lang="en-US" dirty="0"/>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E9D62394-C0AF-469A-8F52-59E51DDF0C33}"/>
              </a:ext>
            </a:extLst>
          </p:cNvPr>
          <p:cNvSpPr>
            <a:spLocks noGrp="1"/>
          </p:cNvSpPr>
          <p:nvPr>
            <p:ph sz="quarter" idx="12"/>
          </p:nvPr>
        </p:nvSpPr>
        <p:spPr/>
        <p:txBody>
          <a:bodyPr/>
          <a:lstStyle/>
          <a:p>
            <a:r>
              <a:rPr lang="en-US" dirty="0"/>
              <a:t>PM 2-12</a:t>
            </a:r>
          </a:p>
        </p:txBody>
      </p:sp>
      <p:pic>
        <p:nvPicPr>
          <p:cNvPr id="7" name="Content Placeholder 6" descr="Close up photo of a notepad and pencil with the text &quot;Write it down!&quot;">
            <a:extLst>
              <a:ext uri="{FF2B5EF4-FFF2-40B4-BE49-F238E27FC236}">
                <a16:creationId xmlns:a16="http://schemas.microsoft.com/office/drawing/2014/main" id="{2F4598F3-1648-4B79-9FE7-20E32ECBE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586" y="2187919"/>
            <a:ext cx="2925643" cy="1982062"/>
          </a:xfrm>
          <a:prstGeom prst="rect">
            <a:avLst/>
          </a:prstGeom>
        </p:spPr>
      </p:pic>
      <p:sp>
        <p:nvSpPr>
          <p:cNvPr id="9" name="Text Placeholder 8">
            <a:extLst>
              <a:ext uri="{FF2B5EF4-FFF2-40B4-BE49-F238E27FC236}">
                <a16:creationId xmlns:a16="http://schemas.microsoft.com/office/drawing/2014/main" id="{396238EF-3545-1A47-B1BF-4716EA9067BC}"/>
              </a:ext>
            </a:extLst>
          </p:cNvPr>
          <p:cNvSpPr>
            <a:spLocks noGrp="1"/>
          </p:cNvSpPr>
          <p:nvPr>
            <p:ph type="body" sz="quarter" idx="11"/>
          </p:nvPr>
        </p:nvSpPr>
        <p:spPr/>
        <p:txBody>
          <a:bodyPr/>
          <a:lstStyle/>
          <a:p>
            <a:fld id="{94F80D67-6F55-854A-881A-88A994435CDA}" type="slidenum">
              <a:rPr lang="en-US"/>
              <a:pPr/>
              <a:t>29</a:t>
            </a:fld>
            <a:endParaRPr lang="en-US" dirty="0"/>
          </a:p>
        </p:txBody>
      </p:sp>
      <p:sp>
        <p:nvSpPr>
          <p:cNvPr id="8" name="Text Placeholder 3">
            <a:extLst>
              <a:ext uri="{FF2B5EF4-FFF2-40B4-BE49-F238E27FC236}">
                <a16:creationId xmlns:a16="http://schemas.microsoft.com/office/drawing/2014/main" id="{B72ABD7D-0E25-4454-8C88-93D3576256D5}"/>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140327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89507-D6FF-484D-915E-35ECBA00DD18}"/>
              </a:ext>
            </a:extLst>
          </p:cNvPr>
          <p:cNvSpPr>
            <a:spLocks noGrp="1"/>
          </p:cNvSpPr>
          <p:nvPr>
            <p:ph type="title"/>
          </p:nvPr>
        </p:nvSpPr>
        <p:spPr/>
        <p:txBody>
          <a:bodyPr>
            <a:normAutofit fontScale="90000"/>
          </a:bodyPr>
          <a:lstStyle/>
          <a:p>
            <a:r>
              <a:rPr lang="en-US" dirty="0"/>
              <a:t>Session 1 - Unit 1 Objectives</a:t>
            </a:r>
          </a:p>
        </p:txBody>
      </p:sp>
      <p:sp>
        <p:nvSpPr>
          <p:cNvPr id="2" name="Content Placeholder 1">
            <a:extLst>
              <a:ext uri="{FF2B5EF4-FFF2-40B4-BE49-F238E27FC236}">
                <a16:creationId xmlns:a16="http://schemas.microsoft.com/office/drawing/2014/main" id="{C27F5C20-10CE-4762-895F-1E0E5E1B1EB1}"/>
              </a:ext>
            </a:extLst>
          </p:cNvPr>
          <p:cNvSpPr>
            <a:spLocks noGrp="1"/>
          </p:cNvSpPr>
          <p:nvPr>
            <p:ph idx="1"/>
          </p:nvPr>
        </p:nvSpPr>
        <p:spPr>
          <a:xfrm>
            <a:off x="332566" y="1604571"/>
            <a:ext cx="8605694" cy="4781145"/>
          </a:xfrm>
        </p:spPr>
        <p:txBody>
          <a:bodyPr>
            <a:normAutofit/>
          </a:bodyPr>
          <a:lstStyle/>
          <a:p>
            <a:pPr marL="514350" indent="-514350">
              <a:buFont typeface="+mj-lt"/>
              <a:buAutoNum type="arabicPeriod"/>
            </a:pPr>
            <a:r>
              <a:rPr lang="en-US" sz="2600" dirty="0"/>
              <a:t>Describe the </a:t>
            </a:r>
            <a:r>
              <a:rPr lang="en-US" sz="2600" b="1" dirty="0"/>
              <a:t>functions of SERT</a:t>
            </a:r>
            <a:r>
              <a:rPr lang="en-US" sz="2600" dirty="0"/>
              <a:t>, discuss your role as a SERT volunteer, and explain how SERT fits into our community’s emergency preparedness structure. </a:t>
            </a:r>
          </a:p>
          <a:p>
            <a:pPr marL="514350" indent="-514350">
              <a:spcBef>
                <a:spcPts val="1800"/>
              </a:spcBef>
              <a:buFont typeface="+mj-lt"/>
              <a:buAutoNum type="arabicPeriod"/>
            </a:pPr>
            <a:r>
              <a:rPr lang="en-US" sz="2600" dirty="0"/>
              <a:t>Describe the </a:t>
            </a:r>
            <a:r>
              <a:rPr lang="en-US" sz="2600" b="1" dirty="0"/>
              <a:t>types of hazards</a:t>
            </a:r>
            <a:r>
              <a:rPr lang="en-US" sz="2600" dirty="0"/>
              <a:t> most likely to affect our community and their potential impact on people, health, and infrastructure. </a:t>
            </a:r>
          </a:p>
          <a:p>
            <a:pPr marL="514350" indent="-514350">
              <a:spcBef>
                <a:spcPts val="1800"/>
              </a:spcBef>
              <a:buFont typeface="+mj-lt"/>
              <a:buAutoNum type="arabicPeriod"/>
            </a:pPr>
            <a:r>
              <a:rPr lang="en-US" sz="2600" b="1" dirty="0"/>
              <a:t>Prepare ourself and our family </a:t>
            </a:r>
            <a:r>
              <a:rPr lang="en-US" sz="2600" dirty="0"/>
              <a:t>for potential disasters our community may face, including learning to create a family disaster plan and emergency preparedness kit. </a:t>
            </a:r>
          </a:p>
        </p:txBody>
      </p:sp>
      <p:sp>
        <p:nvSpPr>
          <p:cNvPr id="6" name="Content Placeholder 5">
            <a:extLst>
              <a:ext uri="{FF2B5EF4-FFF2-40B4-BE49-F238E27FC236}">
                <a16:creationId xmlns:a16="http://schemas.microsoft.com/office/drawing/2014/main" id="{6AA97454-64D0-4E54-A763-EAABCB306AA2}"/>
              </a:ext>
            </a:extLst>
          </p:cNvPr>
          <p:cNvSpPr>
            <a:spLocks noGrp="1"/>
          </p:cNvSpPr>
          <p:nvPr>
            <p:ph sz="quarter" idx="12"/>
          </p:nvPr>
        </p:nvSpPr>
        <p:spPr/>
        <p:txBody>
          <a:bodyPr/>
          <a:lstStyle/>
          <a:p>
            <a:r>
              <a:rPr lang="en-US" dirty="0"/>
              <a:t>PM 1-1</a:t>
            </a:r>
          </a:p>
        </p:txBody>
      </p:sp>
      <p:sp>
        <p:nvSpPr>
          <p:cNvPr id="9" name="Text Placeholder 7">
            <a:extLst>
              <a:ext uri="{FF2B5EF4-FFF2-40B4-BE49-F238E27FC236}">
                <a16:creationId xmlns:a16="http://schemas.microsoft.com/office/drawing/2014/main" id="{0B720CAF-3911-E941-A668-48559742915A}"/>
              </a:ext>
            </a:extLst>
          </p:cNvPr>
          <p:cNvSpPr>
            <a:spLocks noGrp="1"/>
          </p:cNvSpPr>
          <p:nvPr>
            <p:ph type="body" sz="quarter" idx="11"/>
          </p:nvPr>
        </p:nvSpPr>
        <p:spPr/>
        <p:txBody>
          <a:bodyPr/>
          <a:lstStyle/>
          <a:p>
            <a:fld id="{94F80D67-6F55-854A-881A-88A994435CDA}" type="slidenum">
              <a:rPr lang="en-US" smtClean="0"/>
              <a:t>3</a:t>
            </a:fld>
            <a:endParaRPr lang="en-US" dirty="0"/>
          </a:p>
        </p:txBody>
      </p:sp>
      <p:sp>
        <p:nvSpPr>
          <p:cNvPr id="7" name="Text Placeholder 3">
            <a:extLst>
              <a:ext uri="{FF2B5EF4-FFF2-40B4-BE49-F238E27FC236}">
                <a16:creationId xmlns:a16="http://schemas.microsoft.com/office/drawing/2014/main" id="{3BD98E53-1ADD-4030-BA30-CC7152EEA250}"/>
              </a:ext>
            </a:extLst>
          </p:cNvPr>
          <p:cNvSpPr txBox="1">
            <a:spLocks/>
          </p:cNvSpPr>
          <p:nvPr/>
        </p:nvSpPr>
        <p:spPr>
          <a:xfrm>
            <a:off x="1429786" y="6395764"/>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847534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109F2-058A-4D2B-850E-034D1F1AF9BD}"/>
              </a:ext>
            </a:extLst>
          </p:cNvPr>
          <p:cNvSpPr>
            <a:spLocks noGrp="1"/>
          </p:cNvSpPr>
          <p:nvPr>
            <p:ph type="title"/>
          </p:nvPr>
        </p:nvSpPr>
        <p:spPr/>
        <p:txBody>
          <a:bodyPr/>
          <a:lstStyle/>
          <a:p>
            <a:r>
              <a:rPr lang="en-US" dirty="0"/>
              <a:t>Documentation Forms</a:t>
            </a:r>
          </a:p>
        </p:txBody>
      </p:sp>
      <p:sp>
        <p:nvSpPr>
          <p:cNvPr id="2" name="Content Placeholder 1">
            <a:extLst>
              <a:ext uri="{FF2B5EF4-FFF2-40B4-BE49-F238E27FC236}">
                <a16:creationId xmlns:a16="http://schemas.microsoft.com/office/drawing/2014/main" id="{1BC9D8C3-AA0F-4609-8E59-EFF3A0C05D98}"/>
              </a:ext>
            </a:extLst>
          </p:cNvPr>
          <p:cNvSpPr>
            <a:spLocks noGrp="1"/>
          </p:cNvSpPr>
          <p:nvPr>
            <p:ph idx="1"/>
          </p:nvPr>
        </p:nvSpPr>
        <p:spPr>
          <a:xfrm>
            <a:off x="455959" y="2076855"/>
            <a:ext cx="8232082" cy="4781145"/>
          </a:xfrm>
        </p:spPr>
        <p:txBody>
          <a:bodyPr/>
          <a:lstStyle/>
          <a:p>
            <a:r>
              <a:rPr lang="en-US" dirty="0"/>
              <a:t>Damage Assessment.</a:t>
            </a:r>
            <a:endParaRPr lang="en-US" sz="800" dirty="0"/>
          </a:p>
          <a:p>
            <a:pPr>
              <a:spcBef>
                <a:spcPts val="1800"/>
              </a:spcBef>
            </a:pPr>
            <a:r>
              <a:rPr lang="en-US" dirty="0"/>
              <a:t>Personnel Resources Sign-In.</a:t>
            </a:r>
            <a:endParaRPr lang="en-US" sz="800" dirty="0"/>
          </a:p>
          <a:p>
            <a:pPr>
              <a:spcBef>
                <a:spcPts val="1800"/>
              </a:spcBef>
            </a:pPr>
            <a:r>
              <a:rPr lang="en-US" dirty="0"/>
              <a:t>SERT Assignment Tracking Log.</a:t>
            </a:r>
            <a:endParaRPr lang="en-US" sz="800" dirty="0"/>
          </a:p>
          <a:p>
            <a:pPr>
              <a:spcBef>
                <a:spcPts val="1800"/>
              </a:spcBef>
            </a:pPr>
            <a:r>
              <a:rPr lang="en-US" dirty="0"/>
              <a:t>Communications Log.</a:t>
            </a:r>
            <a:endParaRPr lang="en-US" sz="800" dirty="0"/>
          </a:p>
          <a:p>
            <a:pPr>
              <a:spcBef>
                <a:spcPts val="1800"/>
              </a:spcBef>
            </a:pPr>
            <a:r>
              <a:rPr lang="en-US" dirty="0"/>
              <a:t>Equipment Inventory.</a:t>
            </a:r>
          </a:p>
        </p:txBody>
      </p:sp>
      <p:sp>
        <p:nvSpPr>
          <p:cNvPr id="6" name="Content Placeholder 5">
            <a:extLst>
              <a:ext uri="{FF2B5EF4-FFF2-40B4-BE49-F238E27FC236}">
                <a16:creationId xmlns:a16="http://schemas.microsoft.com/office/drawing/2014/main" id="{25F32705-DEA6-4F48-8BF3-2AF790E5E737}"/>
              </a:ext>
            </a:extLst>
          </p:cNvPr>
          <p:cNvSpPr>
            <a:spLocks noGrp="1"/>
          </p:cNvSpPr>
          <p:nvPr>
            <p:ph sz="quarter" idx="12"/>
          </p:nvPr>
        </p:nvSpPr>
        <p:spPr/>
        <p:txBody>
          <a:bodyPr/>
          <a:lstStyle/>
          <a:p>
            <a:r>
              <a:rPr lang="en-US" dirty="0"/>
              <a:t>PM 2-13</a:t>
            </a:r>
          </a:p>
        </p:txBody>
      </p:sp>
      <p:pic>
        <p:nvPicPr>
          <p:cNvPr id="7" name="Content Placeholder 6" descr="Close up photo of a notepad and pencil with the text &quot;Write it down!&quot;">
            <a:extLst>
              <a:ext uri="{FF2B5EF4-FFF2-40B4-BE49-F238E27FC236}">
                <a16:creationId xmlns:a16="http://schemas.microsoft.com/office/drawing/2014/main" id="{D694066B-3518-4FCC-984A-0A8F263B3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948" y="2705947"/>
            <a:ext cx="2600049" cy="1761480"/>
          </a:xfrm>
          <a:prstGeom prst="rect">
            <a:avLst/>
          </a:prstGeom>
        </p:spPr>
      </p:pic>
      <p:sp>
        <p:nvSpPr>
          <p:cNvPr id="9" name="Text Placeholder 8">
            <a:extLst>
              <a:ext uri="{FF2B5EF4-FFF2-40B4-BE49-F238E27FC236}">
                <a16:creationId xmlns:a16="http://schemas.microsoft.com/office/drawing/2014/main" id="{3AB63901-389A-F544-8FEC-4B34F3DC6784}"/>
              </a:ext>
            </a:extLst>
          </p:cNvPr>
          <p:cNvSpPr>
            <a:spLocks noGrp="1"/>
          </p:cNvSpPr>
          <p:nvPr>
            <p:ph type="body" sz="quarter" idx="11"/>
          </p:nvPr>
        </p:nvSpPr>
        <p:spPr/>
        <p:txBody>
          <a:bodyPr/>
          <a:lstStyle/>
          <a:p>
            <a:fld id="{94F80D67-6F55-854A-881A-88A994435CDA}" type="slidenum">
              <a:rPr lang="en-US"/>
              <a:pPr/>
              <a:t>30</a:t>
            </a:fld>
            <a:endParaRPr lang="en-US" dirty="0"/>
          </a:p>
        </p:txBody>
      </p:sp>
      <p:sp>
        <p:nvSpPr>
          <p:cNvPr id="8" name="Text Placeholder 3">
            <a:extLst>
              <a:ext uri="{FF2B5EF4-FFF2-40B4-BE49-F238E27FC236}">
                <a16:creationId xmlns:a16="http://schemas.microsoft.com/office/drawing/2014/main" id="{2227DD81-606C-4C80-8012-0AAF722363B5}"/>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907988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C9FC7-07AB-4B1A-B2B2-2BA7881C3478}"/>
              </a:ext>
            </a:extLst>
          </p:cNvPr>
          <p:cNvSpPr>
            <a:spLocks noGrp="1"/>
          </p:cNvSpPr>
          <p:nvPr>
            <p:ph type="title"/>
          </p:nvPr>
        </p:nvSpPr>
        <p:spPr/>
        <p:txBody>
          <a:bodyPr/>
          <a:lstStyle/>
          <a:p>
            <a:r>
              <a:rPr lang="en-US" dirty="0"/>
              <a:t>Documentation Flow</a:t>
            </a:r>
            <a:r>
              <a:rPr lang="en-US" sz="800" dirty="0"/>
              <a:t> </a:t>
            </a:r>
            <a:r>
              <a:rPr lang="en-US" sz="800" dirty="0">
                <a:solidFill>
                  <a:srgbClr val="448431"/>
                </a:solidFill>
              </a:rPr>
              <a:t>(5 of 5)</a:t>
            </a:r>
            <a:endParaRPr lang="en-US" dirty="0">
              <a:solidFill>
                <a:srgbClr val="448431"/>
              </a:solidFill>
            </a:endParaRPr>
          </a:p>
        </p:txBody>
      </p:sp>
      <p:pic>
        <p:nvPicPr>
          <p:cNvPr id="7" name="Picture 6" descr="The Communications Log is used to log incoming and outgoing transmissions. The log is typically kept by the radio operator. The Equipment Inventory is kept in the area or vehicle in which equipment is stored. It is used to check out and check in CERT-managed equipment.">
            <a:extLst>
              <a:ext uri="{FF2B5EF4-FFF2-40B4-BE49-F238E27FC236}">
                <a16:creationId xmlns:a16="http://schemas.microsoft.com/office/drawing/2014/main" id="{5DE74BB1-C158-4BC2-A678-1B2E38299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41" y="1575933"/>
            <a:ext cx="8313519" cy="4306121"/>
          </a:xfrm>
          <a:prstGeom prst="rect">
            <a:avLst/>
          </a:prstGeom>
        </p:spPr>
      </p:pic>
      <p:sp>
        <p:nvSpPr>
          <p:cNvPr id="6" name="Content Placeholder 5">
            <a:extLst>
              <a:ext uri="{FF2B5EF4-FFF2-40B4-BE49-F238E27FC236}">
                <a16:creationId xmlns:a16="http://schemas.microsoft.com/office/drawing/2014/main" id="{289D6722-C9C9-4939-B612-DE02A4A1EEBA}"/>
              </a:ext>
            </a:extLst>
          </p:cNvPr>
          <p:cNvSpPr>
            <a:spLocks noGrp="1"/>
          </p:cNvSpPr>
          <p:nvPr>
            <p:ph sz="quarter" idx="12"/>
          </p:nvPr>
        </p:nvSpPr>
        <p:spPr/>
        <p:txBody>
          <a:bodyPr/>
          <a:lstStyle/>
          <a:p>
            <a:r>
              <a:rPr lang="en-US" dirty="0"/>
              <a:t>PM 2-13</a:t>
            </a:r>
          </a:p>
        </p:txBody>
      </p:sp>
      <p:sp>
        <p:nvSpPr>
          <p:cNvPr id="8" name="Text Placeholder 7">
            <a:extLst>
              <a:ext uri="{FF2B5EF4-FFF2-40B4-BE49-F238E27FC236}">
                <a16:creationId xmlns:a16="http://schemas.microsoft.com/office/drawing/2014/main" id="{AC62734A-8271-4145-A1AE-90599A1EA6F1}"/>
              </a:ext>
            </a:extLst>
          </p:cNvPr>
          <p:cNvSpPr>
            <a:spLocks noGrp="1"/>
          </p:cNvSpPr>
          <p:nvPr>
            <p:ph type="body" sz="quarter" idx="11"/>
          </p:nvPr>
        </p:nvSpPr>
        <p:spPr/>
        <p:txBody>
          <a:bodyPr/>
          <a:lstStyle/>
          <a:p>
            <a:fld id="{94F80D67-6F55-854A-881A-88A994435CDA}" type="slidenum">
              <a:rPr lang="en-US"/>
              <a:pPr/>
              <a:t>31</a:t>
            </a:fld>
            <a:endParaRPr lang="en-US" dirty="0"/>
          </a:p>
        </p:txBody>
      </p:sp>
      <p:sp>
        <p:nvSpPr>
          <p:cNvPr id="9" name="Text Placeholder 3">
            <a:extLst>
              <a:ext uri="{FF2B5EF4-FFF2-40B4-BE49-F238E27FC236}">
                <a16:creationId xmlns:a16="http://schemas.microsoft.com/office/drawing/2014/main" id="{A9B04C2E-D125-43B2-B349-769992EF661A}"/>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2822671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D69E6-C802-4844-920E-D24489B2A3BD}"/>
              </a:ext>
            </a:extLst>
          </p:cNvPr>
          <p:cNvSpPr>
            <a:spLocks noGrp="1"/>
          </p:cNvSpPr>
          <p:nvPr>
            <p:ph type="title"/>
          </p:nvPr>
        </p:nvSpPr>
        <p:spPr>
          <a:xfrm>
            <a:off x="920932" y="283687"/>
            <a:ext cx="5806851" cy="1017672"/>
          </a:xfrm>
        </p:spPr>
        <p:txBody>
          <a:bodyPr>
            <a:normAutofit fontScale="90000"/>
          </a:bodyPr>
          <a:lstStyle/>
          <a:p>
            <a:r>
              <a:rPr lang="en-US" dirty="0"/>
              <a:t>Session 1</a:t>
            </a:r>
            <a:br>
              <a:rPr lang="en-US" dirty="0"/>
            </a:br>
            <a:r>
              <a:rPr lang="en-US" dirty="0"/>
              <a:t>Unit 2 Summary</a:t>
            </a:r>
            <a:r>
              <a:rPr lang="en-US" sz="800" dirty="0"/>
              <a:t> </a:t>
            </a:r>
            <a:r>
              <a:rPr lang="en-US" sz="800" dirty="0">
                <a:solidFill>
                  <a:srgbClr val="448431"/>
                </a:solidFill>
              </a:rPr>
              <a:t>(Unit 2)</a:t>
            </a:r>
            <a:endParaRPr lang="en-US" dirty="0">
              <a:solidFill>
                <a:srgbClr val="448431"/>
              </a:solidFill>
            </a:endParaRPr>
          </a:p>
        </p:txBody>
      </p:sp>
      <p:sp>
        <p:nvSpPr>
          <p:cNvPr id="2" name="Content Placeholder 1">
            <a:extLst>
              <a:ext uri="{FF2B5EF4-FFF2-40B4-BE49-F238E27FC236}">
                <a16:creationId xmlns:a16="http://schemas.microsoft.com/office/drawing/2014/main" id="{219CE4C5-FC78-47DA-8862-5EAFAAC00487}"/>
              </a:ext>
            </a:extLst>
          </p:cNvPr>
          <p:cNvSpPr>
            <a:spLocks noGrp="1"/>
          </p:cNvSpPr>
          <p:nvPr>
            <p:ph idx="1"/>
          </p:nvPr>
        </p:nvSpPr>
        <p:spPr>
          <a:xfrm>
            <a:off x="1053897" y="1604571"/>
            <a:ext cx="7621473" cy="4781145"/>
          </a:xfrm>
        </p:spPr>
        <p:txBody>
          <a:bodyPr/>
          <a:lstStyle/>
          <a:p>
            <a:r>
              <a:rPr lang="en-US" dirty="0"/>
              <a:t>ICS provides flexible means of organization. </a:t>
            </a:r>
          </a:p>
          <a:p>
            <a:r>
              <a:rPr lang="en-US" dirty="0"/>
              <a:t>Ask “</a:t>
            </a:r>
            <a:r>
              <a:rPr lang="en-US" b="1" dirty="0"/>
              <a:t>Is it safe to attempt the rescue?”</a:t>
            </a:r>
          </a:p>
          <a:p>
            <a:r>
              <a:rPr lang="en-US" dirty="0"/>
              <a:t>Document and communicate information to all SERT levels. </a:t>
            </a:r>
          </a:p>
          <a:p>
            <a:r>
              <a:rPr lang="en-US" dirty="0"/>
              <a:t>Provide Command Post with ongoing information about damage assessment, group status, and needs. </a:t>
            </a:r>
          </a:p>
          <a:p>
            <a:r>
              <a:rPr lang="en-US" dirty="0"/>
              <a:t>Command Post documents and tracks situation status. </a:t>
            </a:r>
          </a:p>
        </p:txBody>
      </p:sp>
      <p:sp>
        <p:nvSpPr>
          <p:cNvPr id="6" name="Content Placeholder 5">
            <a:extLst>
              <a:ext uri="{FF2B5EF4-FFF2-40B4-BE49-F238E27FC236}">
                <a16:creationId xmlns:a16="http://schemas.microsoft.com/office/drawing/2014/main" id="{37B42F1B-0B3D-4014-BA2C-2574BF2BBC4C}"/>
              </a:ext>
            </a:extLst>
          </p:cNvPr>
          <p:cNvSpPr>
            <a:spLocks noGrp="1"/>
          </p:cNvSpPr>
          <p:nvPr>
            <p:ph sz="quarter" idx="12"/>
          </p:nvPr>
        </p:nvSpPr>
        <p:spPr/>
        <p:txBody>
          <a:bodyPr/>
          <a:lstStyle/>
          <a:p>
            <a:r>
              <a:rPr lang="en-US" dirty="0"/>
              <a:t>PM 2-25</a:t>
            </a:r>
          </a:p>
        </p:txBody>
      </p:sp>
      <p:sp>
        <p:nvSpPr>
          <p:cNvPr id="8" name="Text Placeholder 7">
            <a:extLst>
              <a:ext uri="{FF2B5EF4-FFF2-40B4-BE49-F238E27FC236}">
                <a16:creationId xmlns:a16="http://schemas.microsoft.com/office/drawing/2014/main" id="{3830B192-08F6-144A-88D2-7E3855883F10}"/>
              </a:ext>
            </a:extLst>
          </p:cNvPr>
          <p:cNvSpPr>
            <a:spLocks noGrp="1"/>
          </p:cNvSpPr>
          <p:nvPr>
            <p:ph type="body" sz="quarter" idx="11"/>
          </p:nvPr>
        </p:nvSpPr>
        <p:spPr/>
        <p:txBody>
          <a:bodyPr/>
          <a:lstStyle/>
          <a:p>
            <a:fld id="{94F80D67-6F55-854A-881A-88A994435CDA}" type="slidenum">
              <a:rPr lang="en-US"/>
              <a:pPr/>
              <a:t>32</a:t>
            </a:fld>
            <a:endParaRPr lang="en-US" dirty="0"/>
          </a:p>
        </p:txBody>
      </p:sp>
      <p:sp>
        <p:nvSpPr>
          <p:cNvPr id="7" name="Text Placeholder 3">
            <a:extLst>
              <a:ext uri="{FF2B5EF4-FFF2-40B4-BE49-F238E27FC236}">
                <a16:creationId xmlns:a16="http://schemas.microsoft.com/office/drawing/2014/main" id="{FAC5247D-8CF9-4FE7-8796-B804F7FAA138}"/>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137004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B261F-4FA7-4AF0-9C74-980784BB99DC}"/>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1)</a:t>
            </a:r>
            <a:endParaRPr lang="en-US" dirty="0">
              <a:solidFill>
                <a:srgbClr val="448431"/>
              </a:solidFill>
            </a:endParaRPr>
          </a:p>
        </p:txBody>
      </p:sp>
      <p:sp>
        <p:nvSpPr>
          <p:cNvPr id="2" name="Content Placeholder 1">
            <a:extLst>
              <a:ext uri="{FF2B5EF4-FFF2-40B4-BE49-F238E27FC236}">
                <a16:creationId xmlns:a16="http://schemas.microsoft.com/office/drawing/2014/main" id="{4E0FD700-6E0D-4BEC-8D49-5BA410DC535B}"/>
              </a:ext>
            </a:extLst>
          </p:cNvPr>
          <p:cNvSpPr>
            <a:spLocks noGrp="1"/>
          </p:cNvSpPr>
          <p:nvPr>
            <p:ph idx="1"/>
          </p:nvPr>
        </p:nvSpPr>
        <p:spPr>
          <a:xfrm>
            <a:off x="921971" y="1976545"/>
            <a:ext cx="7914458" cy="3561134"/>
          </a:xfrm>
        </p:spPr>
        <p:txBody>
          <a:bodyPr>
            <a:normAutofit lnSpcReduction="10000"/>
          </a:bodyPr>
          <a:lstStyle/>
          <a:p>
            <a:pPr>
              <a:spcBef>
                <a:spcPts val="0"/>
              </a:spcBef>
            </a:pPr>
            <a:r>
              <a:rPr lang="en-US" b="1" dirty="0"/>
              <a:t>Review</a:t>
            </a:r>
            <a:r>
              <a:rPr lang="en-US" dirty="0"/>
              <a:t> the detailed information in Unit 1 and Unit 2 of the Participant Manual.</a:t>
            </a:r>
          </a:p>
          <a:p>
            <a:pPr marL="0" indent="0">
              <a:spcBef>
                <a:spcPts val="0"/>
              </a:spcBef>
              <a:buNone/>
            </a:pPr>
            <a:r>
              <a:rPr lang="en-US" dirty="0"/>
              <a:t> </a:t>
            </a:r>
          </a:p>
          <a:p>
            <a:pPr>
              <a:spcBef>
                <a:spcPts val="0"/>
              </a:spcBef>
            </a:pPr>
            <a:r>
              <a:rPr lang="en-US" b="1" dirty="0"/>
              <a:t>Examine your home </a:t>
            </a:r>
            <a:r>
              <a:rPr lang="en-US" dirty="0"/>
              <a:t>for hazards and identify ways to prevent potential injury.</a:t>
            </a:r>
          </a:p>
          <a:p>
            <a:pPr>
              <a:spcBef>
                <a:spcPts val="0"/>
              </a:spcBef>
            </a:pPr>
            <a:endParaRPr lang="en-US" dirty="0"/>
          </a:p>
          <a:p>
            <a:pPr>
              <a:spcBef>
                <a:spcPts val="0"/>
              </a:spcBef>
            </a:pPr>
            <a:endParaRPr lang="en-US" dirty="0"/>
          </a:p>
          <a:p>
            <a:pPr>
              <a:spcBef>
                <a:spcPts val="0"/>
              </a:spcBef>
            </a:pPr>
            <a:r>
              <a:rPr lang="en-US" b="1" dirty="0"/>
              <a:t>Read Session 2</a:t>
            </a:r>
            <a:endParaRPr lang="en-US" dirty="0"/>
          </a:p>
          <a:p>
            <a:pPr lvl="1">
              <a:spcBef>
                <a:spcPts val="0"/>
              </a:spcBef>
            </a:pPr>
            <a:r>
              <a:rPr lang="en-US" dirty="0"/>
              <a:t>Unit 3  First Aid Operations, Part 1.</a:t>
            </a:r>
          </a:p>
        </p:txBody>
      </p:sp>
      <p:sp>
        <p:nvSpPr>
          <p:cNvPr id="6" name="Rectangle 5">
            <a:extLst>
              <a:ext uri="{FF2B5EF4-FFF2-40B4-BE49-F238E27FC236}">
                <a16:creationId xmlns:a16="http://schemas.microsoft.com/office/drawing/2014/main" id="{36DAD458-9AB7-C440-8513-8B9374222C06}"/>
              </a:ext>
            </a:extLst>
          </p:cNvPr>
          <p:cNvSpPr/>
          <p:nvPr/>
        </p:nvSpPr>
        <p:spPr>
          <a:xfrm>
            <a:off x="7894518" y="6385716"/>
            <a:ext cx="689412" cy="461665"/>
          </a:xfrm>
          <a:prstGeom prst="rect">
            <a:avLst/>
          </a:prstGeom>
        </p:spPr>
        <p:txBody>
          <a:bodyPr wrap="square">
            <a:spAutoFit/>
          </a:bodyPr>
          <a:lstStyle/>
          <a:p>
            <a:pPr algn="r"/>
            <a:r>
              <a:rPr lang="en-US" sz="1200" dirty="0"/>
              <a:t>33</a:t>
            </a:r>
          </a:p>
          <a:p>
            <a:pPr algn="r"/>
            <a:endParaRPr lang="en-US" sz="1200" dirty="0"/>
          </a:p>
        </p:txBody>
      </p:sp>
      <p:sp>
        <p:nvSpPr>
          <p:cNvPr id="7" name="Text Placeholder 3">
            <a:extLst>
              <a:ext uri="{FF2B5EF4-FFF2-40B4-BE49-F238E27FC236}">
                <a16:creationId xmlns:a16="http://schemas.microsoft.com/office/drawing/2014/main" id="{57DF2BCA-B776-45CC-B776-B7E0DA84F9C7}"/>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126249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8B4752-EA48-4F06-A1D4-E26DD9FF06DD}"/>
              </a:ext>
            </a:extLst>
          </p:cNvPr>
          <p:cNvSpPr>
            <a:spLocks noGrp="1"/>
          </p:cNvSpPr>
          <p:nvPr>
            <p:ph type="title"/>
          </p:nvPr>
        </p:nvSpPr>
        <p:spPr/>
        <p:txBody>
          <a:bodyPr>
            <a:normAutofit fontScale="90000"/>
          </a:bodyPr>
          <a:lstStyle/>
          <a:p>
            <a:r>
              <a:rPr lang="en-US" dirty="0"/>
              <a:t>Engaging the Whole Community</a:t>
            </a:r>
          </a:p>
        </p:txBody>
      </p:sp>
      <p:sp>
        <p:nvSpPr>
          <p:cNvPr id="2" name="Content Placeholder 1">
            <a:extLst>
              <a:ext uri="{FF2B5EF4-FFF2-40B4-BE49-F238E27FC236}">
                <a16:creationId xmlns:a16="http://schemas.microsoft.com/office/drawing/2014/main" id="{C75775B2-DCB9-4E5E-8D9A-34338CA2B387}"/>
              </a:ext>
            </a:extLst>
          </p:cNvPr>
          <p:cNvSpPr>
            <a:spLocks noGrp="1"/>
          </p:cNvSpPr>
          <p:nvPr>
            <p:ph idx="1"/>
          </p:nvPr>
        </p:nvSpPr>
        <p:spPr>
          <a:xfrm>
            <a:off x="560254" y="1604571"/>
            <a:ext cx="8251180" cy="4781145"/>
          </a:xfrm>
        </p:spPr>
        <p:txBody>
          <a:bodyPr/>
          <a:lstStyle/>
          <a:p>
            <a:r>
              <a:rPr lang="en-US" b="1" dirty="0"/>
              <a:t>Whole Community approach</a:t>
            </a:r>
            <a:r>
              <a:rPr lang="en-US" dirty="0"/>
              <a:t> to emergency preparedness seeks to engage the full capacity of society. </a:t>
            </a:r>
          </a:p>
          <a:p>
            <a:pPr>
              <a:spcBef>
                <a:spcPts val="1800"/>
              </a:spcBef>
            </a:pPr>
            <a:r>
              <a:rPr lang="en-US" b="1" dirty="0"/>
              <a:t>Relationships and social connections</a:t>
            </a:r>
            <a:r>
              <a:rPr lang="en-US" dirty="0"/>
              <a:t> are the foundation for a more resilient community that can bounce back after a disaster. </a:t>
            </a:r>
          </a:p>
          <a:p>
            <a:pPr>
              <a:spcBef>
                <a:spcPts val="1800"/>
              </a:spcBef>
            </a:pPr>
            <a:r>
              <a:rPr lang="en-US" b="1" dirty="0"/>
              <a:t>Neighbor-Helping-Neighbor</a:t>
            </a:r>
            <a:r>
              <a:rPr lang="en-US" dirty="0"/>
              <a:t> strengthens relationships and provide a framework for organizing community preparedness efforts. </a:t>
            </a:r>
          </a:p>
        </p:txBody>
      </p:sp>
      <p:sp>
        <p:nvSpPr>
          <p:cNvPr id="6" name="Content Placeholder 5">
            <a:extLst>
              <a:ext uri="{FF2B5EF4-FFF2-40B4-BE49-F238E27FC236}">
                <a16:creationId xmlns:a16="http://schemas.microsoft.com/office/drawing/2014/main" id="{B5842FE9-37CE-486A-8B18-FA906ACF7EDF}"/>
              </a:ext>
            </a:extLst>
          </p:cNvPr>
          <p:cNvSpPr>
            <a:spLocks noGrp="1"/>
          </p:cNvSpPr>
          <p:nvPr>
            <p:ph sz="quarter" idx="12"/>
          </p:nvPr>
        </p:nvSpPr>
        <p:spPr/>
        <p:txBody>
          <a:bodyPr/>
          <a:lstStyle/>
          <a:p>
            <a:r>
              <a:rPr lang="en-US" dirty="0"/>
              <a:t>PM 1-4</a:t>
            </a:r>
          </a:p>
        </p:txBody>
      </p:sp>
      <p:sp>
        <p:nvSpPr>
          <p:cNvPr id="4" name="Text Placeholder 3">
            <a:extLst>
              <a:ext uri="{FF2B5EF4-FFF2-40B4-BE49-F238E27FC236}">
                <a16:creationId xmlns:a16="http://schemas.microsoft.com/office/drawing/2014/main" id="{6F985E51-5CBE-45EC-B19F-280685BDB8CB}"/>
              </a:ext>
            </a:extLst>
          </p:cNvPr>
          <p:cNvSpPr>
            <a:spLocks noGrp="1"/>
          </p:cNvSpPr>
          <p:nvPr>
            <p:ph type="body" sz="quarter" idx="4294967295"/>
          </p:nvPr>
        </p:nvSpPr>
        <p:spPr>
          <a:xfrm>
            <a:off x="1429787" y="6385716"/>
            <a:ext cx="4438997" cy="303212"/>
          </a:xfrm>
        </p:spPr>
        <p:txBody>
          <a:bodyPr>
            <a:normAutofit fontScale="55000" lnSpcReduction="20000"/>
          </a:bodyPr>
          <a:lstStyle/>
          <a:p>
            <a:r>
              <a:rPr lang="en-US" dirty="0"/>
              <a:t>SERT Basic Training Unit 1: Disaster Preparedness</a:t>
            </a:r>
          </a:p>
        </p:txBody>
      </p:sp>
      <p:sp>
        <p:nvSpPr>
          <p:cNvPr id="7" name="Text Placeholder 7">
            <a:extLst>
              <a:ext uri="{FF2B5EF4-FFF2-40B4-BE49-F238E27FC236}">
                <a16:creationId xmlns:a16="http://schemas.microsoft.com/office/drawing/2014/main" id="{B09CEA57-BA29-0F43-8F54-AE1214A0636D}"/>
              </a:ext>
            </a:extLst>
          </p:cNvPr>
          <p:cNvSpPr>
            <a:spLocks noGrp="1"/>
          </p:cNvSpPr>
          <p:nvPr>
            <p:ph type="body" sz="quarter" idx="11"/>
          </p:nvPr>
        </p:nvSpPr>
        <p:spPr>
          <a:xfrm>
            <a:off x="7032567" y="6385716"/>
            <a:ext cx="1803862" cy="303212"/>
          </a:xfrm>
        </p:spPr>
        <p:txBody>
          <a:bodyPr/>
          <a:lstStyle/>
          <a:p>
            <a:fld id="{94F80D67-6F55-854A-881A-88A994435CDA}" type="slidenum">
              <a:rPr lang="en-US" smtClean="0"/>
              <a:t>4</a:t>
            </a:fld>
            <a:endParaRPr lang="en-US" dirty="0"/>
          </a:p>
        </p:txBody>
      </p:sp>
      <p:sp>
        <p:nvSpPr>
          <p:cNvPr id="8" name="Text Placeholder 3">
            <a:extLst>
              <a:ext uri="{FF2B5EF4-FFF2-40B4-BE49-F238E27FC236}">
                <a16:creationId xmlns:a16="http://schemas.microsoft.com/office/drawing/2014/main" id="{0EF0151F-E477-4EBA-9C87-860197FBEC34}"/>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182211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9C0302-2593-46EB-BECD-EF84B3D3C1FC}"/>
              </a:ext>
            </a:extLst>
          </p:cNvPr>
          <p:cNvSpPr>
            <a:spLocks noGrp="1"/>
          </p:cNvSpPr>
          <p:nvPr>
            <p:ph type="title"/>
          </p:nvPr>
        </p:nvSpPr>
        <p:spPr/>
        <p:txBody>
          <a:bodyPr/>
          <a:lstStyle/>
          <a:p>
            <a:r>
              <a:rPr lang="en-US" dirty="0"/>
              <a:t>Get Involved</a:t>
            </a:r>
          </a:p>
        </p:txBody>
      </p:sp>
      <p:sp>
        <p:nvSpPr>
          <p:cNvPr id="7" name="Content Placeholder 6">
            <a:extLst>
              <a:ext uri="{FF2B5EF4-FFF2-40B4-BE49-F238E27FC236}">
                <a16:creationId xmlns:a16="http://schemas.microsoft.com/office/drawing/2014/main" id="{FFBC9435-3E97-46DE-8AE6-4FB755E71BE9}"/>
              </a:ext>
            </a:extLst>
          </p:cNvPr>
          <p:cNvSpPr>
            <a:spLocks noGrp="1"/>
          </p:cNvSpPr>
          <p:nvPr>
            <p:ph idx="1"/>
          </p:nvPr>
        </p:nvSpPr>
        <p:spPr>
          <a:xfrm>
            <a:off x="815667" y="1486606"/>
            <a:ext cx="8145454" cy="4781145"/>
          </a:xfrm>
        </p:spPr>
        <p:txBody>
          <a:bodyPr>
            <a:normAutofit lnSpcReduction="10000"/>
          </a:bodyPr>
          <a:lstStyle/>
          <a:p>
            <a:r>
              <a:rPr lang="en-US" dirty="0"/>
              <a:t>Preparedness requires </a:t>
            </a:r>
            <a:r>
              <a:rPr lang="en-US" b="1" dirty="0"/>
              <a:t>active participation </a:t>
            </a:r>
            <a:r>
              <a:rPr lang="en-US" dirty="0"/>
              <a:t>from all: </a:t>
            </a:r>
          </a:p>
          <a:p>
            <a:pPr lvl="1"/>
            <a:r>
              <a:rPr lang="en-US" dirty="0"/>
              <a:t>Talk to friends and family about hazards. </a:t>
            </a:r>
          </a:p>
          <a:p>
            <a:pPr lvl="1"/>
            <a:r>
              <a:rPr lang="en-US" dirty="0"/>
              <a:t>Ask about emergency planning outside the home. </a:t>
            </a:r>
          </a:p>
          <a:p>
            <a:pPr lvl="1"/>
            <a:r>
              <a:rPr lang="en-US" dirty="0"/>
              <a:t>Make sure those in charge have a plan.</a:t>
            </a:r>
          </a:p>
          <a:p>
            <a:pPr>
              <a:spcBef>
                <a:spcPts val="1800"/>
              </a:spcBef>
            </a:pPr>
            <a:r>
              <a:rPr lang="en-US" dirty="0"/>
              <a:t>Training provides skills needed to help others and keeps </a:t>
            </a:r>
            <a:r>
              <a:rPr lang="en-US" b="1" dirty="0"/>
              <a:t>skills current</a:t>
            </a:r>
            <a:r>
              <a:rPr lang="en-US" dirty="0"/>
              <a:t>: </a:t>
            </a:r>
          </a:p>
          <a:p>
            <a:pPr lvl="1"/>
            <a:r>
              <a:rPr lang="en-US" dirty="0"/>
              <a:t>SERT program provides training, practice, and connection to others. </a:t>
            </a:r>
          </a:p>
          <a:p>
            <a:pPr lvl="1"/>
            <a:r>
              <a:rPr lang="en-US" dirty="0"/>
              <a:t>Participate in drills and exercises. </a:t>
            </a:r>
          </a:p>
          <a:p>
            <a:pPr lvl="1"/>
            <a:r>
              <a:rPr lang="en-US" dirty="0"/>
              <a:t>Talk to friends and family about volunteering. </a:t>
            </a:r>
          </a:p>
          <a:p>
            <a:pPr marL="457189" lvl="1" indent="0">
              <a:buNone/>
            </a:pPr>
            <a:endParaRPr lang="en-US" dirty="0"/>
          </a:p>
          <a:p>
            <a:endParaRPr lang="en-US" dirty="0"/>
          </a:p>
        </p:txBody>
      </p:sp>
      <p:sp>
        <p:nvSpPr>
          <p:cNvPr id="2" name="Content Placeholder 1">
            <a:extLst>
              <a:ext uri="{FF2B5EF4-FFF2-40B4-BE49-F238E27FC236}">
                <a16:creationId xmlns:a16="http://schemas.microsoft.com/office/drawing/2014/main" id="{8272C76F-CE06-4234-AD5B-AFFE5E949FC2}"/>
              </a:ext>
            </a:extLst>
          </p:cNvPr>
          <p:cNvSpPr>
            <a:spLocks noGrp="1"/>
          </p:cNvSpPr>
          <p:nvPr>
            <p:ph sz="quarter" idx="12"/>
          </p:nvPr>
        </p:nvSpPr>
        <p:spPr/>
        <p:txBody>
          <a:bodyPr/>
          <a:lstStyle/>
          <a:p>
            <a:r>
              <a:rPr lang="en-US" dirty="0"/>
              <a:t>PM 1-5</a:t>
            </a:r>
          </a:p>
        </p:txBody>
      </p:sp>
      <p:sp>
        <p:nvSpPr>
          <p:cNvPr id="4" name="Text Placeholder 3">
            <a:extLst>
              <a:ext uri="{FF2B5EF4-FFF2-40B4-BE49-F238E27FC236}">
                <a16:creationId xmlns:a16="http://schemas.microsoft.com/office/drawing/2014/main" id="{BA70D51C-57B2-4200-B953-A72E3466E9C6}"/>
              </a:ext>
            </a:extLst>
          </p:cNvPr>
          <p:cNvSpPr>
            <a:spLocks noGrp="1"/>
          </p:cNvSpPr>
          <p:nvPr>
            <p:ph type="body" sz="quarter" idx="4294967295"/>
          </p:nvPr>
        </p:nvSpPr>
        <p:spPr>
          <a:xfrm>
            <a:off x="1429787" y="6385716"/>
            <a:ext cx="4438997" cy="303212"/>
          </a:xfrm>
        </p:spPr>
        <p:txBody>
          <a:bodyPr>
            <a:normAutofit fontScale="55000" lnSpcReduction="20000"/>
          </a:bodyPr>
          <a:lstStyle/>
          <a:p>
            <a:r>
              <a:rPr lang="en-US" dirty="0"/>
              <a:t>SERT Basic Training Unit 1: Disaster Preparedness</a:t>
            </a:r>
          </a:p>
        </p:txBody>
      </p:sp>
      <p:sp>
        <p:nvSpPr>
          <p:cNvPr id="9" name="Text Placeholder 7">
            <a:extLst>
              <a:ext uri="{FF2B5EF4-FFF2-40B4-BE49-F238E27FC236}">
                <a16:creationId xmlns:a16="http://schemas.microsoft.com/office/drawing/2014/main" id="{D005F653-80D4-E949-B6F0-64F74021D197}"/>
              </a:ext>
            </a:extLst>
          </p:cNvPr>
          <p:cNvSpPr>
            <a:spLocks noGrp="1"/>
          </p:cNvSpPr>
          <p:nvPr>
            <p:ph type="body" sz="quarter" idx="11"/>
          </p:nvPr>
        </p:nvSpPr>
        <p:spPr/>
        <p:txBody>
          <a:bodyPr/>
          <a:lstStyle/>
          <a:p>
            <a:fld id="{94F80D67-6F55-854A-881A-88A994435CDA}" type="slidenum">
              <a:rPr lang="en-US" smtClean="0"/>
              <a:t>5</a:t>
            </a:fld>
            <a:endParaRPr lang="en-US" dirty="0"/>
          </a:p>
        </p:txBody>
      </p:sp>
      <p:sp>
        <p:nvSpPr>
          <p:cNvPr id="8" name="Text Placeholder 3">
            <a:extLst>
              <a:ext uri="{FF2B5EF4-FFF2-40B4-BE49-F238E27FC236}">
                <a16:creationId xmlns:a16="http://schemas.microsoft.com/office/drawing/2014/main" id="{B1B64097-5B48-490E-8BBA-8E7F306CAD33}"/>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378767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C9235F-130E-4C55-9482-FF2F15C57446}"/>
              </a:ext>
            </a:extLst>
          </p:cNvPr>
          <p:cNvSpPr>
            <a:spLocks noGrp="1"/>
          </p:cNvSpPr>
          <p:nvPr>
            <p:ph type="title"/>
          </p:nvPr>
        </p:nvSpPr>
        <p:spPr/>
        <p:txBody>
          <a:bodyPr/>
          <a:lstStyle/>
          <a:p>
            <a:r>
              <a:rPr lang="en-US" dirty="0"/>
              <a:t>Type of Disasters</a:t>
            </a:r>
          </a:p>
        </p:txBody>
      </p:sp>
      <p:sp>
        <p:nvSpPr>
          <p:cNvPr id="8" name="Content Placeholder 7">
            <a:extLst>
              <a:ext uri="{FF2B5EF4-FFF2-40B4-BE49-F238E27FC236}">
                <a16:creationId xmlns:a16="http://schemas.microsoft.com/office/drawing/2014/main" id="{512D5731-D75B-499D-8CD4-74D67545EDC5}"/>
              </a:ext>
            </a:extLst>
          </p:cNvPr>
          <p:cNvSpPr>
            <a:spLocks noGrp="1"/>
          </p:cNvSpPr>
          <p:nvPr>
            <p:ph idx="1"/>
          </p:nvPr>
        </p:nvSpPr>
        <p:spPr>
          <a:xfrm>
            <a:off x="848139" y="1935900"/>
            <a:ext cx="7963295" cy="3569104"/>
          </a:xfrm>
        </p:spPr>
        <p:txBody>
          <a:bodyPr>
            <a:normAutofit lnSpcReduction="10000"/>
          </a:bodyPr>
          <a:lstStyle/>
          <a:p>
            <a:r>
              <a:rPr lang="en-US" b="1" dirty="0"/>
              <a:t>Natural</a:t>
            </a:r>
            <a:r>
              <a:rPr lang="en-US" dirty="0"/>
              <a:t> (e.g., </a:t>
            </a:r>
            <a:r>
              <a:rPr lang="en-US" i="1" u="sng" dirty="0">
                <a:solidFill>
                  <a:srgbClr val="FF0000"/>
                </a:solidFill>
              </a:rPr>
              <a:t>earthquakes</a:t>
            </a:r>
            <a:r>
              <a:rPr lang="en-US" dirty="0"/>
              <a:t>, wildfires, floods, extreme heat, hurricanes, landslides, thunderstorms, tornadoes, tsunamis, volcanic eruptions, winter storms).</a:t>
            </a:r>
          </a:p>
          <a:p>
            <a:pPr>
              <a:spcBef>
                <a:spcPts val="2400"/>
              </a:spcBef>
            </a:pPr>
            <a:r>
              <a:rPr lang="en-US" b="1" dirty="0"/>
              <a:t>Technological &amp; Accidental </a:t>
            </a:r>
            <a:r>
              <a:rPr lang="en-US" dirty="0"/>
              <a:t>(e.g., hazardous material spill, power plant accident), Considering what to expect from disruption of services.</a:t>
            </a:r>
          </a:p>
        </p:txBody>
      </p:sp>
      <p:sp>
        <p:nvSpPr>
          <p:cNvPr id="2" name="Content Placeholder 1">
            <a:extLst>
              <a:ext uri="{FF2B5EF4-FFF2-40B4-BE49-F238E27FC236}">
                <a16:creationId xmlns:a16="http://schemas.microsoft.com/office/drawing/2014/main" id="{670583EE-3ABA-4CC7-A0CC-2832C31A9AD7}"/>
              </a:ext>
            </a:extLst>
          </p:cNvPr>
          <p:cNvSpPr>
            <a:spLocks noGrp="1"/>
          </p:cNvSpPr>
          <p:nvPr>
            <p:ph sz="quarter" idx="12"/>
          </p:nvPr>
        </p:nvSpPr>
        <p:spPr/>
        <p:txBody>
          <a:bodyPr/>
          <a:lstStyle/>
          <a:p>
            <a:r>
              <a:rPr lang="en-US" dirty="0"/>
              <a:t>PM 1-6</a:t>
            </a:r>
          </a:p>
        </p:txBody>
      </p:sp>
      <p:sp>
        <p:nvSpPr>
          <p:cNvPr id="9" name="Text Placeholder 8">
            <a:extLst>
              <a:ext uri="{FF2B5EF4-FFF2-40B4-BE49-F238E27FC236}">
                <a16:creationId xmlns:a16="http://schemas.microsoft.com/office/drawing/2014/main" id="{D3D4A140-E21B-4C88-AF97-73BE31853263}"/>
              </a:ext>
            </a:extLst>
          </p:cNvPr>
          <p:cNvSpPr>
            <a:spLocks noGrp="1"/>
          </p:cNvSpPr>
          <p:nvPr>
            <p:ph type="body" sz="quarter" idx="4294967295"/>
          </p:nvPr>
        </p:nvSpPr>
        <p:spPr>
          <a:xfrm>
            <a:off x="1429787" y="6385716"/>
            <a:ext cx="4438997" cy="303212"/>
          </a:xfrm>
        </p:spPr>
        <p:txBody>
          <a:bodyPr>
            <a:normAutofit fontScale="55000" lnSpcReduction="20000"/>
          </a:bodyPr>
          <a:lstStyle/>
          <a:p>
            <a:r>
              <a:rPr lang="en-US" dirty="0"/>
              <a:t>SERT Basic Training Unit 1: Disaster Preparedness</a:t>
            </a:r>
          </a:p>
        </p:txBody>
      </p:sp>
      <p:sp>
        <p:nvSpPr>
          <p:cNvPr id="10" name="Text Placeholder 7">
            <a:extLst>
              <a:ext uri="{FF2B5EF4-FFF2-40B4-BE49-F238E27FC236}">
                <a16:creationId xmlns:a16="http://schemas.microsoft.com/office/drawing/2014/main" id="{D1A113F8-267A-E045-8147-E241FF891DA6}"/>
              </a:ext>
            </a:extLst>
          </p:cNvPr>
          <p:cNvSpPr>
            <a:spLocks noGrp="1"/>
          </p:cNvSpPr>
          <p:nvPr>
            <p:ph type="body" sz="quarter" idx="11"/>
          </p:nvPr>
        </p:nvSpPr>
        <p:spPr/>
        <p:txBody>
          <a:bodyPr/>
          <a:lstStyle/>
          <a:p>
            <a:fld id="{94F80D67-6F55-854A-881A-88A994435CDA}" type="slidenum">
              <a:rPr lang="en-US" smtClean="0"/>
              <a:t>6</a:t>
            </a:fld>
            <a:endParaRPr lang="en-US" dirty="0"/>
          </a:p>
        </p:txBody>
      </p:sp>
      <p:sp>
        <p:nvSpPr>
          <p:cNvPr id="11" name="Text Placeholder 3">
            <a:extLst>
              <a:ext uri="{FF2B5EF4-FFF2-40B4-BE49-F238E27FC236}">
                <a16:creationId xmlns:a16="http://schemas.microsoft.com/office/drawing/2014/main" id="{1A175BE2-F285-4C3F-9CE9-2124F81C9455}"/>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397671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26DD8-16C3-45B4-B5DE-0A112CDB2041}"/>
              </a:ext>
            </a:extLst>
          </p:cNvPr>
          <p:cNvSpPr>
            <a:spLocks noGrp="1"/>
          </p:cNvSpPr>
          <p:nvPr>
            <p:ph type="title"/>
          </p:nvPr>
        </p:nvSpPr>
        <p:spPr/>
        <p:txBody>
          <a:bodyPr/>
          <a:lstStyle/>
          <a:p>
            <a:r>
              <a:rPr lang="en-US" dirty="0"/>
              <a:t>Infrastructure Damage</a:t>
            </a:r>
          </a:p>
        </p:txBody>
      </p:sp>
      <p:sp>
        <p:nvSpPr>
          <p:cNvPr id="2" name="Content Placeholder 1">
            <a:extLst>
              <a:ext uri="{FF2B5EF4-FFF2-40B4-BE49-F238E27FC236}">
                <a16:creationId xmlns:a16="http://schemas.microsoft.com/office/drawing/2014/main" id="{73D9DB65-BD52-4A27-9102-55F73255B4A7}"/>
              </a:ext>
            </a:extLst>
          </p:cNvPr>
          <p:cNvSpPr>
            <a:spLocks noGrp="1"/>
          </p:cNvSpPr>
          <p:nvPr>
            <p:ph idx="1"/>
          </p:nvPr>
        </p:nvSpPr>
        <p:spPr>
          <a:xfrm>
            <a:off x="678275" y="1853420"/>
            <a:ext cx="7787449" cy="4206240"/>
          </a:xfrm>
        </p:spPr>
        <p:txBody>
          <a:bodyPr>
            <a:normAutofit lnSpcReduction="10000"/>
          </a:bodyPr>
          <a:lstStyle/>
          <a:p>
            <a:pPr marL="0" indent="0">
              <a:buNone/>
            </a:pPr>
            <a:r>
              <a:rPr lang="en-US" dirty="0"/>
              <a:t>Resources will be applied to the highest priority need:</a:t>
            </a:r>
          </a:p>
          <a:p>
            <a:pPr lvl="1"/>
            <a:r>
              <a:rPr lang="en-US" sz="2800" b="1" dirty="0"/>
              <a:t>SERT will address initial damage assessment</a:t>
            </a:r>
          </a:p>
          <a:p>
            <a:pPr lvl="1"/>
            <a:r>
              <a:rPr lang="en-US" sz="2800" b="1" dirty="0"/>
              <a:t>Police</a:t>
            </a:r>
            <a:r>
              <a:rPr lang="en-US" sz="2800" dirty="0"/>
              <a:t> will address incidences of grave public safety.</a:t>
            </a:r>
          </a:p>
          <a:p>
            <a:pPr lvl="1">
              <a:spcBef>
                <a:spcPts val="1200"/>
              </a:spcBef>
            </a:pPr>
            <a:r>
              <a:rPr lang="en-US" sz="2800" b="1" dirty="0"/>
              <a:t>Firefighters</a:t>
            </a:r>
            <a:r>
              <a:rPr lang="en-US" sz="2800" dirty="0"/>
              <a:t> will suppress major fires. </a:t>
            </a:r>
          </a:p>
          <a:p>
            <a:pPr lvl="1">
              <a:spcBef>
                <a:spcPts val="1200"/>
              </a:spcBef>
            </a:pPr>
            <a:r>
              <a:rPr lang="en-US" sz="2800" b="1" dirty="0"/>
              <a:t>EMS</a:t>
            </a:r>
            <a:r>
              <a:rPr lang="en-US" sz="2800" dirty="0"/>
              <a:t> personnel will handle life-threatening injuries</a:t>
            </a:r>
            <a:r>
              <a:rPr lang="en-US" dirty="0"/>
              <a:t>. </a:t>
            </a:r>
          </a:p>
          <a:p>
            <a:endParaRPr lang="en-US" dirty="0"/>
          </a:p>
        </p:txBody>
      </p:sp>
      <p:sp>
        <p:nvSpPr>
          <p:cNvPr id="6" name="Content Placeholder 5">
            <a:extLst>
              <a:ext uri="{FF2B5EF4-FFF2-40B4-BE49-F238E27FC236}">
                <a16:creationId xmlns:a16="http://schemas.microsoft.com/office/drawing/2014/main" id="{8E25C562-EBA0-4188-900B-7C23173856A1}"/>
              </a:ext>
            </a:extLst>
          </p:cNvPr>
          <p:cNvSpPr>
            <a:spLocks noGrp="1"/>
          </p:cNvSpPr>
          <p:nvPr>
            <p:ph sz="quarter" idx="12"/>
          </p:nvPr>
        </p:nvSpPr>
        <p:spPr/>
        <p:txBody>
          <a:bodyPr/>
          <a:lstStyle/>
          <a:p>
            <a:r>
              <a:rPr lang="en-US" dirty="0"/>
              <a:t>PM 1: 7-8</a:t>
            </a:r>
          </a:p>
        </p:txBody>
      </p:sp>
      <p:sp>
        <p:nvSpPr>
          <p:cNvPr id="7" name="Text Placeholder 7">
            <a:extLst>
              <a:ext uri="{FF2B5EF4-FFF2-40B4-BE49-F238E27FC236}">
                <a16:creationId xmlns:a16="http://schemas.microsoft.com/office/drawing/2014/main" id="{A1392022-2AFE-B54D-AB3C-F0E95245F768}"/>
              </a:ext>
            </a:extLst>
          </p:cNvPr>
          <p:cNvSpPr>
            <a:spLocks noGrp="1"/>
          </p:cNvSpPr>
          <p:nvPr>
            <p:ph type="body" sz="quarter" idx="11"/>
          </p:nvPr>
        </p:nvSpPr>
        <p:spPr/>
        <p:txBody>
          <a:bodyPr/>
          <a:lstStyle/>
          <a:p>
            <a:fld id="{94F80D67-6F55-854A-881A-88A994435CDA}" type="slidenum">
              <a:rPr lang="en-US" smtClean="0"/>
              <a:t>7</a:t>
            </a:fld>
            <a:endParaRPr lang="en-US" dirty="0"/>
          </a:p>
        </p:txBody>
      </p:sp>
      <p:sp>
        <p:nvSpPr>
          <p:cNvPr id="8" name="Text Placeholder 3">
            <a:extLst>
              <a:ext uri="{FF2B5EF4-FFF2-40B4-BE49-F238E27FC236}">
                <a16:creationId xmlns:a16="http://schemas.microsoft.com/office/drawing/2014/main" id="{6BE972F6-FAE5-4435-9650-96930D25B586}"/>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52360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D07661-0E73-48D3-B11F-A0930A2A830C}"/>
              </a:ext>
            </a:extLst>
          </p:cNvPr>
          <p:cNvSpPr>
            <a:spLocks noGrp="1"/>
          </p:cNvSpPr>
          <p:nvPr>
            <p:ph type="title"/>
          </p:nvPr>
        </p:nvSpPr>
        <p:spPr/>
        <p:txBody>
          <a:bodyPr/>
          <a:lstStyle/>
          <a:p>
            <a:r>
              <a:rPr lang="en-US" dirty="0"/>
              <a:t>Home Hazards</a:t>
            </a:r>
          </a:p>
        </p:txBody>
      </p:sp>
      <p:sp>
        <p:nvSpPr>
          <p:cNvPr id="2" name="Content Placeholder 1">
            <a:extLst>
              <a:ext uri="{FF2B5EF4-FFF2-40B4-BE49-F238E27FC236}">
                <a16:creationId xmlns:a16="http://schemas.microsoft.com/office/drawing/2014/main" id="{11AD4639-2EBA-426C-9326-92FB4CACEF2E}"/>
              </a:ext>
            </a:extLst>
          </p:cNvPr>
          <p:cNvSpPr>
            <a:spLocks noGrp="1"/>
          </p:cNvSpPr>
          <p:nvPr>
            <p:ph idx="1"/>
          </p:nvPr>
        </p:nvSpPr>
        <p:spPr>
          <a:xfrm>
            <a:off x="792085" y="1604571"/>
            <a:ext cx="7631825" cy="4781145"/>
          </a:xfrm>
        </p:spPr>
        <p:txBody>
          <a:bodyPr/>
          <a:lstStyle/>
          <a:p>
            <a:r>
              <a:rPr lang="en-US" b="1" dirty="0"/>
              <a:t>Gas line ruptures </a:t>
            </a:r>
            <a:r>
              <a:rPr lang="en-US" dirty="0"/>
              <a:t>from water heaters or ranges displaced by shaking, water, or wind.</a:t>
            </a:r>
            <a:endParaRPr lang="en-US" sz="800" dirty="0"/>
          </a:p>
          <a:p>
            <a:pPr>
              <a:spcBef>
                <a:spcPts val="1800"/>
              </a:spcBef>
            </a:pPr>
            <a:r>
              <a:rPr lang="en-US" b="1" dirty="0"/>
              <a:t>Damage from falling contents </a:t>
            </a:r>
            <a:r>
              <a:rPr lang="en-US" dirty="0"/>
              <a:t>books, dishes, or other cabinet materials.</a:t>
            </a:r>
            <a:endParaRPr lang="en-US" sz="800" dirty="0"/>
          </a:p>
          <a:p>
            <a:pPr>
              <a:spcBef>
                <a:spcPts val="1800"/>
              </a:spcBef>
            </a:pPr>
            <a:r>
              <a:rPr lang="en-US" dirty="0"/>
              <a:t>Risk of injury or </a:t>
            </a:r>
            <a:r>
              <a:rPr lang="en-US" b="1" dirty="0"/>
              <a:t>electric shock </a:t>
            </a:r>
            <a:r>
              <a:rPr lang="en-US" dirty="0"/>
              <a:t>from displaced appliances and office equipment.</a:t>
            </a:r>
            <a:endParaRPr lang="en-US" sz="800" dirty="0"/>
          </a:p>
          <a:p>
            <a:pPr>
              <a:spcBef>
                <a:spcPts val="1800"/>
              </a:spcBef>
            </a:pPr>
            <a:r>
              <a:rPr lang="en-US" b="1" dirty="0"/>
              <a:t>Fire</a:t>
            </a:r>
            <a:r>
              <a:rPr lang="en-US" dirty="0"/>
              <a:t> from faulty wiring, overloaded plugs, frayed electrical cords. </a:t>
            </a:r>
          </a:p>
        </p:txBody>
      </p:sp>
      <p:sp>
        <p:nvSpPr>
          <p:cNvPr id="6" name="Content Placeholder 5">
            <a:extLst>
              <a:ext uri="{FF2B5EF4-FFF2-40B4-BE49-F238E27FC236}">
                <a16:creationId xmlns:a16="http://schemas.microsoft.com/office/drawing/2014/main" id="{E7220688-51B3-434D-B02A-A4B998511304}"/>
              </a:ext>
            </a:extLst>
          </p:cNvPr>
          <p:cNvSpPr>
            <a:spLocks noGrp="1"/>
          </p:cNvSpPr>
          <p:nvPr>
            <p:ph sz="quarter" idx="12"/>
          </p:nvPr>
        </p:nvSpPr>
        <p:spPr/>
        <p:txBody>
          <a:bodyPr/>
          <a:lstStyle/>
          <a:p>
            <a:r>
              <a:rPr lang="en-US" dirty="0"/>
              <a:t>PM 1-9</a:t>
            </a:r>
          </a:p>
        </p:txBody>
      </p:sp>
      <p:sp>
        <p:nvSpPr>
          <p:cNvPr id="7" name="Text Placeholder 7">
            <a:extLst>
              <a:ext uri="{FF2B5EF4-FFF2-40B4-BE49-F238E27FC236}">
                <a16:creationId xmlns:a16="http://schemas.microsoft.com/office/drawing/2014/main" id="{09A6866A-7765-724A-8B09-6A147195FB76}"/>
              </a:ext>
            </a:extLst>
          </p:cNvPr>
          <p:cNvSpPr>
            <a:spLocks noGrp="1"/>
          </p:cNvSpPr>
          <p:nvPr>
            <p:ph type="body" sz="quarter" idx="11"/>
          </p:nvPr>
        </p:nvSpPr>
        <p:spPr/>
        <p:txBody>
          <a:bodyPr/>
          <a:lstStyle/>
          <a:p>
            <a:fld id="{94F80D67-6F55-854A-881A-88A994435CDA}" type="slidenum">
              <a:rPr lang="en-US" smtClean="0"/>
              <a:t>8</a:t>
            </a:fld>
            <a:endParaRPr lang="en-US" dirty="0"/>
          </a:p>
        </p:txBody>
      </p:sp>
      <p:sp>
        <p:nvSpPr>
          <p:cNvPr id="8" name="Text Placeholder 3">
            <a:extLst>
              <a:ext uri="{FF2B5EF4-FFF2-40B4-BE49-F238E27FC236}">
                <a16:creationId xmlns:a16="http://schemas.microsoft.com/office/drawing/2014/main" id="{74B03C9F-7BE0-4DDC-A000-5AA27C736353}"/>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272740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3B9ADD-22BE-4CCE-B280-CB029D17B969}"/>
              </a:ext>
            </a:extLst>
          </p:cNvPr>
          <p:cNvSpPr>
            <a:spLocks noGrp="1"/>
          </p:cNvSpPr>
          <p:nvPr>
            <p:ph type="title"/>
          </p:nvPr>
        </p:nvSpPr>
        <p:spPr>
          <a:xfrm>
            <a:off x="315142" y="320678"/>
            <a:ext cx="6415858" cy="1017672"/>
          </a:xfrm>
        </p:spPr>
        <p:txBody>
          <a:bodyPr>
            <a:normAutofit/>
          </a:bodyPr>
          <a:lstStyle/>
          <a:p>
            <a:r>
              <a:rPr lang="en-US" sz="3600" dirty="0">
                <a:solidFill>
                  <a:prstClr val="white"/>
                </a:solidFill>
              </a:rPr>
              <a:t>Preparing for a Disaster</a:t>
            </a:r>
            <a:r>
              <a:rPr lang="en-US" sz="900" dirty="0">
                <a:solidFill>
                  <a:srgbClr val="448431"/>
                </a:solidFill>
              </a:rPr>
              <a:t>((2 of 2)</a:t>
            </a:r>
          </a:p>
        </p:txBody>
      </p:sp>
      <p:sp>
        <p:nvSpPr>
          <p:cNvPr id="2" name="Content Placeholder 1">
            <a:extLst>
              <a:ext uri="{FF2B5EF4-FFF2-40B4-BE49-F238E27FC236}">
                <a16:creationId xmlns:a16="http://schemas.microsoft.com/office/drawing/2014/main" id="{D316006C-0ECD-4349-A850-6F5FFF938E82}"/>
              </a:ext>
            </a:extLst>
          </p:cNvPr>
          <p:cNvSpPr>
            <a:spLocks noGrp="1"/>
          </p:cNvSpPr>
          <p:nvPr>
            <p:ph idx="1"/>
          </p:nvPr>
        </p:nvSpPr>
        <p:spPr>
          <a:xfrm>
            <a:off x="620486" y="1939787"/>
            <a:ext cx="7837714" cy="4119873"/>
          </a:xfrm>
        </p:spPr>
        <p:txBody>
          <a:bodyPr/>
          <a:lstStyle/>
          <a:p>
            <a:r>
              <a:rPr lang="en-US" dirty="0"/>
              <a:t>Know local hazards, </a:t>
            </a:r>
            <a:r>
              <a:rPr lang="en-US" b="1" dirty="0"/>
              <a:t>alerts, warning systems</a:t>
            </a:r>
            <a:r>
              <a:rPr lang="en-US" dirty="0"/>
              <a:t>, evacuation routes, and sheltering plans. </a:t>
            </a:r>
            <a:endParaRPr lang="en-US" sz="800" dirty="0"/>
          </a:p>
          <a:p>
            <a:pPr>
              <a:spcBef>
                <a:spcPts val="1800"/>
              </a:spcBef>
            </a:pPr>
            <a:r>
              <a:rPr lang="en-US" dirty="0"/>
              <a:t>Have the skills to </a:t>
            </a:r>
            <a:r>
              <a:rPr lang="en-US" b="1" dirty="0"/>
              <a:t>evaluate the situation</a:t>
            </a:r>
            <a:r>
              <a:rPr lang="en-US" dirty="0"/>
              <a:t> quickly and take effective action to protect yourself.</a:t>
            </a:r>
            <a:endParaRPr lang="en-US" sz="800" dirty="0"/>
          </a:p>
          <a:p>
            <a:pPr>
              <a:spcBef>
                <a:spcPts val="1800"/>
              </a:spcBef>
            </a:pPr>
            <a:r>
              <a:rPr lang="en-US" dirty="0"/>
              <a:t>Get involved by </a:t>
            </a:r>
            <a:r>
              <a:rPr lang="en-US" b="1" dirty="0"/>
              <a:t>participating in training</a:t>
            </a:r>
            <a:r>
              <a:rPr lang="en-US" dirty="0"/>
              <a:t> and volunteer programs. </a:t>
            </a:r>
          </a:p>
        </p:txBody>
      </p:sp>
      <p:sp>
        <p:nvSpPr>
          <p:cNvPr id="6" name="Content Placeholder 5">
            <a:extLst>
              <a:ext uri="{FF2B5EF4-FFF2-40B4-BE49-F238E27FC236}">
                <a16:creationId xmlns:a16="http://schemas.microsoft.com/office/drawing/2014/main" id="{B7629548-ECE8-47E9-B81C-48B422DDDCFB}"/>
              </a:ext>
            </a:extLst>
          </p:cNvPr>
          <p:cNvSpPr>
            <a:spLocks noGrp="1"/>
          </p:cNvSpPr>
          <p:nvPr>
            <p:ph sz="quarter" idx="12"/>
          </p:nvPr>
        </p:nvSpPr>
        <p:spPr/>
        <p:txBody>
          <a:bodyPr/>
          <a:lstStyle/>
          <a:p>
            <a:r>
              <a:rPr lang="en-US" dirty="0"/>
              <a:t>PM 1-10</a:t>
            </a:r>
          </a:p>
        </p:txBody>
      </p:sp>
      <p:sp>
        <p:nvSpPr>
          <p:cNvPr id="7" name="Text Placeholder 7">
            <a:extLst>
              <a:ext uri="{FF2B5EF4-FFF2-40B4-BE49-F238E27FC236}">
                <a16:creationId xmlns:a16="http://schemas.microsoft.com/office/drawing/2014/main" id="{6B0ED335-941B-834B-A78A-5E3C51A2B782}"/>
              </a:ext>
            </a:extLst>
          </p:cNvPr>
          <p:cNvSpPr>
            <a:spLocks noGrp="1"/>
          </p:cNvSpPr>
          <p:nvPr>
            <p:ph type="body" sz="quarter" idx="11"/>
          </p:nvPr>
        </p:nvSpPr>
        <p:spPr/>
        <p:txBody>
          <a:bodyPr/>
          <a:lstStyle/>
          <a:p>
            <a:fld id="{94F80D67-6F55-854A-881A-88A994435CDA}" type="slidenum">
              <a:rPr lang="en-US" smtClean="0"/>
              <a:t>9</a:t>
            </a:fld>
            <a:endParaRPr lang="en-US" dirty="0"/>
          </a:p>
        </p:txBody>
      </p:sp>
      <p:sp>
        <p:nvSpPr>
          <p:cNvPr id="8" name="Text Placeholder 3">
            <a:extLst>
              <a:ext uri="{FF2B5EF4-FFF2-40B4-BE49-F238E27FC236}">
                <a16:creationId xmlns:a16="http://schemas.microsoft.com/office/drawing/2014/main" id="{8EEB3674-B2CE-4079-8FE1-759EB76B1FE1}"/>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273231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DD7AE4-83D3-421C-A1C5-EED6632DACD5}">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cd7a79f3-a22f-4b0a-abe2-9eca9b7c463e"/>
    <ds:schemaRef ds:uri="http://www.w3.org/XML/1998/namespace"/>
    <ds:schemaRef ds:uri="http://schemas.microsoft.com/office/2006/metadata/properties"/>
    <ds:schemaRef ds:uri="ec9525e3-0e26-41e5-be28-2227dc64c83e"/>
    <ds:schemaRef ds:uri="http://purl.org/dc/terms/"/>
  </ds:schemaRefs>
</ds:datastoreItem>
</file>

<file path=customXml/itemProps2.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2231E3-016F-4B17-AC09-DB5F282D3A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CERTPPTTmplt</Template>
  <TotalTime>11204</TotalTime>
  <Words>3747</Words>
  <Application>Microsoft Office PowerPoint</Application>
  <PresentationFormat>On-screen Show (4:3)</PresentationFormat>
  <Paragraphs>356</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Wingdings</vt:lpstr>
      <vt:lpstr>Office Theme</vt:lpstr>
      <vt:lpstr>1_Office Theme</vt:lpstr>
      <vt:lpstr>Session 1 Unit 1: Disaster Preparedness</vt:lpstr>
      <vt:lpstr>Course Preview</vt:lpstr>
      <vt:lpstr>Session 1 - Unit 1 Objectives</vt:lpstr>
      <vt:lpstr>Engaging the Whole Community</vt:lpstr>
      <vt:lpstr>Get Involved</vt:lpstr>
      <vt:lpstr>Type of Disasters</vt:lpstr>
      <vt:lpstr>Infrastructure Damage</vt:lpstr>
      <vt:lpstr>Home Hazards</vt:lpstr>
      <vt:lpstr>Preparing for a Disaster((2 of 2)</vt:lpstr>
      <vt:lpstr>Protective Actions</vt:lpstr>
      <vt:lpstr>Sheltering</vt:lpstr>
      <vt:lpstr>SERT Disaster Response</vt:lpstr>
      <vt:lpstr>Personal Protective Equipment (PPE)</vt:lpstr>
      <vt:lpstr>Protection for Disaster Workers</vt:lpstr>
      <vt:lpstr>Session 1 Unit 1 Summary (Unit 1)</vt:lpstr>
      <vt:lpstr>Unit 2: SERT Organization</vt:lpstr>
      <vt:lpstr>Session 1 - Unit 2 Objectives</vt:lpstr>
      <vt:lpstr>Objectives for On-Scene Management</vt:lpstr>
      <vt:lpstr>PowerPoint Presentation</vt:lpstr>
      <vt:lpstr>NIMS Implementation (National Incident Management System)</vt:lpstr>
      <vt:lpstr>SERT Mobilization</vt:lpstr>
      <vt:lpstr>SERT Radio Control</vt:lpstr>
      <vt:lpstr>Staging Area</vt:lpstr>
      <vt:lpstr>Zone Map</vt:lpstr>
      <vt:lpstr>Damage Assessment Form Instructions</vt:lpstr>
      <vt:lpstr>Damage Assessment Form (Sample)</vt:lpstr>
      <vt:lpstr>On-Scene Size-up</vt:lpstr>
      <vt:lpstr>Rescuer Safety</vt:lpstr>
      <vt:lpstr>Documentation</vt:lpstr>
      <vt:lpstr>Documentation Forms</vt:lpstr>
      <vt:lpstr>Documentation Flow (5 of 5)</vt:lpstr>
      <vt:lpstr>Session 1 Unit 2 Summary (Unit 2)</vt:lpstr>
      <vt:lpstr>Homework Assignment (Unit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Sue Porter</cp:lastModifiedBy>
  <cp:revision>881</cp:revision>
  <cp:lastPrinted>2021-03-27T17:22:59Z</cp:lastPrinted>
  <dcterms:created xsi:type="dcterms:W3CDTF">2019-04-19T15:08:43Z</dcterms:created>
  <dcterms:modified xsi:type="dcterms:W3CDTF">2023-04-12T19:28:18Z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