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32"/>
  </p:notesMasterIdLst>
  <p:handoutMasterIdLst>
    <p:handoutMasterId r:id="rId33"/>
  </p:handoutMasterIdLst>
  <p:sldIdLst>
    <p:sldId id="319" r:id="rId6"/>
    <p:sldId id="320" r:id="rId7"/>
    <p:sldId id="321" r:id="rId8"/>
    <p:sldId id="322" r:id="rId9"/>
    <p:sldId id="323" r:id="rId10"/>
    <p:sldId id="418" r:id="rId11"/>
    <p:sldId id="325" r:id="rId12"/>
    <p:sldId id="327" r:id="rId13"/>
    <p:sldId id="328" r:id="rId14"/>
    <p:sldId id="329" r:id="rId15"/>
    <p:sldId id="330" r:id="rId16"/>
    <p:sldId id="331" r:id="rId17"/>
    <p:sldId id="334" r:id="rId18"/>
    <p:sldId id="337" r:id="rId19"/>
    <p:sldId id="341" r:id="rId20"/>
    <p:sldId id="342" r:id="rId21"/>
    <p:sldId id="344" r:id="rId22"/>
    <p:sldId id="346" r:id="rId23"/>
    <p:sldId id="349" r:id="rId24"/>
    <p:sldId id="350" r:id="rId25"/>
    <p:sldId id="351" r:id="rId26"/>
    <p:sldId id="355" r:id="rId27"/>
    <p:sldId id="357" r:id="rId28"/>
    <p:sldId id="363" r:id="rId29"/>
    <p:sldId id="369" r:id="rId30"/>
    <p:sldId id="37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A2A0E-91A3-49B6-BD16-E5862F95002D}" v="5" dt="2023-03-11T20:48:23.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62" autoAdjust="0"/>
    <p:restoredTop sz="86285" autoAdjust="0"/>
  </p:normalViewPr>
  <p:slideViewPr>
    <p:cSldViewPr snapToGrid="0">
      <p:cViewPr varScale="1">
        <p:scale>
          <a:sx n="88" d="100"/>
          <a:sy n="88" d="100"/>
        </p:scale>
        <p:origin x="1794" y="78"/>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FA48505-E7EB-4B8F-BF8D-66EAD648D0DD}" type="datetimeFigureOut">
              <a:rPr lang="en-US" smtClean="0"/>
              <a:t>3/11/2023</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16EF5-9079-46BB-8297-42F8E4D85EFC}" type="datetimeFigureOut">
              <a:rPr lang="en-US" smtClean="0"/>
              <a:t>3/11/2023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232AC7-4F7D-44D1-A3AB-36628BEC577E}" type="slidenum">
              <a:rPr lang="en-US" smtClean="0"/>
              <a:t>‹#›</a:t>
            </a:fld>
            <a:endParaRPr lang="en-US" dirty="0"/>
          </a:p>
        </p:txBody>
      </p:sp>
    </p:spTree>
    <p:extLst>
      <p:ext uri="{BB962C8B-B14F-4D97-AF65-F5344CB8AC3E}">
        <p14:creationId xmlns:p14="http://schemas.microsoft.com/office/powerpoint/2010/main" val="266721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2 is all about First Aid and we will review situations we may encounter as SERT ERT members.</a:t>
            </a:r>
          </a:p>
        </p:txBody>
      </p:sp>
      <p:sp>
        <p:nvSpPr>
          <p:cNvPr id="4" name="Slide Number Placeholder 3"/>
          <p:cNvSpPr>
            <a:spLocks noGrp="1"/>
          </p:cNvSpPr>
          <p:nvPr>
            <p:ph type="sldNum" sz="quarter" idx="5"/>
          </p:nvPr>
        </p:nvSpPr>
        <p:spPr/>
        <p:txBody>
          <a:bodyPr/>
          <a:lstStyle/>
          <a:p>
            <a:fld id="{28232AC7-4F7D-44D1-A3AB-36628BEC577E}" type="slidenum">
              <a:rPr lang="en-US" smtClean="0"/>
              <a:t>1</a:t>
            </a:fld>
            <a:endParaRPr lang="en-US" dirty="0"/>
          </a:p>
        </p:txBody>
      </p:sp>
    </p:spTree>
    <p:extLst>
      <p:ext uri="{BB962C8B-B14F-4D97-AF65-F5344CB8AC3E}">
        <p14:creationId xmlns:p14="http://schemas.microsoft.com/office/powerpoint/2010/main" val="374446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arterial bleed on a LIMB, you may need to apply a tourniquet.  These are relativity easy to apply and once in place should only be removed by a medical professional.  A best practice is to write the date and time the tourniquet was applied on the device.</a:t>
            </a:r>
          </a:p>
        </p:txBody>
      </p:sp>
      <p:sp>
        <p:nvSpPr>
          <p:cNvPr id="4" name="Slide Number Placeholder 3"/>
          <p:cNvSpPr>
            <a:spLocks noGrp="1"/>
          </p:cNvSpPr>
          <p:nvPr>
            <p:ph type="sldNum" sz="quarter" idx="5"/>
          </p:nvPr>
        </p:nvSpPr>
        <p:spPr/>
        <p:txBody>
          <a:bodyPr/>
          <a:lstStyle/>
          <a:p>
            <a:fld id="{28232AC7-4F7D-44D1-A3AB-36628BEC577E}" type="slidenum">
              <a:rPr lang="en-US" smtClean="0"/>
              <a:t>10</a:t>
            </a:fld>
            <a:endParaRPr lang="en-US" dirty="0"/>
          </a:p>
        </p:txBody>
      </p:sp>
    </p:spTree>
    <p:extLst>
      <p:ext uri="{BB962C8B-B14F-4D97-AF65-F5344CB8AC3E}">
        <p14:creationId xmlns:p14="http://schemas.microsoft.com/office/powerpoint/2010/main" val="276449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Shock maybe difficult to diagnose and the onset may develop over time as the patient undergoes changes.  Look for rapid and shallow breathing and capillary refill greater than 2-seconds when you squeeze the patients nail on their finger or toe.  A patient’s condition can change so you will need to pay careful attention for changes.</a:t>
            </a:r>
          </a:p>
        </p:txBody>
      </p:sp>
      <p:sp>
        <p:nvSpPr>
          <p:cNvPr id="4" name="Slide Number Placeholder 3"/>
          <p:cNvSpPr>
            <a:spLocks noGrp="1"/>
          </p:cNvSpPr>
          <p:nvPr>
            <p:ph type="sldNum" sz="quarter" idx="5"/>
          </p:nvPr>
        </p:nvSpPr>
        <p:spPr/>
        <p:txBody>
          <a:bodyPr/>
          <a:lstStyle/>
          <a:p>
            <a:fld id="{28232AC7-4F7D-44D1-A3AB-36628BEC577E}" type="slidenum">
              <a:rPr lang="en-US" smtClean="0"/>
              <a:t>11</a:t>
            </a:fld>
            <a:endParaRPr lang="en-US" dirty="0"/>
          </a:p>
        </p:txBody>
      </p:sp>
    </p:spTree>
    <p:extLst>
      <p:ext uri="{BB962C8B-B14F-4D97-AF65-F5344CB8AC3E}">
        <p14:creationId xmlns:p14="http://schemas.microsoft.com/office/powerpoint/2010/main" val="185795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a patient warm helps in dealing with Shock.  If the body gets cold, it can lead to shock.  People should be in dry clothing.  If you have a patient on the ground, put something between the patient and the ground.  Wrap the patient in dry layers and shield them from the wind if possible.</a:t>
            </a:r>
          </a:p>
        </p:txBody>
      </p:sp>
      <p:sp>
        <p:nvSpPr>
          <p:cNvPr id="4" name="Slide Number Placeholder 3"/>
          <p:cNvSpPr>
            <a:spLocks noGrp="1"/>
          </p:cNvSpPr>
          <p:nvPr>
            <p:ph type="sldNum" sz="quarter" idx="5"/>
          </p:nvPr>
        </p:nvSpPr>
        <p:spPr/>
        <p:txBody>
          <a:bodyPr/>
          <a:lstStyle/>
          <a:p>
            <a:fld id="{28232AC7-4F7D-44D1-A3AB-36628BEC577E}" type="slidenum">
              <a:rPr lang="en-US" smtClean="0"/>
              <a:t>12</a:t>
            </a:fld>
            <a:endParaRPr lang="en-US" dirty="0"/>
          </a:p>
        </p:txBody>
      </p:sp>
    </p:spTree>
    <p:extLst>
      <p:ext uri="{BB962C8B-B14F-4D97-AF65-F5344CB8AC3E}">
        <p14:creationId xmlns:p14="http://schemas.microsoft.com/office/powerpoint/2010/main" val="90087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a:t>
            </a:r>
            <a:r>
              <a:rPr lang="en-US" u="sng" dirty="0"/>
              <a:t>can not </a:t>
            </a:r>
            <a:r>
              <a:rPr lang="en-US" dirty="0"/>
              <a:t>breathe, they may die.  If the patient is not conscious, it maybe as simple as tilting the head back to open the airway.</a:t>
            </a:r>
          </a:p>
        </p:txBody>
      </p:sp>
      <p:sp>
        <p:nvSpPr>
          <p:cNvPr id="4" name="Slide Number Placeholder 3"/>
          <p:cNvSpPr>
            <a:spLocks noGrp="1"/>
          </p:cNvSpPr>
          <p:nvPr>
            <p:ph type="sldNum" sz="quarter" idx="5"/>
          </p:nvPr>
        </p:nvSpPr>
        <p:spPr/>
        <p:txBody>
          <a:bodyPr/>
          <a:lstStyle/>
          <a:p>
            <a:fld id="{28232AC7-4F7D-44D1-A3AB-36628BEC577E}" type="slidenum">
              <a:rPr lang="en-US" smtClean="0"/>
              <a:t>13</a:t>
            </a:fld>
            <a:endParaRPr lang="en-US" dirty="0"/>
          </a:p>
        </p:txBody>
      </p:sp>
    </p:spTree>
    <p:extLst>
      <p:ext uri="{BB962C8B-B14F-4D97-AF65-F5344CB8AC3E}">
        <p14:creationId xmlns:p14="http://schemas.microsoft.com/office/powerpoint/2010/main" val="127673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Repositioning the patient can also aid in keeping the airway open.</a:t>
            </a:r>
          </a:p>
        </p:txBody>
      </p:sp>
      <p:sp>
        <p:nvSpPr>
          <p:cNvPr id="4" name="Slide Number Placeholder 3"/>
          <p:cNvSpPr>
            <a:spLocks noGrp="1"/>
          </p:cNvSpPr>
          <p:nvPr>
            <p:ph type="sldNum" sz="quarter" idx="5"/>
          </p:nvPr>
        </p:nvSpPr>
        <p:spPr/>
        <p:txBody>
          <a:bodyPr/>
          <a:lstStyle/>
          <a:p>
            <a:fld id="{28232AC7-4F7D-44D1-A3AB-36628BEC577E}" type="slidenum">
              <a:rPr lang="en-US" smtClean="0"/>
              <a:t>14</a:t>
            </a:fld>
            <a:endParaRPr lang="en-US" dirty="0"/>
          </a:p>
        </p:txBody>
      </p:sp>
    </p:spTree>
    <p:extLst>
      <p:ext uri="{BB962C8B-B14F-4D97-AF65-F5344CB8AC3E}">
        <p14:creationId xmlns:p14="http://schemas.microsoft.com/office/powerpoint/2010/main" val="1475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 patient just needs someone to provide comfort.  These are the steps in providing comfort.  Remember in the initial stages of a natural disaster assessment, you will not have time to provide comfort.</a:t>
            </a:r>
          </a:p>
        </p:txBody>
      </p:sp>
      <p:sp>
        <p:nvSpPr>
          <p:cNvPr id="4" name="Slide Number Placeholder 3"/>
          <p:cNvSpPr>
            <a:spLocks noGrp="1"/>
          </p:cNvSpPr>
          <p:nvPr>
            <p:ph type="sldNum" sz="quarter" idx="5"/>
          </p:nvPr>
        </p:nvSpPr>
        <p:spPr/>
        <p:txBody>
          <a:bodyPr/>
          <a:lstStyle/>
          <a:p>
            <a:fld id="{28232AC7-4F7D-44D1-A3AB-36628BEC577E}" type="slidenum">
              <a:rPr lang="en-US" smtClean="0"/>
              <a:t>15</a:t>
            </a:fld>
            <a:endParaRPr lang="en-US" dirty="0"/>
          </a:p>
        </p:txBody>
      </p:sp>
    </p:spTree>
    <p:extLst>
      <p:ext uri="{BB962C8B-B14F-4D97-AF65-F5344CB8AC3E}">
        <p14:creationId xmlns:p14="http://schemas.microsoft.com/office/powerpoint/2010/main" val="312960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come across a patient with burns due to a fire, electrical shock or chemical burns.  The 3-key things to know about dealing with burns are shown here.</a:t>
            </a:r>
          </a:p>
        </p:txBody>
      </p:sp>
      <p:sp>
        <p:nvSpPr>
          <p:cNvPr id="4" name="Slide Number Placeholder 3"/>
          <p:cNvSpPr>
            <a:spLocks noGrp="1"/>
          </p:cNvSpPr>
          <p:nvPr>
            <p:ph type="sldNum" sz="quarter" idx="5"/>
          </p:nvPr>
        </p:nvSpPr>
        <p:spPr/>
        <p:txBody>
          <a:bodyPr/>
          <a:lstStyle/>
          <a:p>
            <a:fld id="{28232AC7-4F7D-44D1-A3AB-36628BEC577E}" type="slidenum">
              <a:rPr lang="en-US" smtClean="0"/>
              <a:t>16</a:t>
            </a:fld>
            <a:endParaRPr lang="en-US" dirty="0"/>
          </a:p>
        </p:txBody>
      </p:sp>
    </p:spTree>
    <p:extLst>
      <p:ext uri="{BB962C8B-B14F-4D97-AF65-F5344CB8AC3E}">
        <p14:creationId xmlns:p14="http://schemas.microsoft.com/office/powerpoint/2010/main" val="364486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1st degree burns are to the outer layer and may be like a severe sunburn.</a:t>
            </a:r>
          </a:p>
          <a:p>
            <a:r>
              <a:rPr lang="en-US" dirty="0"/>
              <a:t>2</a:t>
            </a:r>
            <a:r>
              <a:rPr lang="en-US" baseline="30000" dirty="0"/>
              <a:t>nd</a:t>
            </a:r>
            <a:r>
              <a:rPr lang="en-US" dirty="0"/>
              <a:t> degree has blistering.</a:t>
            </a:r>
          </a:p>
          <a:p>
            <a:r>
              <a:rPr lang="en-US" dirty="0"/>
              <a:t>3rd degree has damage to the underlaying tissue and needs a medical professional help in treating.</a:t>
            </a:r>
          </a:p>
        </p:txBody>
      </p:sp>
      <p:sp>
        <p:nvSpPr>
          <p:cNvPr id="4" name="Slide Number Placeholder 3"/>
          <p:cNvSpPr>
            <a:spLocks noGrp="1"/>
          </p:cNvSpPr>
          <p:nvPr>
            <p:ph type="sldNum" sz="quarter" idx="5"/>
          </p:nvPr>
        </p:nvSpPr>
        <p:spPr/>
        <p:txBody>
          <a:bodyPr/>
          <a:lstStyle/>
          <a:p>
            <a:fld id="{28232AC7-4F7D-44D1-A3AB-36628BEC577E}" type="slidenum">
              <a:rPr lang="en-US" smtClean="0"/>
              <a:t>17</a:t>
            </a:fld>
            <a:endParaRPr lang="en-US" dirty="0"/>
          </a:p>
        </p:txBody>
      </p:sp>
    </p:spTree>
    <p:extLst>
      <p:ext uri="{BB962C8B-B14F-4D97-AF65-F5344CB8AC3E}">
        <p14:creationId xmlns:p14="http://schemas.microsoft.com/office/powerpoint/2010/main" val="419484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SERT backpack, you have a limited supply of bandages to assist patients.  You will need to monitor your supplies and do not hesitate to radio in for additional supplies, as necessary.</a:t>
            </a:r>
          </a:p>
          <a:p>
            <a:endParaRPr lang="en-US" dirty="0"/>
          </a:p>
          <a:p>
            <a:r>
              <a:rPr lang="en-US" dirty="0"/>
              <a:t>Always remember to apply direct pressure to bleeding areas and keep it in place until the bleeding stops.  Your patient or other neighbor maybe able to assist in keeping the pressure on.</a:t>
            </a:r>
          </a:p>
        </p:txBody>
      </p:sp>
      <p:sp>
        <p:nvSpPr>
          <p:cNvPr id="4" name="Slide Number Placeholder 3"/>
          <p:cNvSpPr>
            <a:spLocks noGrp="1"/>
          </p:cNvSpPr>
          <p:nvPr>
            <p:ph type="sldNum" sz="quarter" idx="5"/>
          </p:nvPr>
        </p:nvSpPr>
        <p:spPr/>
        <p:txBody>
          <a:bodyPr/>
          <a:lstStyle/>
          <a:p>
            <a:fld id="{28232AC7-4F7D-44D1-A3AB-36628BEC577E}" type="slidenum">
              <a:rPr lang="en-US" smtClean="0"/>
              <a:t>18</a:t>
            </a:fld>
            <a:endParaRPr lang="en-US" dirty="0"/>
          </a:p>
        </p:txBody>
      </p:sp>
    </p:spTree>
    <p:extLst>
      <p:ext uri="{BB962C8B-B14F-4D97-AF65-F5344CB8AC3E}">
        <p14:creationId xmlns:p14="http://schemas.microsoft.com/office/powerpoint/2010/main" val="2254693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not a pleasant thought and you are probably looking at a potential tourniquet situation. Follow these steps in dealing with a found body part.</a:t>
            </a:r>
          </a:p>
        </p:txBody>
      </p:sp>
      <p:sp>
        <p:nvSpPr>
          <p:cNvPr id="4" name="Slide Number Placeholder 3"/>
          <p:cNvSpPr>
            <a:spLocks noGrp="1"/>
          </p:cNvSpPr>
          <p:nvPr>
            <p:ph type="sldNum" sz="quarter" idx="5"/>
          </p:nvPr>
        </p:nvSpPr>
        <p:spPr/>
        <p:txBody>
          <a:bodyPr/>
          <a:lstStyle/>
          <a:p>
            <a:fld id="{28232AC7-4F7D-44D1-A3AB-36628BEC577E}" type="slidenum">
              <a:rPr lang="en-US" smtClean="0"/>
              <a:t>19</a:t>
            </a:fld>
            <a:endParaRPr lang="en-US" dirty="0"/>
          </a:p>
        </p:txBody>
      </p:sp>
    </p:spTree>
    <p:extLst>
      <p:ext uri="{BB962C8B-B14F-4D97-AF65-F5344CB8AC3E}">
        <p14:creationId xmlns:p14="http://schemas.microsoft.com/office/powerpoint/2010/main" val="91771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major disaster, we may be faced with a variety of life-threatening conditions.  While we have all completed the American Red Cross Adult First, CPR/AED Aid course, the information we will review may be helpful during an activation.  We will review and discuss correct life saving techniques and how we can provide first aid care for non-life-threatening injuries.  Note that </a:t>
            </a:r>
            <a:r>
              <a:rPr lang="en-US" u="none" dirty="0"/>
              <a:t>six SERT members </a:t>
            </a:r>
            <a:r>
              <a:rPr lang="en-US" u="sng" dirty="0"/>
              <a:t>are certified first aid instructor’s</a:t>
            </a:r>
            <a:r>
              <a:rPr lang="en-US" u="none" dirty="0"/>
              <a:t> so all information shared today are informed, but if outside of the American Red Cross materials are </a:t>
            </a:r>
            <a:r>
              <a:rPr lang="en-US" u="sng" dirty="0"/>
              <a:t>OPINIONS</a:t>
            </a:r>
            <a:r>
              <a:rPr lang="en-US" u="none" dirty="0"/>
              <a:t>!</a:t>
            </a:r>
            <a:endParaRPr lang="en-US" u="sng" dirty="0"/>
          </a:p>
        </p:txBody>
      </p:sp>
      <p:sp>
        <p:nvSpPr>
          <p:cNvPr id="4" name="Slide Number Placeholder 3"/>
          <p:cNvSpPr>
            <a:spLocks noGrp="1"/>
          </p:cNvSpPr>
          <p:nvPr>
            <p:ph type="sldNum" sz="quarter" idx="5"/>
          </p:nvPr>
        </p:nvSpPr>
        <p:spPr/>
        <p:txBody>
          <a:bodyPr/>
          <a:lstStyle/>
          <a:p>
            <a:fld id="{28232AC7-4F7D-44D1-A3AB-36628BEC577E}" type="slidenum">
              <a:rPr lang="en-US" smtClean="0"/>
              <a:t>2</a:t>
            </a:fld>
            <a:endParaRPr lang="en-US" dirty="0"/>
          </a:p>
        </p:txBody>
      </p:sp>
    </p:spTree>
    <p:extLst>
      <p:ext uri="{BB962C8B-B14F-4D97-AF65-F5344CB8AC3E}">
        <p14:creationId xmlns:p14="http://schemas.microsoft.com/office/powerpoint/2010/main" val="3158709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building collapse a person may be impaled by an object.  DO NOT try to remove the object, leave that to the medical professional.  Removing the object could lead to internal bleeding.</a:t>
            </a:r>
          </a:p>
        </p:txBody>
      </p:sp>
      <p:sp>
        <p:nvSpPr>
          <p:cNvPr id="4" name="Slide Number Placeholder 3"/>
          <p:cNvSpPr>
            <a:spLocks noGrp="1"/>
          </p:cNvSpPr>
          <p:nvPr>
            <p:ph type="sldNum" sz="quarter" idx="5"/>
          </p:nvPr>
        </p:nvSpPr>
        <p:spPr/>
        <p:txBody>
          <a:bodyPr/>
          <a:lstStyle/>
          <a:p>
            <a:fld id="{28232AC7-4F7D-44D1-A3AB-36628BEC577E}" type="slidenum">
              <a:rPr lang="en-US" smtClean="0"/>
              <a:t>20</a:t>
            </a:fld>
            <a:endParaRPr lang="en-US" dirty="0"/>
          </a:p>
        </p:txBody>
      </p:sp>
    </p:spTree>
    <p:extLst>
      <p:ext uri="{BB962C8B-B14F-4D97-AF65-F5344CB8AC3E}">
        <p14:creationId xmlns:p14="http://schemas.microsoft.com/office/powerpoint/2010/main" val="317071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bones are painful, as are dislocations and sprains and strains.  Unless there is severe bleeding, you will need to immobilize the injury and report the situation.  Then continue to move on with your assessment.</a:t>
            </a:r>
          </a:p>
        </p:txBody>
      </p:sp>
      <p:sp>
        <p:nvSpPr>
          <p:cNvPr id="4" name="Slide Number Placeholder 3"/>
          <p:cNvSpPr>
            <a:spLocks noGrp="1"/>
          </p:cNvSpPr>
          <p:nvPr>
            <p:ph type="sldNum" sz="quarter" idx="5"/>
          </p:nvPr>
        </p:nvSpPr>
        <p:spPr/>
        <p:txBody>
          <a:bodyPr/>
          <a:lstStyle/>
          <a:p>
            <a:fld id="{28232AC7-4F7D-44D1-A3AB-36628BEC577E}" type="slidenum">
              <a:rPr lang="en-US" smtClean="0"/>
              <a:t>21</a:t>
            </a:fld>
            <a:endParaRPr lang="en-US" dirty="0"/>
          </a:p>
        </p:txBody>
      </p:sp>
    </p:spTree>
    <p:extLst>
      <p:ext uri="{BB962C8B-B14F-4D97-AF65-F5344CB8AC3E}">
        <p14:creationId xmlns:p14="http://schemas.microsoft.com/office/powerpoint/2010/main" val="318167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will be painful to the patient, DO NOT attempt to relocate the joint!  This is a job for a medical professional.</a:t>
            </a:r>
          </a:p>
        </p:txBody>
      </p:sp>
      <p:sp>
        <p:nvSpPr>
          <p:cNvPr id="4" name="Slide Number Placeholder 3"/>
          <p:cNvSpPr>
            <a:spLocks noGrp="1"/>
          </p:cNvSpPr>
          <p:nvPr>
            <p:ph type="sldNum" sz="quarter" idx="5"/>
          </p:nvPr>
        </p:nvSpPr>
        <p:spPr/>
        <p:txBody>
          <a:bodyPr/>
          <a:lstStyle/>
          <a:p>
            <a:fld id="{28232AC7-4F7D-44D1-A3AB-36628BEC577E}" type="slidenum">
              <a:rPr lang="en-US" smtClean="0"/>
              <a:t>22</a:t>
            </a:fld>
            <a:endParaRPr lang="en-US" dirty="0"/>
          </a:p>
        </p:txBody>
      </p:sp>
    </p:spTree>
    <p:extLst>
      <p:ext uri="{BB962C8B-B14F-4D97-AF65-F5344CB8AC3E}">
        <p14:creationId xmlns:p14="http://schemas.microsoft.com/office/powerpoint/2010/main" val="159539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Splinting is not hard. You can use a variety of cardboard, rolled newspapers, magazines, towels to form a splint.  Then get out your DUCT TAPE and secure the splint in place.</a:t>
            </a:r>
          </a:p>
        </p:txBody>
      </p:sp>
      <p:sp>
        <p:nvSpPr>
          <p:cNvPr id="4" name="Slide Number Placeholder 3"/>
          <p:cNvSpPr>
            <a:spLocks noGrp="1"/>
          </p:cNvSpPr>
          <p:nvPr>
            <p:ph type="sldNum" sz="quarter" idx="5"/>
          </p:nvPr>
        </p:nvSpPr>
        <p:spPr/>
        <p:txBody>
          <a:bodyPr/>
          <a:lstStyle/>
          <a:p>
            <a:fld id="{28232AC7-4F7D-44D1-A3AB-36628BEC577E}" type="slidenum">
              <a:rPr lang="en-US" smtClean="0"/>
              <a:t>23</a:t>
            </a:fld>
            <a:endParaRPr lang="en-US" dirty="0"/>
          </a:p>
        </p:txBody>
      </p:sp>
    </p:spTree>
    <p:extLst>
      <p:ext uri="{BB962C8B-B14F-4D97-AF65-F5344CB8AC3E}">
        <p14:creationId xmlns:p14="http://schemas.microsoft.com/office/powerpoint/2010/main" val="238793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Heat-Related injuries may not be much of a concern here in OHCC.  However, we can not rule out a disaster which strikes on a hot Summer’s day.  As a responder, you need to make sure you keep hydrated. These are the signs of heat related situations.</a:t>
            </a:r>
          </a:p>
        </p:txBody>
      </p:sp>
      <p:sp>
        <p:nvSpPr>
          <p:cNvPr id="4" name="Slide Number Placeholder 3"/>
          <p:cNvSpPr>
            <a:spLocks noGrp="1"/>
          </p:cNvSpPr>
          <p:nvPr>
            <p:ph type="sldNum" sz="quarter" idx="5"/>
          </p:nvPr>
        </p:nvSpPr>
        <p:spPr/>
        <p:txBody>
          <a:bodyPr/>
          <a:lstStyle/>
          <a:p>
            <a:fld id="{28232AC7-4F7D-44D1-A3AB-36628BEC577E}" type="slidenum">
              <a:rPr lang="en-US" smtClean="0"/>
              <a:t>24</a:t>
            </a:fld>
            <a:endParaRPr lang="en-US" dirty="0"/>
          </a:p>
        </p:txBody>
      </p:sp>
    </p:spTree>
    <p:extLst>
      <p:ext uri="{BB962C8B-B14F-4D97-AF65-F5344CB8AC3E}">
        <p14:creationId xmlns:p14="http://schemas.microsoft.com/office/powerpoint/2010/main" val="343450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reviewed life-saving measures and other common injuries that may occur following a disaster.</a:t>
            </a:r>
          </a:p>
        </p:txBody>
      </p:sp>
      <p:sp>
        <p:nvSpPr>
          <p:cNvPr id="4" name="Slide Number Placeholder 3"/>
          <p:cNvSpPr>
            <a:spLocks noGrp="1"/>
          </p:cNvSpPr>
          <p:nvPr>
            <p:ph type="sldNum" sz="quarter" idx="5"/>
          </p:nvPr>
        </p:nvSpPr>
        <p:spPr/>
        <p:txBody>
          <a:bodyPr/>
          <a:lstStyle/>
          <a:p>
            <a:fld id="{28232AC7-4F7D-44D1-A3AB-36628BEC577E}" type="slidenum">
              <a:rPr lang="en-US" smtClean="0"/>
              <a:t>25</a:t>
            </a:fld>
            <a:endParaRPr lang="en-US" dirty="0"/>
          </a:p>
        </p:txBody>
      </p:sp>
    </p:spTree>
    <p:extLst>
      <p:ext uri="{BB962C8B-B14F-4D97-AF65-F5344CB8AC3E}">
        <p14:creationId xmlns:p14="http://schemas.microsoft.com/office/powerpoint/2010/main" val="561609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next class continue your readings of Units 4 and 5.  Thank you all for your participation.</a:t>
            </a:r>
          </a:p>
        </p:txBody>
      </p:sp>
      <p:sp>
        <p:nvSpPr>
          <p:cNvPr id="4" name="Slide Number Placeholder 3"/>
          <p:cNvSpPr>
            <a:spLocks noGrp="1"/>
          </p:cNvSpPr>
          <p:nvPr>
            <p:ph type="sldNum" sz="quarter" idx="5"/>
          </p:nvPr>
        </p:nvSpPr>
        <p:spPr/>
        <p:txBody>
          <a:bodyPr/>
          <a:lstStyle/>
          <a:p>
            <a:fld id="{28232AC7-4F7D-44D1-A3AB-36628BEC577E}" type="slidenum">
              <a:rPr lang="en-US" smtClean="0"/>
              <a:t>26</a:t>
            </a:fld>
            <a:endParaRPr lang="en-US" dirty="0"/>
          </a:p>
        </p:txBody>
      </p:sp>
    </p:spTree>
    <p:extLst>
      <p:ext uri="{BB962C8B-B14F-4D97-AF65-F5344CB8AC3E}">
        <p14:creationId xmlns:p14="http://schemas.microsoft.com/office/powerpoint/2010/main" val="100217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situations --SEVERE BLEEDING--you need to stop the bleed, or the person dies!  If the person’s airway is blocked then they cannot breathe, and the person dies!  These are situations that require immediate attention and are your FIRST PRIORITY!  If this help is requiring more than what you are trained to provide, call for HELP on your radio.</a:t>
            </a:r>
          </a:p>
        </p:txBody>
      </p:sp>
      <p:sp>
        <p:nvSpPr>
          <p:cNvPr id="4" name="Slide Number Placeholder 3"/>
          <p:cNvSpPr>
            <a:spLocks noGrp="1"/>
          </p:cNvSpPr>
          <p:nvPr>
            <p:ph type="sldNum" sz="quarter" idx="5"/>
          </p:nvPr>
        </p:nvSpPr>
        <p:spPr/>
        <p:txBody>
          <a:bodyPr/>
          <a:lstStyle/>
          <a:p>
            <a:fld id="{28232AC7-4F7D-44D1-A3AB-36628BEC577E}" type="slidenum">
              <a:rPr lang="en-US" smtClean="0"/>
              <a:t>3</a:t>
            </a:fld>
            <a:endParaRPr lang="en-US" dirty="0"/>
          </a:p>
        </p:txBody>
      </p:sp>
    </p:spTree>
    <p:extLst>
      <p:ext uri="{BB962C8B-B14F-4D97-AF65-F5344CB8AC3E}">
        <p14:creationId xmlns:p14="http://schemas.microsoft.com/office/powerpoint/2010/main" val="22446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entering any situation ask yourself “IS IT SAFE?”.  If the answer is NO, then don’t go.  If the answer is YES, then proceed and when you find a patient ask yourself again, “IS IT SAFE?” to leave the patient here.  If YES, it maybe be best not to move the patient depending on their condition.  If NO, you need to decide if you can assist the patient in moving or do you need to seek assistance from another.</a:t>
            </a:r>
          </a:p>
        </p:txBody>
      </p:sp>
      <p:sp>
        <p:nvSpPr>
          <p:cNvPr id="4" name="Slide Number Placeholder 3"/>
          <p:cNvSpPr>
            <a:spLocks noGrp="1"/>
          </p:cNvSpPr>
          <p:nvPr>
            <p:ph type="sldNum" sz="quarter" idx="5"/>
          </p:nvPr>
        </p:nvSpPr>
        <p:spPr/>
        <p:txBody>
          <a:bodyPr/>
          <a:lstStyle/>
          <a:p>
            <a:fld id="{28232AC7-4F7D-44D1-A3AB-36628BEC577E}" type="slidenum">
              <a:rPr lang="en-US" smtClean="0"/>
              <a:t>4</a:t>
            </a:fld>
            <a:endParaRPr lang="en-US" dirty="0"/>
          </a:p>
        </p:txBody>
      </p:sp>
    </p:spTree>
    <p:extLst>
      <p:ext uri="{BB962C8B-B14F-4D97-AF65-F5344CB8AC3E}">
        <p14:creationId xmlns:p14="http://schemas.microsoft.com/office/powerpoint/2010/main" val="24795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RED CROSS training.  You always start with identifying yourself and that you are with SERT.  ALWAYS ask for permission to help the patient.  If the patient is unconscious permission is “assumed”.</a:t>
            </a:r>
          </a:p>
          <a:p>
            <a:endParaRPr lang="en-US" dirty="0"/>
          </a:p>
          <a:p>
            <a:r>
              <a:rPr lang="en-US" dirty="0"/>
              <a:t>Some cultural differences may not want you to touch or to even speak to a female without permission.  Therefore, you always ask permission to help the patient.</a:t>
            </a:r>
          </a:p>
        </p:txBody>
      </p:sp>
      <p:sp>
        <p:nvSpPr>
          <p:cNvPr id="4" name="Slide Number Placeholder 3"/>
          <p:cNvSpPr>
            <a:spLocks noGrp="1"/>
          </p:cNvSpPr>
          <p:nvPr>
            <p:ph type="sldNum" sz="quarter" idx="5"/>
          </p:nvPr>
        </p:nvSpPr>
        <p:spPr/>
        <p:txBody>
          <a:bodyPr/>
          <a:lstStyle/>
          <a:p>
            <a:fld id="{28232AC7-4F7D-44D1-A3AB-36628BEC577E}" type="slidenum">
              <a:rPr lang="en-US" smtClean="0"/>
              <a:t>5</a:t>
            </a:fld>
            <a:endParaRPr lang="en-US" dirty="0"/>
          </a:p>
        </p:txBody>
      </p:sp>
    </p:spTree>
    <p:extLst>
      <p:ext uri="{BB962C8B-B14F-4D97-AF65-F5344CB8AC3E}">
        <p14:creationId xmlns:p14="http://schemas.microsoft.com/office/powerpoint/2010/main" val="425485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23-minute video discusses excessive bleeding and how to “Stop The Bleed”.  Let’s take a look!</a:t>
            </a:r>
          </a:p>
        </p:txBody>
      </p:sp>
      <p:sp>
        <p:nvSpPr>
          <p:cNvPr id="4" name="Slide Number Placeholder 3"/>
          <p:cNvSpPr>
            <a:spLocks noGrp="1"/>
          </p:cNvSpPr>
          <p:nvPr>
            <p:ph type="sldNum" sz="quarter" idx="5"/>
          </p:nvPr>
        </p:nvSpPr>
        <p:spPr/>
        <p:txBody>
          <a:bodyPr/>
          <a:lstStyle/>
          <a:p>
            <a:fld id="{28232AC7-4F7D-44D1-A3AB-36628BEC577E}" type="slidenum">
              <a:rPr lang="en-US" smtClean="0"/>
              <a:t>6</a:t>
            </a:fld>
            <a:endParaRPr lang="en-US" dirty="0"/>
          </a:p>
        </p:txBody>
      </p:sp>
    </p:spTree>
    <p:extLst>
      <p:ext uri="{BB962C8B-B14F-4D97-AF65-F5344CB8AC3E}">
        <p14:creationId xmlns:p14="http://schemas.microsoft.com/office/powerpoint/2010/main" val="135978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Bleeding can be challenging.  A combination of blood loss, increased heart rate, and increased breath rate helps you identify the severity of blood loss.  While we can check the heart rate via taking their pulse, we will NOT be taking someone's blood pressure.</a:t>
            </a:r>
          </a:p>
        </p:txBody>
      </p:sp>
      <p:sp>
        <p:nvSpPr>
          <p:cNvPr id="4" name="Slide Number Placeholder 3"/>
          <p:cNvSpPr>
            <a:spLocks noGrp="1"/>
          </p:cNvSpPr>
          <p:nvPr>
            <p:ph type="sldNum" sz="quarter" idx="5"/>
          </p:nvPr>
        </p:nvSpPr>
        <p:spPr/>
        <p:txBody>
          <a:bodyPr/>
          <a:lstStyle/>
          <a:p>
            <a:fld id="{28232AC7-4F7D-44D1-A3AB-36628BEC577E}" type="slidenum">
              <a:rPr lang="en-US" smtClean="0"/>
              <a:t>7</a:t>
            </a:fld>
            <a:endParaRPr lang="en-US" dirty="0"/>
          </a:p>
        </p:txBody>
      </p:sp>
    </p:spTree>
    <p:extLst>
      <p:ext uri="{BB962C8B-B14F-4D97-AF65-F5344CB8AC3E}">
        <p14:creationId xmlns:p14="http://schemas.microsoft.com/office/powerpoint/2010/main" val="138623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3-types of bleeding shown here which is the most concerning?  Arterial as the blood is coming directly from the heart.</a:t>
            </a:r>
          </a:p>
        </p:txBody>
      </p:sp>
      <p:sp>
        <p:nvSpPr>
          <p:cNvPr id="4" name="Slide Number Placeholder 3"/>
          <p:cNvSpPr>
            <a:spLocks noGrp="1"/>
          </p:cNvSpPr>
          <p:nvPr>
            <p:ph type="sldNum" sz="quarter" idx="5"/>
          </p:nvPr>
        </p:nvSpPr>
        <p:spPr/>
        <p:txBody>
          <a:bodyPr/>
          <a:lstStyle/>
          <a:p>
            <a:fld id="{28232AC7-4F7D-44D1-A3AB-36628BEC577E}" type="slidenum">
              <a:rPr lang="en-US" smtClean="0"/>
              <a:t>8</a:t>
            </a:fld>
            <a:endParaRPr lang="en-US" dirty="0"/>
          </a:p>
        </p:txBody>
      </p:sp>
    </p:spTree>
    <p:extLst>
      <p:ext uri="{BB962C8B-B14F-4D97-AF65-F5344CB8AC3E}">
        <p14:creationId xmlns:p14="http://schemas.microsoft.com/office/powerpoint/2010/main" val="91963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follow these 4-steps to control bleeding.</a:t>
            </a:r>
          </a:p>
        </p:txBody>
      </p:sp>
      <p:sp>
        <p:nvSpPr>
          <p:cNvPr id="4" name="Slide Number Placeholder 3"/>
          <p:cNvSpPr>
            <a:spLocks noGrp="1"/>
          </p:cNvSpPr>
          <p:nvPr>
            <p:ph type="sldNum" sz="quarter" idx="5"/>
          </p:nvPr>
        </p:nvSpPr>
        <p:spPr/>
        <p:txBody>
          <a:bodyPr/>
          <a:lstStyle/>
          <a:p>
            <a:fld id="{28232AC7-4F7D-44D1-A3AB-36628BEC577E}" type="slidenum">
              <a:rPr lang="en-US" smtClean="0"/>
              <a:t>9</a:t>
            </a:fld>
            <a:endParaRPr lang="en-US" dirty="0"/>
          </a:p>
        </p:txBody>
      </p:sp>
    </p:spTree>
    <p:extLst>
      <p:ext uri="{BB962C8B-B14F-4D97-AF65-F5344CB8AC3E}">
        <p14:creationId xmlns:p14="http://schemas.microsoft.com/office/powerpoint/2010/main" val="1482153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54B15780-9E2C-4482-8C90-6F2D431A90BD}"/>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5EA25526-00A8-450A-BB0B-AD2EBF44634E}"/>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8DBF2F7E-8AE9-41B4-8A43-0E444B6FEC6C}"/>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3754021" y="5696339"/>
            <a:ext cx="1635957" cy="987948"/>
          </a:xfrm>
          <a:prstGeom prst="rect">
            <a:avLst/>
          </a:prstGeom>
        </p:spPr>
      </p:pic>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1C1AA8C2-0A5D-45E8-9240-CBF538FCDC12}"/>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33C1B232-DF20-463A-B671-734EB94131E1}"/>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1" name="Picture 10">
            <a:extLst>
              <a:ext uri="{FF2B5EF4-FFF2-40B4-BE49-F238E27FC236}">
                <a16:creationId xmlns:a16="http://schemas.microsoft.com/office/drawing/2014/main" id="{3F2147F2-FFD9-4876-A205-912EC98EEF8C}"/>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7" name="Picture 6">
            <a:extLst>
              <a:ext uri="{FF2B5EF4-FFF2-40B4-BE49-F238E27FC236}">
                <a16:creationId xmlns:a16="http://schemas.microsoft.com/office/drawing/2014/main" id="{A848B881-3130-4063-9F64-281A8D36C098}"/>
              </a:ext>
            </a:extLst>
          </p:cNvPr>
          <p:cNvPicPr>
            <a:picLocks noChangeAspect="1"/>
          </p:cNvPicPr>
          <p:nvPr userDrawn="1"/>
        </p:nvPicPr>
        <p:blipFill>
          <a:blip r:embed="rId3"/>
          <a:stretch>
            <a:fillRect/>
          </a:stretch>
        </p:blipFill>
        <p:spPr>
          <a:xfrm>
            <a:off x="3725904" y="5735635"/>
            <a:ext cx="1692192" cy="1021909"/>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12" name="Picture 11">
            <a:extLst>
              <a:ext uri="{FF2B5EF4-FFF2-40B4-BE49-F238E27FC236}">
                <a16:creationId xmlns:a16="http://schemas.microsoft.com/office/drawing/2014/main" id="{7944FE5A-E4B9-41AE-85D8-92F8EC420E21}"/>
              </a:ext>
            </a:extLst>
          </p:cNvPr>
          <p:cNvPicPr>
            <a:picLocks noChangeAspect="1"/>
          </p:cNvPicPr>
          <p:nvPr userDrawn="1"/>
        </p:nvPicPr>
        <p:blipFill>
          <a:blip r:embed="rId3"/>
          <a:stretch>
            <a:fillRect/>
          </a:stretch>
        </p:blipFill>
        <p:spPr>
          <a:xfrm>
            <a:off x="3828713" y="5745920"/>
            <a:ext cx="1666313" cy="1006280"/>
          </a:xfrm>
          <a:prstGeom prst="rect">
            <a:avLst/>
          </a:prstGeom>
        </p:spPr>
      </p:pic>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81764206-1800-41FF-9B88-59A710BEFE50}"/>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3/11/2023</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3/11/2023</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ah4hQ9XlM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60549-FE62-45D2-BF9D-6447DCB494C5}"/>
              </a:ext>
            </a:extLst>
          </p:cNvPr>
          <p:cNvSpPr>
            <a:spLocks noGrp="1"/>
          </p:cNvSpPr>
          <p:nvPr>
            <p:ph type="title" idx="4294967295"/>
          </p:nvPr>
        </p:nvSpPr>
        <p:spPr>
          <a:xfrm>
            <a:off x="-57762" y="1738050"/>
            <a:ext cx="9164548" cy="1611206"/>
          </a:xfrm>
        </p:spPr>
        <p:txBody>
          <a:bodyPr>
            <a:normAutofit/>
          </a:bodyPr>
          <a:lstStyle/>
          <a:p>
            <a:pPr lvl="0" algn="ctr">
              <a:lnSpc>
                <a:spcPct val="150000"/>
              </a:lnSpc>
              <a:spcBef>
                <a:spcPts val="1000"/>
              </a:spcBef>
            </a:pPr>
            <a:r>
              <a:rPr lang="en-US" sz="3400" b="1" dirty="0">
                <a:solidFill>
                  <a:prstClr val="black"/>
                </a:solidFill>
                <a:latin typeface="Arial" panose="020B0604020202020204" pitchFamily="34" charset="0"/>
                <a:ea typeface="+mn-ea"/>
                <a:cs typeface="Arial" panose="020B0604020202020204" pitchFamily="34" charset="0"/>
              </a:rPr>
              <a:t>Session 2</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3: First Aid Operations - Part 1</a:t>
            </a:r>
          </a:p>
        </p:txBody>
      </p:sp>
      <p:sp>
        <p:nvSpPr>
          <p:cNvPr id="3" name="Text Placeholder 2">
            <a:extLst>
              <a:ext uri="{FF2B5EF4-FFF2-40B4-BE49-F238E27FC236}">
                <a16:creationId xmlns:a16="http://schemas.microsoft.com/office/drawing/2014/main" id="{A2FFCE4B-0157-48E8-92B2-0C52810F19CC}"/>
              </a:ext>
            </a:extLst>
          </p:cNvPr>
          <p:cNvSpPr>
            <a:spLocks noGrp="1"/>
          </p:cNvSpPr>
          <p:nvPr>
            <p:ph type="body" sz="quarter" idx="11"/>
          </p:nvPr>
        </p:nvSpPr>
        <p:spPr>
          <a:xfrm>
            <a:off x="1343764" y="809279"/>
            <a:ext cx="6609390" cy="725488"/>
          </a:xfrm>
        </p:spPr>
        <p:txBody>
          <a:bodyPr>
            <a:noAutofit/>
          </a:bodyPr>
          <a:lstStyle/>
          <a:p>
            <a:pPr lvl="0" defTabSz="914400">
              <a:lnSpc>
                <a:spcPct val="100000"/>
              </a:lnSpc>
              <a:spcBef>
                <a:spcPts val="0"/>
              </a:spcBef>
            </a:pPr>
            <a:r>
              <a:rPr lang="en-US" sz="5000" dirty="0">
                <a:solidFill>
                  <a:srgbClr val="FFFFFF"/>
                </a:solidFill>
              </a:rPr>
              <a:t>OHCC</a:t>
            </a:r>
          </a:p>
          <a:p>
            <a:pPr lvl="0" algn="l" defTabSz="914400">
              <a:lnSpc>
                <a:spcPct val="100000"/>
              </a:lnSpc>
              <a:spcBef>
                <a:spcPts val="0"/>
              </a:spcBef>
            </a:pPr>
            <a:r>
              <a:rPr lang="en-US" sz="5000" dirty="0">
                <a:solidFill>
                  <a:srgbClr val="FFFFFF"/>
                </a:solidFill>
              </a:rPr>
              <a:t>SERT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172393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C5E6A-42DD-41C5-990D-9ABC92FD3044}"/>
              </a:ext>
            </a:extLst>
          </p:cNvPr>
          <p:cNvSpPr>
            <a:spLocks noGrp="1"/>
          </p:cNvSpPr>
          <p:nvPr>
            <p:ph type="title"/>
          </p:nvPr>
        </p:nvSpPr>
        <p:spPr/>
        <p:txBody>
          <a:bodyPr>
            <a:normAutofit fontScale="90000"/>
          </a:bodyPr>
          <a:lstStyle/>
          <a:p>
            <a:r>
              <a:rPr lang="en-US" dirty="0"/>
              <a:t>Controlling Bleeding: Tourniquets</a:t>
            </a:r>
          </a:p>
        </p:txBody>
      </p:sp>
      <p:sp>
        <p:nvSpPr>
          <p:cNvPr id="2" name="Content Placeholder 1">
            <a:extLst>
              <a:ext uri="{FF2B5EF4-FFF2-40B4-BE49-F238E27FC236}">
                <a16:creationId xmlns:a16="http://schemas.microsoft.com/office/drawing/2014/main" id="{24A59B66-6389-4DC4-90D4-A6AE4E452AAF}"/>
              </a:ext>
            </a:extLst>
          </p:cNvPr>
          <p:cNvSpPr>
            <a:spLocks noGrp="1"/>
          </p:cNvSpPr>
          <p:nvPr>
            <p:ph idx="1"/>
          </p:nvPr>
        </p:nvSpPr>
        <p:spPr>
          <a:xfrm>
            <a:off x="332566" y="1751884"/>
            <a:ext cx="4788486" cy="4294586"/>
          </a:xfrm>
        </p:spPr>
        <p:txBody>
          <a:bodyPr>
            <a:normAutofit lnSpcReduction="10000"/>
          </a:bodyPr>
          <a:lstStyle/>
          <a:p>
            <a:pPr>
              <a:spcBef>
                <a:spcPts val="300"/>
              </a:spcBef>
            </a:pPr>
            <a:r>
              <a:rPr lang="en-US" b="1" dirty="0"/>
              <a:t>Place on injured limb </a:t>
            </a:r>
            <a:r>
              <a:rPr lang="en-US" dirty="0"/>
              <a:t>as high as possible, </a:t>
            </a:r>
          </a:p>
          <a:p>
            <a:r>
              <a:rPr lang="en-US" b="1" dirty="0"/>
              <a:t>Pull strap </a:t>
            </a:r>
            <a:r>
              <a:rPr lang="en-US" dirty="0"/>
              <a:t>through buckle, </a:t>
            </a:r>
          </a:p>
          <a:p>
            <a:r>
              <a:rPr lang="en-US" b="1" dirty="0"/>
              <a:t>Twist rod </a:t>
            </a:r>
            <a:r>
              <a:rPr lang="en-US" dirty="0"/>
              <a:t>until bleeding stops/slows, </a:t>
            </a:r>
          </a:p>
          <a:p>
            <a:r>
              <a:rPr lang="en-US" b="1" dirty="0"/>
              <a:t>Secure the rod, </a:t>
            </a:r>
          </a:p>
          <a:p>
            <a:r>
              <a:rPr lang="en-US" dirty="0"/>
              <a:t>If bleeding continues, place second tourniquet. </a:t>
            </a:r>
          </a:p>
          <a:p>
            <a:r>
              <a:rPr lang="en-US" b="1" dirty="0"/>
              <a:t>Leave in place until EMS takes over.</a:t>
            </a:r>
            <a:r>
              <a:rPr lang="en-US" dirty="0"/>
              <a:t> </a:t>
            </a:r>
          </a:p>
        </p:txBody>
      </p:sp>
      <p:pic>
        <p:nvPicPr>
          <p:cNvPr id="7" name="Picture 6" descr="Photo of a tourniquet.">
            <a:extLst>
              <a:ext uri="{FF2B5EF4-FFF2-40B4-BE49-F238E27FC236}">
                <a16:creationId xmlns:a16="http://schemas.microsoft.com/office/drawing/2014/main" id="{1230848C-94B2-48A3-9316-798FC4269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054" y="2590800"/>
            <a:ext cx="3330285" cy="27247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5">
            <a:extLst>
              <a:ext uri="{FF2B5EF4-FFF2-40B4-BE49-F238E27FC236}">
                <a16:creationId xmlns:a16="http://schemas.microsoft.com/office/drawing/2014/main" id="{29A3D3E8-0C3F-468B-9623-4B544E60ACD9}"/>
              </a:ext>
            </a:extLst>
          </p:cNvPr>
          <p:cNvSpPr>
            <a:spLocks noGrp="1"/>
          </p:cNvSpPr>
          <p:nvPr>
            <p:ph sz="quarter" idx="12"/>
          </p:nvPr>
        </p:nvSpPr>
        <p:spPr/>
        <p:txBody>
          <a:bodyPr/>
          <a:lstStyle/>
          <a:p>
            <a:r>
              <a:rPr lang="en-US" dirty="0"/>
              <a:t>PM 3-4/5</a:t>
            </a:r>
          </a:p>
        </p:txBody>
      </p:sp>
      <p:sp>
        <p:nvSpPr>
          <p:cNvPr id="4" name="Text Placeholder 3">
            <a:extLst>
              <a:ext uri="{FF2B5EF4-FFF2-40B4-BE49-F238E27FC236}">
                <a16:creationId xmlns:a16="http://schemas.microsoft.com/office/drawing/2014/main" id="{EEFC2C88-3B34-461D-AD54-178616E2B6BE}"/>
              </a:ext>
            </a:extLst>
          </p:cNvPr>
          <p:cNvSpPr>
            <a:spLocks noGrp="1"/>
          </p:cNvSpPr>
          <p:nvPr>
            <p:ph type="body" sz="quarter" idx="10"/>
          </p:nvPr>
        </p:nvSpPr>
        <p:spPr>
          <a:xfrm>
            <a:off x="1429787" y="6379424"/>
            <a:ext cx="6106477"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F96AAADF-65BD-458E-AA41-829A0A87DC70}"/>
              </a:ext>
            </a:extLst>
          </p:cNvPr>
          <p:cNvSpPr>
            <a:spLocks noGrp="1"/>
          </p:cNvSpPr>
          <p:nvPr>
            <p:ph type="body" sz="quarter" idx="11"/>
          </p:nvPr>
        </p:nvSpPr>
        <p:spPr/>
        <p:txBody>
          <a:bodyPr/>
          <a:lstStyle/>
          <a:p>
            <a:r>
              <a:rPr lang="en-US" dirty="0"/>
              <a:t>3-10</a:t>
            </a:r>
          </a:p>
        </p:txBody>
      </p:sp>
    </p:spTree>
    <p:extLst>
      <p:ext uri="{BB962C8B-B14F-4D97-AF65-F5344CB8AC3E}">
        <p14:creationId xmlns:p14="http://schemas.microsoft.com/office/powerpoint/2010/main" val="380522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E98C0-A8B4-4645-ABEA-CB620916CABE}"/>
              </a:ext>
            </a:extLst>
          </p:cNvPr>
          <p:cNvSpPr>
            <a:spLocks noGrp="1"/>
          </p:cNvSpPr>
          <p:nvPr>
            <p:ph type="title"/>
          </p:nvPr>
        </p:nvSpPr>
        <p:spPr/>
        <p:txBody>
          <a:bodyPr/>
          <a:lstStyle/>
          <a:p>
            <a:r>
              <a:rPr lang="en-US" dirty="0"/>
              <a:t>Shock</a:t>
            </a:r>
          </a:p>
        </p:txBody>
      </p:sp>
      <p:sp>
        <p:nvSpPr>
          <p:cNvPr id="2" name="Content Placeholder 1">
            <a:extLst>
              <a:ext uri="{FF2B5EF4-FFF2-40B4-BE49-F238E27FC236}">
                <a16:creationId xmlns:a16="http://schemas.microsoft.com/office/drawing/2014/main" id="{4804BAB1-2B7A-4455-8096-36A9B4BD25DE}"/>
              </a:ext>
            </a:extLst>
          </p:cNvPr>
          <p:cNvSpPr>
            <a:spLocks noGrp="1"/>
          </p:cNvSpPr>
          <p:nvPr>
            <p:ph idx="1"/>
          </p:nvPr>
        </p:nvSpPr>
        <p:spPr>
          <a:xfrm>
            <a:off x="932363" y="1685694"/>
            <a:ext cx="7685857" cy="4196166"/>
          </a:xfrm>
        </p:spPr>
        <p:txBody>
          <a:bodyPr>
            <a:normAutofit/>
          </a:bodyPr>
          <a:lstStyle/>
          <a:p>
            <a:r>
              <a:rPr lang="en-US" dirty="0"/>
              <a:t>Shock is often </a:t>
            </a:r>
            <a:r>
              <a:rPr lang="en-US" b="1" dirty="0"/>
              <a:t>difficult to diagnose.</a:t>
            </a:r>
            <a:endParaRPr lang="en-US" sz="900" b="1" dirty="0"/>
          </a:p>
          <a:p>
            <a:pPr>
              <a:spcBef>
                <a:spcPts val="1200"/>
              </a:spcBef>
            </a:pPr>
            <a:r>
              <a:rPr lang="en-US" b="1" dirty="0"/>
              <a:t>Main signs of shock</a:t>
            </a:r>
            <a:r>
              <a:rPr lang="en-US" dirty="0"/>
              <a:t>:</a:t>
            </a:r>
          </a:p>
          <a:p>
            <a:pPr lvl="1"/>
            <a:r>
              <a:rPr lang="en-US" dirty="0"/>
              <a:t>Rapid and shallow breathing,</a:t>
            </a:r>
          </a:p>
          <a:p>
            <a:pPr lvl="1"/>
            <a:r>
              <a:rPr lang="en-US" dirty="0"/>
              <a:t>Capillary refill of greater than two seconds,</a:t>
            </a:r>
          </a:p>
          <a:p>
            <a:pPr lvl="1"/>
            <a:r>
              <a:rPr lang="en-US" dirty="0"/>
              <a:t>Failure to follow simple commands, such as “squeeze my hand.</a:t>
            </a:r>
            <a:r>
              <a:rPr lang="en-US" sz="800" dirty="0"/>
              <a:t> </a:t>
            </a:r>
          </a:p>
          <a:p>
            <a:pPr>
              <a:spcBef>
                <a:spcPts val="1200"/>
              </a:spcBef>
            </a:pPr>
            <a:r>
              <a:rPr lang="en-US" dirty="0"/>
              <a:t>Symptoms of shock are easily missed. </a:t>
            </a:r>
            <a:r>
              <a:rPr lang="en-US" b="1" dirty="0"/>
              <a:t>Pay careful attention </a:t>
            </a:r>
            <a:r>
              <a:rPr lang="en-US" dirty="0"/>
              <a:t>to your patient.</a:t>
            </a:r>
          </a:p>
          <a:p>
            <a:pPr lvl="1"/>
            <a:endParaRPr lang="en-US" dirty="0"/>
          </a:p>
          <a:p>
            <a:endParaRPr lang="en-US" dirty="0"/>
          </a:p>
        </p:txBody>
      </p:sp>
      <p:sp>
        <p:nvSpPr>
          <p:cNvPr id="10" name="Content Placeholder 9">
            <a:extLst>
              <a:ext uri="{FF2B5EF4-FFF2-40B4-BE49-F238E27FC236}">
                <a16:creationId xmlns:a16="http://schemas.microsoft.com/office/drawing/2014/main" id="{81D53FF0-0A9E-4340-9052-4DF67C348A7A}"/>
              </a:ext>
            </a:extLst>
          </p:cNvPr>
          <p:cNvSpPr>
            <a:spLocks noGrp="1"/>
          </p:cNvSpPr>
          <p:nvPr>
            <p:ph sz="quarter" idx="12"/>
          </p:nvPr>
        </p:nvSpPr>
        <p:spPr/>
        <p:txBody>
          <a:bodyPr/>
          <a:lstStyle/>
          <a:p>
            <a:r>
              <a:rPr lang="en-US" dirty="0"/>
              <a:t>PM 3-5</a:t>
            </a:r>
          </a:p>
        </p:txBody>
      </p:sp>
      <p:sp>
        <p:nvSpPr>
          <p:cNvPr id="4" name="Text Placeholder 3">
            <a:extLst>
              <a:ext uri="{FF2B5EF4-FFF2-40B4-BE49-F238E27FC236}">
                <a16:creationId xmlns:a16="http://schemas.microsoft.com/office/drawing/2014/main" id="{DE2064EA-3056-44C7-81CE-1B313C1B4E6F}"/>
              </a:ext>
            </a:extLst>
          </p:cNvPr>
          <p:cNvSpPr>
            <a:spLocks noGrp="1"/>
          </p:cNvSpPr>
          <p:nvPr>
            <p:ph type="body" sz="quarter" idx="10"/>
          </p:nvPr>
        </p:nvSpPr>
        <p:spPr>
          <a:xfrm>
            <a:off x="1429787" y="6385716"/>
            <a:ext cx="584522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A51AA6F-9E89-408E-80B3-12A553178BF5}"/>
              </a:ext>
            </a:extLst>
          </p:cNvPr>
          <p:cNvSpPr>
            <a:spLocks noGrp="1"/>
          </p:cNvSpPr>
          <p:nvPr>
            <p:ph type="body" sz="quarter" idx="11"/>
          </p:nvPr>
        </p:nvSpPr>
        <p:spPr/>
        <p:txBody>
          <a:bodyPr/>
          <a:lstStyle/>
          <a:p>
            <a:r>
              <a:rPr lang="en-US" dirty="0"/>
              <a:t>3-11</a:t>
            </a:r>
          </a:p>
        </p:txBody>
      </p:sp>
    </p:spTree>
    <p:extLst>
      <p:ext uri="{BB962C8B-B14F-4D97-AF65-F5344CB8AC3E}">
        <p14:creationId xmlns:p14="http://schemas.microsoft.com/office/powerpoint/2010/main" val="201682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1DD05-86E5-4AEF-A93F-CFE1427E195E}"/>
              </a:ext>
            </a:extLst>
          </p:cNvPr>
          <p:cNvSpPr>
            <a:spLocks noGrp="1"/>
          </p:cNvSpPr>
          <p:nvPr>
            <p:ph type="title"/>
          </p:nvPr>
        </p:nvSpPr>
        <p:spPr/>
        <p:txBody>
          <a:bodyPr>
            <a:normAutofit fontScale="90000"/>
          </a:bodyPr>
          <a:lstStyle/>
          <a:p>
            <a:r>
              <a:rPr lang="en-US" dirty="0"/>
              <a:t>Maintaining Body Temperature</a:t>
            </a:r>
          </a:p>
        </p:txBody>
      </p:sp>
      <p:sp>
        <p:nvSpPr>
          <p:cNvPr id="2" name="Content Placeholder 1">
            <a:extLst>
              <a:ext uri="{FF2B5EF4-FFF2-40B4-BE49-F238E27FC236}">
                <a16:creationId xmlns:a16="http://schemas.microsoft.com/office/drawing/2014/main" id="{8D449E53-B06C-49FA-AB1F-8549E06DA380}"/>
              </a:ext>
            </a:extLst>
          </p:cNvPr>
          <p:cNvSpPr>
            <a:spLocks noGrp="1"/>
          </p:cNvSpPr>
          <p:nvPr>
            <p:ph idx="1"/>
          </p:nvPr>
        </p:nvSpPr>
        <p:spPr>
          <a:xfrm>
            <a:off x="723505" y="1912407"/>
            <a:ext cx="7963295" cy="4147253"/>
          </a:xfrm>
        </p:spPr>
        <p:txBody>
          <a:bodyPr>
            <a:normAutofit/>
          </a:bodyPr>
          <a:lstStyle/>
          <a:p>
            <a:pPr marL="0" indent="0">
              <a:buNone/>
            </a:pPr>
            <a:r>
              <a:rPr lang="en-US" b="1" dirty="0"/>
              <a:t>Keep the patient warm:</a:t>
            </a:r>
          </a:p>
          <a:p>
            <a:pPr lvl="1"/>
            <a:r>
              <a:rPr lang="en-US" b="1" dirty="0"/>
              <a:t>Remove</a:t>
            </a:r>
            <a:r>
              <a:rPr lang="en-US" dirty="0"/>
              <a:t> wet clothing.</a:t>
            </a:r>
            <a:endParaRPr lang="en-US" sz="800" dirty="0"/>
          </a:p>
          <a:p>
            <a:pPr lvl="1">
              <a:spcBef>
                <a:spcPts val="1800"/>
              </a:spcBef>
            </a:pPr>
            <a:r>
              <a:rPr lang="en-US" b="1" dirty="0"/>
              <a:t>Place something between patient and ground </a:t>
            </a:r>
            <a:r>
              <a:rPr lang="en-US" dirty="0"/>
              <a:t>(e.g., cardboard, jacket, blanket).</a:t>
            </a:r>
            <a:endParaRPr lang="en-US" sz="800" dirty="0"/>
          </a:p>
          <a:p>
            <a:pPr lvl="1">
              <a:spcBef>
                <a:spcPts val="1800"/>
              </a:spcBef>
            </a:pPr>
            <a:r>
              <a:rPr lang="en-US" b="1" dirty="0"/>
              <a:t>Wrap patient with dry layers </a:t>
            </a:r>
            <a:r>
              <a:rPr lang="en-US" dirty="0"/>
              <a:t>(e.g., coat, blanket, Mylar emergency blanket).</a:t>
            </a:r>
            <a:endParaRPr lang="en-US" sz="800" dirty="0"/>
          </a:p>
          <a:p>
            <a:pPr lvl="1">
              <a:spcBef>
                <a:spcPts val="1800"/>
              </a:spcBef>
            </a:pPr>
            <a:r>
              <a:rPr lang="en-US" b="1" dirty="0"/>
              <a:t>Shield patient </a:t>
            </a:r>
            <a:r>
              <a:rPr lang="en-US" dirty="0"/>
              <a:t>from wind. </a:t>
            </a:r>
          </a:p>
        </p:txBody>
      </p:sp>
      <p:sp>
        <p:nvSpPr>
          <p:cNvPr id="6" name="Content Placeholder 5">
            <a:extLst>
              <a:ext uri="{FF2B5EF4-FFF2-40B4-BE49-F238E27FC236}">
                <a16:creationId xmlns:a16="http://schemas.microsoft.com/office/drawing/2014/main" id="{8AB409AF-E61A-4E79-B417-AE934B20A000}"/>
              </a:ext>
            </a:extLst>
          </p:cNvPr>
          <p:cNvSpPr>
            <a:spLocks noGrp="1"/>
          </p:cNvSpPr>
          <p:nvPr>
            <p:ph sz="quarter" idx="12"/>
          </p:nvPr>
        </p:nvSpPr>
        <p:spPr/>
        <p:txBody>
          <a:bodyPr/>
          <a:lstStyle/>
          <a:p>
            <a:r>
              <a:rPr lang="en-US" dirty="0"/>
              <a:t>PM 3: 5-6</a:t>
            </a:r>
          </a:p>
        </p:txBody>
      </p:sp>
      <p:sp>
        <p:nvSpPr>
          <p:cNvPr id="4" name="Text Placeholder 3">
            <a:extLst>
              <a:ext uri="{FF2B5EF4-FFF2-40B4-BE49-F238E27FC236}">
                <a16:creationId xmlns:a16="http://schemas.microsoft.com/office/drawing/2014/main" id="{4548552C-17EF-4595-AB41-FA0B35C9B676}"/>
              </a:ext>
            </a:extLst>
          </p:cNvPr>
          <p:cNvSpPr>
            <a:spLocks noGrp="1"/>
          </p:cNvSpPr>
          <p:nvPr>
            <p:ph type="body" sz="quarter" idx="10"/>
          </p:nvPr>
        </p:nvSpPr>
        <p:spPr>
          <a:xfrm>
            <a:off x="1429787" y="6385716"/>
            <a:ext cx="5754784"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CCCF93EB-E85C-410E-82B8-1EFA09A3168A}"/>
              </a:ext>
            </a:extLst>
          </p:cNvPr>
          <p:cNvSpPr>
            <a:spLocks noGrp="1"/>
          </p:cNvSpPr>
          <p:nvPr>
            <p:ph type="body" sz="quarter" idx="11"/>
          </p:nvPr>
        </p:nvSpPr>
        <p:spPr/>
        <p:txBody>
          <a:bodyPr/>
          <a:lstStyle/>
          <a:p>
            <a:r>
              <a:rPr lang="en-US" dirty="0"/>
              <a:t>3-12</a:t>
            </a:r>
          </a:p>
        </p:txBody>
      </p:sp>
    </p:spTree>
    <p:extLst>
      <p:ext uri="{BB962C8B-B14F-4D97-AF65-F5344CB8AC3E}">
        <p14:creationId xmlns:p14="http://schemas.microsoft.com/office/powerpoint/2010/main" val="70696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20202-CFB9-4540-A2BA-672101412159}"/>
              </a:ext>
            </a:extLst>
          </p:cNvPr>
          <p:cNvSpPr>
            <a:spLocks noGrp="1"/>
          </p:cNvSpPr>
          <p:nvPr>
            <p:ph type="title"/>
          </p:nvPr>
        </p:nvSpPr>
        <p:spPr/>
        <p:txBody>
          <a:bodyPr>
            <a:normAutofit fontScale="90000"/>
          </a:bodyPr>
          <a:lstStyle/>
          <a:p>
            <a:r>
              <a:rPr lang="en-US" dirty="0"/>
              <a:t>Open vs. Obstructed Airway</a:t>
            </a:r>
          </a:p>
        </p:txBody>
      </p:sp>
      <p:pic>
        <p:nvPicPr>
          <p:cNvPr id="7" name="Picture 6" descr="Diagram depicting a head of a conscious patient with an open airway, and the head of an unconscious patient with an airway obstructed by his or her tongue. ">
            <a:extLst>
              <a:ext uri="{FF2B5EF4-FFF2-40B4-BE49-F238E27FC236}">
                <a16:creationId xmlns:a16="http://schemas.microsoft.com/office/drawing/2014/main" id="{02028513-FFEA-49F2-9B9E-16E5197B1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893" y="1601718"/>
            <a:ext cx="3642213" cy="4520629"/>
          </a:xfrm>
          <a:prstGeom prst="rect">
            <a:avLst/>
          </a:prstGeom>
        </p:spPr>
      </p:pic>
      <p:sp>
        <p:nvSpPr>
          <p:cNvPr id="4" name="Text Placeholder 3">
            <a:extLst>
              <a:ext uri="{FF2B5EF4-FFF2-40B4-BE49-F238E27FC236}">
                <a16:creationId xmlns:a16="http://schemas.microsoft.com/office/drawing/2014/main" id="{73F6CB2A-4809-49DC-A9BE-5A3A95B5F7D3}"/>
              </a:ext>
            </a:extLst>
          </p:cNvPr>
          <p:cNvSpPr>
            <a:spLocks noGrp="1"/>
          </p:cNvSpPr>
          <p:nvPr>
            <p:ph type="body" sz="quarter" idx="10"/>
          </p:nvPr>
        </p:nvSpPr>
        <p:spPr>
          <a:xfrm>
            <a:off x="1429787" y="6385716"/>
            <a:ext cx="5925606"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8D9774C-7AA1-4EF6-BCD0-0F1517A23A2B}"/>
              </a:ext>
            </a:extLst>
          </p:cNvPr>
          <p:cNvSpPr>
            <a:spLocks noGrp="1"/>
          </p:cNvSpPr>
          <p:nvPr>
            <p:ph type="body" sz="quarter" idx="11"/>
          </p:nvPr>
        </p:nvSpPr>
        <p:spPr/>
        <p:txBody>
          <a:bodyPr/>
          <a:lstStyle/>
          <a:p>
            <a:r>
              <a:rPr lang="en-US" dirty="0"/>
              <a:t>3-13</a:t>
            </a:r>
          </a:p>
        </p:txBody>
      </p:sp>
    </p:spTree>
    <p:extLst>
      <p:ext uri="{BB962C8B-B14F-4D97-AF65-F5344CB8AC3E}">
        <p14:creationId xmlns:p14="http://schemas.microsoft.com/office/powerpoint/2010/main" val="387214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E936A-07AD-4CF6-955A-B47DD912A679}"/>
              </a:ext>
            </a:extLst>
          </p:cNvPr>
          <p:cNvSpPr>
            <a:spLocks noGrp="1"/>
          </p:cNvSpPr>
          <p:nvPr>
            <p:ph type="title"/>
          </p:nvPr>
        </p:nvSpPr>
        <p:spPr/>
        <p:txBody>
          <a:bodyPr/>
          <a:lstStyle/>
          <a:p>
            <a:r>
              <a:rPr lang="en-US" dirty="0"/>
              <a:t>Recovery Position</a:t>
            </a:r>
          </a:p>
        </p:txBody>
      </p:sp>
      <p:sp>
        <p:nvSpPr>
          <p:cNvPr id="2" name="Content Placeholder 1">
            <a:extLst>
              <a:ext uri="{FF2B5EF4-FFF2-40B4-BE49-F238E27FC236}">
                <a16:creationId xmlns:a16="http://schemas.microsoft.com/office/drawing/2014/main" id="{56409112-FB9C-4DB8-AEEB-5E80938EAB8F}"/>
              </a:ext>
            </a:extLst>
          </p:cNvPr>
          <p:cNvSpPr>
            <a:spLocks noGrp="1"/>
          </p:cNvSpPr>
          <p:nvPr>
            <p:ph idx="1"/>
          </p:nvPr>
        </p:nvSpPr>
        <p:spPr>
          <a:xfrm>
            <a:off x="1429787" y="1731919"/>
            <a:ext cx="7051273" cy="4405991"/>
          </a:xfrm>
        </p:spPr>
        <p:txBody>
          <a:bodyPr>
            <a:normAutofit fontScale="92500"/>
          </a:bodyPr>
          <a:lstStyle/>
          <a:p>
            <a:r>
              <a:rPr lang="en-US" b="1" dirty="0"/>
              <a:t>Body: </a:t>
            </a:r>
            <a:r>
              <a:rPr lang="en-US" dirty="0"/>
              <a:t>Laid on its side;</a:t>
            </a:r>
            <a:endParaRPr lang="en-US" sz="800" dirty="0"/>
          </a:p>
          <a:p>
            <a:pPr>
              <a:spcBef>
                <a:spcPts val="1800"/>
              </a:spcBef>
            </a:pPr>
            <a:r>
              <a:rPr lang="en-US" b="1" dirty="0"/>
              <a:t>Bottom Arm: </a:t>
            </a:r>
            <a:r>
              <a:rPr lang="en-US" dirty="0"/>
              <a:t>Reached outward;</a:t>
            </a:r>
            <a:endParaRPr lang="en-US" sz="800" dirty="0"/>
          </a:p>
          <a:p>
            <a:pPr>
              <a:spcBef>
                <a:spcPts val="1800"/>
              </a:spcBef>
            </a:pPr>
            <a:r>
              <a:rPr lang="en-US" b="1" dirty="0"/>
              <a:t>Top Arm: </a:t>
            </a:r>
            <a:r>
              <a:rPr lang="en-US" dirty="0"/>
              <a:t>Rest hand on bicep of bottom arm;</a:t>
            </a:r>
            <a:endParaRPr lang="en-US" sz="800" dirty="0"/>
          </a:p>
          <a:p>
            <a:pPr>
              <a:spcBef>
                <a:spcPts val="1800"/>
              </a:spcBef>
            </a:pPr>
            <a:r>
              <a:rPr lang="en-US" b="1" dirty="0"/>
              <a:t>Head: </a:t>
            </a:r>
            <a:r>
              <a:rPr lang="en-US" dirty="0"/>
              <a:t>Rest on hand;</a:t>
            </a:r>
            <a:endParaRPr lang="en-US" sz="800" dirty="0"/>
          </a:p>
          <a:p>
            <a:pPr>
              <a:spcBef>
                <a:spcPts val="1800"/>
              </a:spcBef>
            </a:pPr>
            <a:r>
              <a:rPr lang="en-US" b="1" dirty="0"/>
              <a:t>Legs: </a:t>
            </a:r>
            <a:r>
              <a:rPr lang="en-US" dirty="0"/>
              <a:t>Bent slightly;</a:t>
            </a:r>
            <a:endParaRPr lang="en-US" sz="900" dirty="0"/>
          </a:p>
          <a:p>
            <a:pPr>
              <a:spcBef>
                <a:spcPts val="1800"/>
              </a:spcBef>
            </a:pPr>
            <a:r>
              <a:rPr lang="en-US" b="1" dirty="0"/>
              <a:t>Chin: </a:t>
            </a:r>
            <a:r>
              <a:rPr lang="en-US" dirty="0"/>
              <a:t>Raised forward;</a:t>
            </a:r>
            <a:endParaRPr lang="en-US" sz="900" dirty="0"/>
          </a:p>
          <a:p>
            <a:pPr>
              <a:spcBef>
                <a:spcPts val="1800"/>
              </a:spcBef>
            </a:pPr>
            <a:r>
              <a:rPr lang="en-US" b="1" dirty="0"/>
              <a:t>Mouth: </a:t>
            </a:r>
            <a:r>
              <a:rPr lang="en-US" dirty="0"/>
              <a:t>Pointed downward.</a:t>
            </a:r>
          </a:p>
        </p:txBody>
      </p:sp>
      <p:sp>
        <p:nvSpPr>
          <p:cNvPr id="6" name="Content Placeholder 5">
            <a:extLst>
              <a:ext uri="{FF2B5EF4-FFF2-40B4-BE49-F238E27FC236}">
                <a16:creationId xmlns:a16="http://schemas.microsoft.com/office/drawing/2014/main" id="{9AD60277-36F3-4C21-9D8F-078DA5DA638F}"/>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5EF8BDBE-5D46-4729-B17B-D577287B5C3B}"/>
              </a:ext>
            </a:extLst>
          </p:cNvPr>
          <p:cNvSpPr>
            <a:spLocks noGrp="1"/>
          </p:cNvSpPr>
          <p:nvPr>
            <p:ph type="body" sz="quarter" idx="10"/>
          </p:nvPr>
        </p:nvSpPr>
        <p:spPr>
          <a:xfrm>
            <a:off x="1429787" y="6385716"/>
            <a:ext cx="5925606"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D222313-92AC-416F-96ED-446314C47083}"/>
              </a:ext>
            </a:extLst>
          </p:cNvPr>
          <p:cNvSpPr>
            <a:spLocks noGrp="1"/>
          </p:cNvSpPr>
          <p:nvPr>
            <p:ph type="body" sz="quarter" idx="11"/>
          </p:nvPr>
        </p:nvSpPr>
        <p:spPr/>
        <p:txBody>
          <a:bodyPr/>
          <a:lstStyle/>
          <a:p>
            <a:r>
              <a:rPr lang="en-US" dirty="0"/>
              <a:t>3-14</a:t>
            </a:r>
          </a:p>
        </p:txBody>
      </p:sp>
      <p:pic>
        <p:nvPicPr>
          <p:cNvPr id="7" name="Picture 6">
            <a:extLst>
              <a:ext uri="{FF2B5EF4-FFF2-40B4-BE49-F238E27FC236}">
                <a16:creationId xmlns:a16="http://schemas.microsoft.com/office/drawing/2014/main" id="{04E38F26-2928-434F-9085-5D8A43F27A85}"/>
              </a:ext>
            </a:extLst>
          </p:cNvPr>
          <p:cNvPicPr>
            <a:picLocks noChangeAspect="1"/>
          </p:cNvPicPr>
          <p:nvPr/>
        </p:nvPicPr>
        <p:blipFill>
          <a:blip r:embed="rId3"/>
          <a:stretch>
            <a:fillRect/>
          </a:stretch>
        </p:blipFill>
        <p:spPr>
          <a:xfrm>
            <a:off x="5765742" y="3646738"/>
            <a:ext cx="2533650" cy="1809750"/>
          </a:xfrm>
          <a:prstGeom prst="rect">
            <a:avLst/>
          </a:prstGeom>
        </p:spPr>
      </p:pic>
    </p:spTree>
    <p:extLst>
      <p:ext uri="{BB962C8B-B14F-4D97-AF65-F5344CB8AC3E}">
        <p14:creationId xmlns:p14="http://schemas.microsoft.com/office/powerpoint/2010/main" val="205758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345FC-55FC-4A7B-92E8-DA25E36EC291}"/>
              </a:ext>
            </a:extLst>
          </p:cNvPr>
          <p:cNvSpPr>
            <a:spLocks noGrp="1"/>
          </p:cNvSpPr>
          <p:nvPr>
            <p:ph type="title"/>
          </p:nvPr>
        </p:nvSpPr>
        <p:spPr/>
        <p:txBody>
          <a:bodyPr/>
          <a:lstStyle/>
          <a:p>
            <a:r>
              <a:rPr lang="en-US" dirty="0"/>
              <a:t>Providing Comfort</a:t>
            </a:r>
          </a:p>
        </p:txBody>
      </p:sp>
      <p:sp>
        <p:nvSpPr>
          <p:cNvPr id="2" name="Content Placeholder 1">
            <a:extLst>
              <a:ext uri="{FF2B5EF4-FFF2-40B4-BE49-F238E27FC236}">
                <a16:creationId xmlns:a16="http://schemas.microsoft.com/office/drawing/2014/main" id="{7959B7A8-2F3A-4AD5-A078-E77D32FB309F}"/>
              </a:ext>
            </a:extLst>
          </p:cNvPr>
          <p:cNvSpPr>
            <a:spLocks noGrp="1"/>
          </p:cNvSpPr>
          <p:nvPr>
            <p:ph idx="1"/>
          </p:nvPr>
        </p:nvSpPr>
        <p:spPr>
          <a:xfrm>
            <a:off x="1225386" y="1684279"/>
            <a:ext cx="6709112" cy="4375381"/>
          </a:xfrm>
        </p:spPr>
        <p:txBody>
          <a:bodyPr>
            <a:normAutofit/>
          </a:bodyPr>
          <a:lstStyle/>
          <a:p>
            <a:pPr marL="0" indent="0">
              <a:buNone/>
            </a:pPr>
            <a:r>
              <a:rPr lang="en-US" b="1" dirty="0"/>
              <a:t>What can you (or others) do?</a:t>
            </a:r>
          </a:p>
          <a:p>
            <a:pPr lvl="1">
              <a:spcBef>
                <a:spcPts val="1800"/>
              </a:spcBef>
            </a:pPr>
            <a:r>
              <a:rPr lang="en-US" dirty="0"/>
              <a:t>Keep them warm. </a:t>
            </a:r>
            <a:endParaRPr lang="en-US" sz="900" dirty="0"/>
          </a:p>
          <a:p>
            <a:pPr lvl="1">
              <a:spcBef>
                <a:spcPts val="1800"/>
              </a:spcBef>
            </a:pPr>
            <a:r>
              <a:rPr lang="en-US" dirty="0"/>
              <a:t>Offer a hand to hold.</a:t>
            </a:r>
            <a:endParaRPr lang="en-US" sz="800" dirty="0"/>
          </a:p>
          <a:p>
            <a:pPr lvl="1">
              <a:spcBef>
                <a:spcPts val="1800"/>
              </a:spcBef>
            </a:pPr>
            <a:r>
              <a:rPr lang="en-US" dirty="0"/>
              <a:t>Maintain eye contact.</a:t>
            </a:r>
            <a:endParaRPr lang="en-US" sz="800" dirty="0"/>
          </a:p>
          <a:p>
            <a:pPr lvl="1">
              <a:spcBef>
                <a:spcPts val="1800"/>
              </a:spcBef>
            </a:pPr>
            <a:r>
              <a:rPr lang="en-US" dirty="0"/>
              <a:t>Be patient and understanding.</a:t>
            </a:r>
            <a:endParaRPr lang="en-US" sz="800" dirty="0"/>
          </a:p>
          <a:p>
            <a:pPr lvl="1">
              <a:spcBef>
                <a:spcPts val="1800"/>
              </a:spcBef>
            </a:pPr>
            <a:r>
              <a:rPr lang="en-US" dirty="0"/>
              <a:t>If you must move on to provide aid to another person, let them know. </a:t>
            </a:r>
          </a:p>
          <a:p>
            <a:endParaRPr lang="en-US" dirty="0"/>
          </a:p>
        </p:txBody>
      </p:sp>
      <p:sp>
        <p:nvSpPr>
          <p:cNvPr id="6" name="Content Placeholder 5">
            <a:extLst>
              <a:ext uri="{FF2B5EF4-FFF2-40B4-BE49-F238E27FC236}">
                <a16:creationId xmlns:a16="http://schemas.microsoft.com/office/drawing/2014/main" id="{4106E415-26BB-48BD-8DBB-B6DE2EB73058}"/>
              </a:ext>
            </a:extLst>
          </p:cNvPr>
          <p:cNvSpPr>
            <a:spLocks noGrp="1"/>
          </p:cNvSpPr>
          <p:nvPr>
            <p:ph sz="quarter" idx="12"/>
          </p:nvPr>
        </p:nvSpPr>
        <p:spPr/>
        <p:txBody>
          <a:bodyPr/>
          <a:lstStyle/>
          <a:p>
            <a:r>
              <a:rPr lang="en-US" dirty="0"/>
              <a:t>PM 3-8</a:t>
            </a:r>
          </a:p>
        </p:txBody>
      </p:sp>
      <p:sp>
        <p:nvSpPr>
          <p:cNvPr id="4" name="Text Placeholder 3">
            <a:extLst>
              <a:ext uri="{FF2B5EF4-FFF2-40B4-BE49-F238E27FC236}">
                <a16:creationId xmlns:a16="http://schemas.microsoft.com/office/drawing/2014/main" id="{17B7F178-9198-4289-A5F7-81C8D02EBD07}"/>
              </a:ext>
            </a:extLst>
          </p:cNvPr>
          <p:cNvSpPr>
            <a:spLocks noGrp="1"/>
          </p:cNvSpPr>
          <p:nvPr>
            <p:ph type="body" sz="quarter" idx="10"/>
          </p:nvPr>
        </p:nvSpPr>
        <p:spPr>
          <a:xfrm>
            <a:off x="1429787" y="6385716"/>
            <a:ext cx="603613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2A812CA3-F76D-4A93-8676-816F3C8F958A}"/>
              </a:ext>
            </a:extLst>
          </p:cNvPr>
          <p:cNvSpPr>
            <a:spLocks noGrp="1"/>
          </p:cNvSpPr>
          <p:nvPr>
            <p:ph type="body" sz="quarter" idx="11"/>
          </p:nvPr>
        </p:nvSpPr>
        <p:spPr/>
        <p:txBody>
          <a:bodyPr/>
          <a:lstStyle/>
          <a:p>
            <a:r>
              <a:rPr lang="en-US" dirty="0"/>
              <a:t>3-15</a:t>
            </a:r>
          </a:p>
        </p:txBody>
      </p:sp>
    </p:spTree>
    <p:extLst>
      <p:ext uri="{BB962C8B-B14F-4D97-AF65-F5344CB8AC3E}">
        <p14:creationId xmlns:p14="http://schemas.microsoft.com/office/powerpoint/2010/main" val="16842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01F3D-995A-4212-B967-CCC934AA19DD}"/>
              </a:ext>
            </a:extLst>
          </p:cNvPr>
          <p:cNvSpPr>
            <a:spLocks noGrp="1"/>
          </p:cNvSpPr>
          <p:nvPr>
            <p:ph type="title"/>
          </p:nvPr>
        </p:nvSpPr>
        <p:spPr/>
        <p:txBody>
          <a:bodyPr/>
          <a:lstStyle/>
          <a:p>
            <a:r>
              <a:rPr lang="en-US" dirty="0"/>
              <a:t>Treating Burns:</a:t>
            </a:r>
          </a:p>
        </p:txBody>
      </p:sp>
      <p:sp>
        <p:nvSpPr>
          <p:cNvPr id="2" name="Content Placeholder 1">
            <a:extLst>
              <a:ext uri="{FF2B5EF4-FFF2-40B4-BE49-F238E27FC236}">
                <a16:creationId xmlns:a16="http://schemas.microsoft.com/office/drawing/2014/main" id="{28F30724-2858-47AB-8458-56892BC29B0A}"/>
              </a:ext>
            </a:extLst>
          </p:cNvPr>
          <p:cNvSpPr>
            <a:spLocks noGrp="1"/>
          </p:cNvSpPr>
          <p:nvPr>
            <p:ph idx="1"/>
          </p:nvPr>
        </p:nvSpPr>
        <p:spPr>
          <a:xfrm>
            <a:off x="1967240" y="2191254"/>
            <a:ext cx="4879330" cy="2872236"/>
          </a:xfrm>
        </p:spPr>
        <p:txBody>
          <a:bodyPr>
            <a:normAutofit/>
          </a:bodyPr>
          <a:lstStyle/>
          <a:p>
            <a:r>
              <a:rPr lang="en-US" sz="3200" dirty="0"/>
              <a:t>Prevent hypothermia; </a:t>
            </a:r>
          </a:p>
          <a:p>
            <a:pPr>
              <a:spcBef>
                <a:spcPts val="2400"/>
              </a:spcBef>
            </a:pPr>
            <a:r>
              <a:rPr lang="en-US" sz="3200" dirty="0"/>
              <a:t>Manage pain;</a:t>
            </a:r>
          </a:p>
          <a:p>
            <a:pPr>
              <a:spcBef>
                <a:spcPts val="2400"/>
              </a:spcBef>
            </a:pPr>
            <a:r>
              <a:rPr lang="en-US" sz="3200" dirty="0"/>
              <a:t>Reduce risk of infection. </a:t>
            </a:r>
          </a:p>
        </p:txBody>
      </p:sp>
      <p:sp>
        <p:nvSpPr>
          <p:cNvPr id="6" name="Content Placeholder 5">
            <a:extLst>
              <a:ext uri="{FF2B5EF4-FFF2-40B4-BE49-F238E27FC236}">
                <a16:creationId xmlns:a16="http://schemas.microsoft.com/office/drawing/2014/main" id="{89F1B731-45E8-4DA4-B0BE-97BCA93BBF10}"/>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D264F274-F22D-4BEE-A93C-D22C2F9787BA}"/>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ABEF79C4-D4F9-4160-9048-74B3E31FF293}"/>
              </a:ext>
            </a:extLst>
          </p:cNvPr>
          <p:cNvSpPr>
            <a:spLocks noGrp="1"/>
          </p:cNvSpPr>
          <p:nvPr>
            <p:ph type="body" sz="quarter" idx="11"/>
          </p:nvPr>
        </p:nvSpPr>
        <p:spPr/>
        <p:txBody>
          <a:bodyPr/>
          <a:lstStyle/>
          <a:p>
            <a:r>
              <a:rPr lang="en-US" dirty="0"/>
              <a:t>3-16</a:t>
            </a:r>
          </a:p>
        </p:txBody>
      </p:sp>
    </p:spTree>
    <p:extLst>
      <p:ext uri="{BB962C8B-B14F-4D97-AF65-F5344CB8AC3E}">
        <p14:creationId xmlns:p14="http://schemas.microsoft.com/office/powerpoint/2010/main" val="241634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41A15-5EC6-4E30-B723-59793D555895}"/>
              </a:ext>
            </a:extLst>
          </p:cNvPr>
          <p:cNvSpPr>
            <a:spLocks noGrp="1"/>
          </p:cNvSpPr>
          <p:nvPr>
            <p:ph type="title"/>
          </p:nvPr>
        </p:nvSpPr>
        <p:spPr/>
        <p:txBody>
          <a:bodyPr/>
          <a:lstStyle/>
          <a:p>
            <a:r>
              <a:rPr lang="en-US" dirty="0"/>
              <a:t>Burn Classifications:</a:t>
            </a:r>
          </a:p>
        </p:txBody>
      </p:sp>
      <p:sp>
        <p:nvSpPr>
          <p:cNvPr id="2" name="Content Placeholder 1">
            <a:extLst>
              <a:ext uri="{FF2B5EF4-FFF2-40B4-BE49-F238E27FC236}">
                <a16:creationId xmlns:a16="http://schemas.microsoft.com/office/drawing/2014/main" id="{98B32665-707E-4F32-B150-A684E52C8865}"/>
              </a:ext>
            </a:extLst>
          </p:cNvPr>
          <p:cNvSpPr>
            <a:spLocks noGrp="1"/>
          </p:cNvSpPr>
          <p:nvPr>
            <p:ph idx="1"/>
          </p:nvPr>
        </p:nvSpPr>
        <p:spPr>
          <a:xfrm>
            <a:off x="362988" y="1856154"/>
            <a:ext cx="4438997" cy="3797105"/>
          </a:xfrm>
        </p:spPr>
        <p:txBody>
          <a:bodyPr>
            <a:normAutofit/>
          </a:bodyPr>
          <a:lstStyle/>
          <a:p>
            <a:r>
              <a:rPr lang="en-US" b="1" dirty="0"/>
              <a:t>Superficial: </a:t>
            </a:r>
            <a:r>
              <a:rPr lang="en-US" dirty="0"/>
              <a:t>epidermis.</a:t>
            </a:r>
          </a:p>
          <a:p>
            <a:pPr>
              <a:spcBef>
                <a:spcPts val="2400"/>
              </a:spcBef>
            </a:pPr>
            <a:r>
              <a:rPr lang="en-US" b="1" dirty="0"/>
              <a:t>Partial Thickness: </a:t>
            </a:r>
            <a:r>
              <a:rPr lang="en-US" dirty="0"/>
              <a:t>dermis and epidermis.</a:t>
            </a:r>
          </a:p>
          <a:p>
            <a:pPr>
              <a:spcBef>
                <a:spcPts val="2400"/>
              </a:spcBef>
            </a:pPr>
            <a:r>
              <a:rPr lang="en-US" b="1" dirty="0"/>
              <a:t>Full Thickness: </a:t>
            </a:r>
            <a:r>
              <a:rPr lang="en-US" dirty="0"/>
              <a:t>subcutaneous layer and all layers above.</a:t>
            </a:r>
          </a:p>
        </p:txBody>
      </p:sp>
      <p:pic>
        <p:nvPicPr>
          <p:cNvPr id="8" name="Picture 7" descr="Diagram depicting superficial (first degree), partial thickness (second degree), and full thickness (third degree) burns. Diagram also shows which layers of skin they affect (epidermis, dermis, and subcutaneous tissue). Superficial burns affect the epidermis. Partial thickness burns affect the dermis and epidermis. Full thickness burns affect the subcutaneous tissue and all layers above. ">
            <a:extLst>
              <a:ext uri="{FF2B5EF4-FFF2-40B4-BE49-F238E27FC236}">
                <a16:creationId xmlns:a16="http://schemas.microsoft.com/office/drawing/2014/main" id="{DBE3D0D7-C5E5-40B1-868E-839E6DFBF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985" y="2254476"/>
            <a:ext cx="3889820" cy="2349047"/>
          </a:xfrm>
          <a:prstGeom prst="rect">
            <a:avLst/>
          </a:prstGeom>
        </p:spPr>
      </p:pic>
      <p:sp>
        <p:nvSpPr>
          <p:cNvPr id="7" name="Content Placeholder 6">
            <a:extLst>
              <a:ext uri="{FF2B5EF4-FFF2-40B4-BE49-F238E27FC236}">
                <a16:creationId xmlns:a16="http://schemas.microsoft.com/office/drawing/2014/main" id="{D10ADFB8-4EF1-4503-B5CA-125709290FCD}"/>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83D1E9AA-37C8-4115-A417-DBC48F199092}"/>
              </a:ext>
            </a:extLst>
          </p:cNvPr>
          <p:cNvSpPr>
            <a:spLocks noGrp="1"/>
          </p:cNvSpPr>
          <p:nvPr>
            <p:ph type="body" sz="quarter" idx="10"/>
          </p:nvPr>
        </p:nvSpPr>
        <p:spPr>
          <a:xfrm>
            <a:off x="1429787" y="6385716"/>
            <a:ext cx="560278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C873C256-457A-4E37-BE41-3F917B53AFC3}"/>
              </a:ext>
            </a:extLst>
          </p:cNvPr>
          <p:cNvSpPr>
            <a:spLocks noGrp="1"/>
          </p:cNvSpPr>
          <p:nvPr>
            <p:ph type="body" sz="quarter" idx="11"/>
          </p:nvPr>
        </p:nvSpPr>
        <p:spPr/>
        <p:txBody>
          <a:bodyPr/>
          <a:lstStyle/>
          <a:p>
            <a:r>
              <a:rPr lang="en-US" dirty="0"/>
              <a:t>3-17</a:t>
            </a:r>
          </a:p>
        </p:txBody>
      </p:sp>
    </p:spTree>
    <p:extLst>
      <p:ext uri="{BB962C8B-B14F-4D97-AF65-F5344CB8AC3E}">
        <p14:creationId xmlns:p14="http://schemas.microsoft.com/office/powerpoint/2010/main" val="279658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A5CC1-198A-4E12-B169-FF925B9034FD}"/>
              </a:ext>
            </a:extLst>
          </p:cNvPr>
          <p:cNvSpPr>
            <a:spLocks noGrp="1"/>
          </p:cNvSpPr>
          <p:nvPr>
            <p:ph type="title"/>
          </p:nvPr>
        </p:nvSpPr>
        <p:spPr/>
        <p:txBody>
          <a:bodyPr/>
          <a:lstStyle/>
          <a:p>
            <a:r>
              <a:rPr lang="en-US" dirty="0"/>
              <a:t>Wound Care</a:t>
            </a:r>
          </a:p>
        </p:txBody>
      </p:sp>
      <p:sp>
        <p:nvSpPr>
          <p:cNvPr id="2" name="Content Placeholder 1">
            <a:extLst>
              <a:ext uri="{FF2B5EF4-FFF2-40B4-BE49-F238E27FC236}">
                <a16:creationId xmlns:a16="http://schemas.microsoft.com/office/drawing/2014/main" id="{F3E12E59-A5C1-438D-9DB7-E4A739EB6263}"/>
              </a:ext>
            </a:extLst>
          </p:cNvPr>
          <p:cNvSpPr>
            <a:spLocks noGrp="1"/>
          </p:cNvSpPr>
          <p:nvPr>
            <p:ph idx="1"/>
          </p:nvPr>
        </p:nvSpPr>
        <p:spPr>
          <a:xfrm>
            <a:off x="521295" y="1966138"/>
            <a:ext cx="5394543" cy="3791788"/>
          </a:xfrm>
        </p:spPr>
        <p:txBody>
          <a:bodyPr>
            <a:normAutofit/>
          </a:bodyPr>
          <a:lstStyle/>
          <a:p>
            <a:r>
              <a:rPr lang="en-US" b="1" dirty="0"/>
              <a:t>Main treatment for wounds:</a:t>
            </a:r>
          </a:p>
          <a:p>
            <a:pPr lvl="1">
              <a:spcBef>
                <a:spcPts val="1100"/>
              </a:spcBef>
            </a:pPr>
            <a:r>
              <a:rPr lang="en-US" dirty="0"/>
              <a:t>Control bleeding;</a:t>
            </a:r>
          </a:p>
          <a:p>
            <a:pPr lvl="1">
              <a:spcBef>
                <a:spcPts val="1100"/>
              </a:spcBef>
            </a:pPr>
            <a:r>
              <a:rPr lang="en-US" dirty="0"/>
              <a:t>Apply dressing and bandage.</a:t>
            </a:r>
          </a:p>
          <a:p>
            <a:pPr>
              <a:spcBef>
                <a:spcPts val="3000"/>
              </a:spcBef>
            </a:pPr>
            <a:r>
              <a:rPr lang="en-US" b="1" dirty="0"/>
              <a:t>Apply dressing and bandage:</a:t>
            </a:r>
          </a:p>
          <a:p>
            <a:pPr lvl="1">
              <a:spcBef>
                <a:spcPts val="1100"/>
              </a:spcBef>
            </a:pPr>
            <a:r>
              <a:rPr lang="en-US" dirty="0"/>
              <a:t>Apply dressing directly to wound;</a:t>
            </a:r>
          </a:p>
          <a:p>
            <a:pPr lvl="1">
              <a:spcBef>
                <a:spcPts val="1100"/>
              </a:spcBef>
            </a:pPr>
            <a:r>
              <a:rPr lang="en-US" dirty="0"/>
              <a:t>Bandage holds dressing in place. </a:t>
            </a:r>
          </a:p>
          <a:p>
            <a:pPr marL="457189" lvl="1" indent="0">
              <a:buNone/>
            </a:pPr>
            <a:endParaRPr lang="en-US" dirty="0"/>
          </a:p>
          <a:p>
            <a:endParaRPr lang="en-US" dirty="0"/>
          </a:p>
        </p:txBody>
      </p:sp>
      <p:pic>
        <p:nvPicPr>
          <p:cNvPr id="6" name="Picture 5" descr="Photo: CERT member applies dressing to a wound on a patient's wrist.">
            <a:extLst>
              <a:ext uri="{FF2B5EF4-FFF2-40B4-BE49-F238E27FC236}">
                <a16:creationId xmlns:a16="http://schemas.microsoft.com/office/drawing/2014/main" id="{F5001F16-FF4C-4597-BD36-D68DEB3B09C8}"/>
              </a:ext>
            </a:extLst>
          </p:cNvPr>
          <p:cNvPicPr>
            <a:picLocks noChangeAspect="1"/>
          </p:cNvPicPr>
          <p:nvPr/>
        </p:nvPicPr>
        <p:blipFill>
          <a:blip r:embed="rId3"/>
          <a:stretch>
            <a:fillRect/>
          </a:stretch>
        </p:blipFill>
        <p:spPr>
          <a:xfrm>
            <a:off x="6121993" y="2254915"/>
            <a:ext cx="2145322" cy="3214235"/>
          </a:xfrm>
          <a:prstGeom prst="rect">
            <a:avLst/>
          </a:prstGeom>
        </p:spPr>
      </p:pic>
      <p:sp>
        <p:nvSpPr>
          <p:cNvPr id="7" name="Content Placeholder 6">
            <a:extLst>
              <a:ext uri="{FF2B5EF4-FFF2-40B4-BE49-F238E27FC236}">
                <a16:creationId xmlns:a16="http://schemas.microsoft.com/office/drawing/2014/main" id="{F82B63E1-6CE7-4FFA-84E2-1C6F612D07B0}"/>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82EF74D6-EC24-4300-BCCC-FD9BAB0418FC}"/>
              </a:ext>
            </a:extLst>
          </p:cNvPr>
          <p:cNvSpPr>
            <a:spLocks noGrp="1"/>
          </p:cNvSpPr>
          <p:nvPr>
            <p:ph type="body" sz="quarter" idx="10"/>
          </p:nvPr>
        </p:nvSpPr>
        <p:spPr>
          <a:xfrm>
            <a:off x="1429787" y="6385716"/>
            <a:ext cx="597584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1040BFC-87F2-4F71-B273-BE8E2798D340}"/>
              </a:ext>
            </a:extLst>
          </p:cNvPr>
          <p:cNvSpPr>
            <a:spLocks noGrp="1"/>
          </p:cNvSpPr>
          <p:nvPr>
            <p:ph type="body" sz="quarter" idx="11"/>
          </p:nvPr>
        </p:nvSpPr>
        <p:spPr/>
        <p:txBody>
          <a:bodyPr/>
          <a:lstStyle/>
          <a:p>
            <a:r>
              <a:rPr lang="en-US" dirty="0"/>
              <a:t>3-18</a:t>
            </a:r>
          </a:p>
        </p:txBody>
      </p:sp>
    </p:spTree>
    <p:extLst>
      <p:ext uri="{BB962C8B-B14F-4D97-AF65-F5344CB8AC3E}">
        <p14:creationId xmlns:p14="http://schemas.microsoft.com/office/powerpoint/2010/main" val="120908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87FD5-CBAD-492D-8727-6AC3F1539333}"/>
              </a:ext>
            </a:extLst>
          </p:cNvPr>
          <p:cNvSpPr>
            <a:spLocks noGrp="1"/>
          </p:cNvSpPr>
          <p:nvPr>
            <p:ph type="title"/>
          </p:nvPr>
        </p:nvSpPr>
        <p:spPr/>
        <p:txBody>
          <a:bodyPr/>
          <a:lstStyle/>
          <a:p>
            <a:r>
              <a:rPr lang="en-US" dirty="0"/>
              <a:t>Amputations</a:t>
            </a:r>
          </a:p>
        </p:txBody>
      </p:sp>
      <p:sp>
        <p:nvSpPr>
          <p:cNvPr id="2" name="Content Placeholder 1">
            <a:extLst>
              <a:ext uri="{FF2B5EF4-FFF2-40B4-BE49-F238E27FC236}">
                <a16:creationId xmlns:a16="http://schemas.microsoft.com/office/drawing/2014/main" id="{E6CCD8A8-ACF9-4A19-813A-E80A81FC1D5D}"/>
              </a:ext>
            </a:extLst>
          </p:cNvPr>
          <p:cNvSpPr>
            <a:spLocks noGrp="1"/>
          </p:cNvSpPr>
          <p:nvPr>
            <p:ph idx="1"/>
          </p:nvPr>
        </p:nvSpPr>
        <p:spPr>
          <a:xfrm>
            <a:off x="818099" y="1898298"/>
            <a:ext cx="7182902" cy="3835306"/>
          </a:xfrm>
        </p:spPr>
        <p:txBody>
          <a:bodyPr>
            <a:normAutofit/>
          </a:bodyPr>
          <a:lstStyle/>
          <a:p>
            <a:r>
              <a:rPr lang="en-US" dirty="0"/>
              <a:t>If amputated body part is found:</a:t>
            </a:r>
          </a:p>
          <a:p>
            <a:pPr lvl="1">
              <a:spcBef>
                <a:spcPts val="2400"/>
              </a:spcBef>
            </a:pPr>
            <a:r>
              <a:rPr lang="en-US" b="1" dirty="0"/>
              <a:t>Save tissue parts</a:t>
            </a:r>
            <a:r>
              <a:rPr lang="en-US" dirty="0"/>
              <a:t>, wrapped in clean material and placed in plastic bag;</a:t>
            </a:r>
          </a:p>
          <a:p>
            <a:pPr lvl="1">
              <a:spcBef>
                <a:spcPts val="2400"/>
              </a:spcBef>
            </a:pPr>
            <a:r>
              <a:rPr lang="en-US" b="1" dirty="0"/>
              <a:t>Keep tissue parts cool</a:t>
            </a:r>
            <a:r>
              <a:rPr lang="en-US" dirty="0"/>
              <a:t>, but NOT directly on ice;</a:t>
            </a:r>
          </a:p>
          <a:p>
            <a:pPr lvl="1">
              <a:spcBef>
                <a:spcPts val="2400"/>
              </a:spcBef>
            </a:pPr>
            <a:r>
              <a:rPr lang="en-US" b="1" dirty="0"/>
              <a:t>Keep severed part with survivor. </a:t>
            </a:r>
          </a:p>
          <a:p>
            <a:endParaRPr lang="en-US" dirty="0"/>
          </a:p>
        </p:txBody>
      </p:sp>
      <p:sp>
        <p:nvSpPr>
          <p:cNvPr id="6" name="Content Placeholder 5">
            <a:extLst>
              <a:ext uri="{FF2B5EF4-FFF2-40B4-BE49-F238E27FC236}">
                <a16:creationId xmlns:a16="http://schemas.microsoft.com/office/drawing/2014/main" id="{187ABC5B-8553-4BBB-ACEB-151E3B6BE58D}"/>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C08A8B76-77FE-456A-8DE5-25B8BF8E556A}"/>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60AE5F56-CEBA-46F9-9F89-00BC7D764316}"/>
              </a:ext>
            </a:extLst>
          </p:cNvPr>
          <p:cNvSpPr>
            <a:spLocks noGrp="1"/>
          </p:cNvSpPr>
          <p:nvPr>
            <p:ph type="body" sz="quarter" idx="11"/>
          </p:nvPr>
        </p:nvSpPr>
        <p:spPr/>
        <p:txBody>
          <a:bodyPr/>
          <a:lstStyle/>
          <a:p>
            <a:r>
              <a:rPr lang="en-US" dirty="0"/>
              <a:t>3-19</a:t>
            </a:r>
          </a:p>
        </p:txBody>
      </p:sp>
    </p:spTree>
    <p:extLst>
      <p:ext uri="{BB962C8B-B14F-4D97-AF65-F5344CB8AC3E}">
        <p14:creationId xmlns:p14="http://schemas.microsoft.com/office/powerpoint/2010/main" val="235054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2B2D5-5183-4840-8F3D-C0A38DACFF5F}"/>
              </a:ext>
            </a:extLst>
          </p:cNvPr>
          <p:cNvSpPr>
            <a:spLocks noGrp="1"/>
          </p:cNvSpPr>
          <p:nvPr>
            <p:ph type="title"/>
          </p:nvPr>
        </p:nvSpPr>
        <p:spPr/>
        <p:txBody>
          <a:bodyPr>
            <a:normAutofit fontScale="90000"/>
          </a:bodyPr>
          <a:lstStyle/>
          <a:p>
            <a:r>
              <a:rPr lang="en-US" dirty="0"/>
              <a:t>Session 2 - Unit 3</a:t>
            </a:r>
            <a:r>
              <a:rPr lang="en-US" sz="800" dirty="0">
                <a:solidFill>
                  <a:srgbClr val="448431"/>
                </a:solidFill>
              </a:rPr>
              <a:t> 3 </a:t>
            </a:r>
            <a:r>
              <a:rPr lang="en-US" dirty="0"/>
              <a:t>Objectives</a:t>
            </a:r>
          </a:p>
        </p:txBody>
      </p:sp>
      <p:sp>
        <p:nvSpPr>
          <p:cNvPr id="2" name="Content Placeholder 1">
            <a:extLst>
              <a:ext uri="{FF2B5EF4-FFF2-40B4-BE49-F238E27FC236}">
                <a16:creationId xmlns:a16="http://schemas.microsoft.com/office/drawing/2014/main" id="{D03CDD79-53A7-40EC-82AA-0E8D2A352936}"/>
              </a:ext>
            </a:extLst>
          </p:cNvPr>
          <p:cNvSpPr>
            <a:spLocks noGrp="1"/>
          </p:cNvSpPr>
          <p:nvPr>
            <p:ph idx="1"/>
          </p:nvPr>
        </p:nvSpPr>
        <p:spPr>
          <a:xfrm>
            <a:off x="1071853" y="1916032"/>
            <a:ext cx="7538747" cy="3892001"/>
          </a:xfrm>
        </p:spPr>
        <p:txBody>
          <a:bodyPr>
            <a:normAutofit/>
          </a:bodyPr>
          <a:lstStyle/>
          <a:p>
            <a:r>
              <a:rPr lang="en-US" b="1" dirty="0"/>
              <a:t>Identify life-threatening conditions </a:t>
            </a:r>
            <a:r>
              <a:rPr lang="en-US" dirty="0"/>
              <a:t>resulting from trauma including severe bleeding, low body temperature, and airway blockage. </a:t>
            </a:r>
          </a:p>
          <a:p>
            <a:pPr>
              <a:spcBef>
                <a:spcPts val="1800"/>
              </a:spcBef>
            </a:pPr>
            <a:r>
              <a:rPr lang="en-US" b="1" dirty="0"/>
              <a:t>Review correct </a:t>
            </a:r>
            <a:r>
              <a:rPr lang="en-US" dirty="0"/>
              <a:t>life saving techniques. </a:t>
            </a:r>
          </a:p>
          <a:p>
            <a:pPr>
              <a:spcBef>
                <a:spcPts val="1800"/>
              </a:spcBef>
            </a:pPr>
            <a:r>
              <a:rPr lang="en-US" b="1" dirty="0"/>
              <a:t>Review</a:t>
            </a:r>
            <a:r>
              <a:rPr lang="en-US" dirty="0"/>
              <a:t> </a:t>
            </a:r>
            <a:r>
              <a:rPr lang="en-US" b="1" dirty="0"/>
              <a:t>basic</a:t>
            </a:r>
            <a:r>
              <a:rPr lang="en-US" dirty="0"/>
              <a:t> first-aid care for non-life-threatening injuries. </a:t>
            </a:r>
          </a:p>
        </p:txBody>
      </p:sp>
      <p:sp>
        <p:nvSpPr>
          <p:cNvPr id="6" name="Content Placeholder 5">
            <a:extLst>
              <a:ext uri="{FF2B5EF4-FFF2-40B4-BE49-F238E27FC236}">
                <a16:creationId xmlns:a16="http://schemas.microsoft.com/office/drawing/2014/main" id="{2BDAADC4-F0BD-4191-83E7-844F4F0797BE}"/>
              </a:ext>
            </a:extLst>
          </p:cNvPr>
          <p:cNvSpPr>
            <a:spLocks noGrp="1"/>
          </p:cNvSpPr>
          <p:nvPr>
            <p:ph sz="quarter" idx="12"/>
          </p:nvPr>
        </p:nvSpPr>
        <p:spPr/>
        <p:txBody>
          <a:bodyPr/>
          <a:lstStyle/>
          <a:p>
            <a:r>
              <a:rPr lang="en-US" dirty="0"/>
              <a:t>PM 3-1</a:t>
            </a:r>
          </a:p>
        </p:txBody>
      </p:sp>
      <p:sp>
        <p:nvSpPr>
          <p:cNvPr id="4" name="Text Placeholder 3">
            <a:extLst>
              <a:ext uri="{FF2B5EF4-FFF2-40B4-BE49-F238E27FC236}">
                <a16:creationId xmlns:a16="http://schemas.microsoft.com/office/drawing/2014/main" id="{F542A2E7-3F1F-4B3F-9C23-3E4029E3FFC1}"/>
              </a:ext>
            </a:extLst>
          </p:cNvPr>
          <p:cNvSpPr>
            <a:spLocks noGrp="1"/>
          </p:cNvSpPr>
          <p:nvPr>
            <p:ph type="body" sz="quarter" idx="10"/>
          </p:nvPr>
        </p:nvSpPr>
        <p:spPr>
          <a:xfrm>
            <a:off x="1272882" y="6385715"/>
            <a:ext cx="624805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2E830F15-04EB-4A89-BDB7-A8D0EE3AC51C}"/>
              </a:ext>
            </a:extLst>
          </p:cNvPr>
          <p:cNvSpPr>
            <a:spLocks noGrp="1"/>
          </p:cNvSpPr>
          <p:nvPr>
            <p:ph type="body" sz="quarter" idx="11"/>
          </p:nvPr>
        </p:nvSpPr>
        <p:spPr/>
        <p:txBody>
          <a:bodyPr/>
          <a:lstStyle/>
          <a:p>
            <a:r>
              <a:rPr lang="en-US" dirty="0"/>
              <a:t>3-2</a:t>
            </a:r>
          </a:p>
        </p:txBody>
      </p:sp>
    </p:spTree>
    <p:extLst>
      <p:ext uri="{BB962C8B-B14F-4D97-AF65-F5344CB8AC3E}">
        <p14:creationId xmlns:p14="http://schemas.microsoft.com/office/powerpoint/2010/main" val="211668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C5E99-6582-4DB4-9C54-CF0A320077FD}"/>
              </a:ext>
            </a:extLst>
          </p:cNvPr>
          <p:cNvSpPr>
            <a:spLocks noGrp="1"/>
          </p:cNvSpPr>
          <p:nvPr>
            <p:ph type="title"/>
          </p:nvPr>
        </p:nvSpPr>
        <p:spPr/>
        <p:txBody>
          <a:bodyPr/>
          <a:lstStyle/>
          <a:p>
            <a:r>
              <a:rPr lang="en-US" dirty="0"/>
              <a:t>Impaled Objects</a:t>
            </a:r>
          </a:p>
        </p:txBody>
      </p:sp>
      <p:sp>
        <p:nvSpPr>
          <p:cNvPr id="2" name="Content Placeholder 1">
            <a:extLst>
              <a:ext uri="{FF2B5EF4-FFF2-40B4-BE49-F238E27FC236}">
                <a16:creationId xmlns:a16="http://schemas.microsoft.com/office/drawing/2014/main" id="{D882FD26-3FA8-45DC-BD2A-384DDE4531F9}"/>
              </a:ext>
            </a:extLst>
          </p:cNvPr>
          <p:cNvSpPr>
            <a:spLocks noGrp="1"/>
          </p:cNvSpPr>
          <p:nvPr>
            <p:ph idx="1"/>
          </p:nvPr>
        </p:nvSpPr>
        <p:spPr>
          <a:xfrm>
            <a:off x="607497" y="1830106"/>
            <a:ext cx="8325488" cy="4051754"/>
          </a:xfrm>
        </p:spPr>
        <p:txBody>
          <a:bodyPr>
            <a:normAutofit/>
          </a:bodyPr>
          <a:lstStyle/>
          <a:p>
            <a:pPr marL="0" indent="0">
              <a:buNone/>
            </a:pPr>
            <a:r>
              <a:rPr lang="en-US" dirty="0"/>
              <a:t>When foreign object is </a:t>
            </a:r>
            <a:r>
              <a:rPr lang="en-US" b="1" dirty="0"/>
              <a:t>impaled in patient’s body</a:t>
            </a:r>
            <a:r>
              <a:rPr lang="en-US" dirty="0"/>
              <a:t>:</a:t>
            </a:r>
          </a:p>
          <a:p>
            <a:pPr lvl="1">
              <a:spcBef>
                <a:spcPts val="2400"/>
              </a:spcBef>
            </a:pPr>
            <a:r>
              <a:rPr lang="en-US" b="1" dirty="0"/>
              <a:t>Immobilize</a:t>
            </a:r>
            <a:r>
              <a:rPr lang="en-US" dirty="0"/>
              <a:t> affected body part;</a:t>
            </a:r>
          </a:p>
          <a:p>
            <a:pPr lvl="1">
              <a:spcBef>
                <a:spcPts val="1800"/>
              </a:spcBef>
            </a:pPr>
            <a:r>
              <a:rPr lang="en-US" b="1" dirty="0"/>
              <a:t>Do not attempt to move or remove;</a:t>
            </a:r>
          </a:p>
          <a:p>
            <a:pPr lvl="1">
              <a:spcBef>
                <a:spcPts val="1800"/>
              </a:spcBef>
            </a:pPr>
            <a:r>
              <a:rPr lang="en-US" dirty="0"/>
              <a:t>Try to </a:t>
            </a:r>
            <a:r>
              <a:rPr lang="en-US" b="1" dirty="0"/>
              <a:t>control bleeding </a:t>
            </a:r>
            <a:r>
              <a:rPr lang="en-US" dirty="0"/>
              <a:t>at entrance wound;</a:t>
            </a:r>
          </a:p>
          <a:p>
            <a:pPr lvl="1">
              <a:spcBef>
                <a:spcPts val="1800"/>
              </a:spcBef>
            </a:pPr>
            <a:r>
              <a:rPr lang="en-US" b="1" dirty="0"/>
              <a:t>Clean and dress wound</a:t>
            </a:r>
            <a:r>
              <a:rPr lang="en-US" dirty="0"/>
              <a:t>, making sure to stabilize impaled object. </a:t>
            </a:r>
          </a:p>
          <a:p>
            <a:endParaRPr lang="en-US" dirty="0"/>
          </a:p>
        </p:txBody>
      </p:sp>
      <p:sp>
        <p:nvSpPr>
          <p:cNvPr id="6" name="Content Placeholder 5">
            <a:extLst>
              <a:ext uri="{FF2B5EF4-FFF2-40B4-BE49-F238E27FC236}">
                <a16:creationId xmlns:a16="http://schemas.microsoft.com/office/drawing/2014/main" id="{EF5F5827-E5D6-462E-B919-D5AC129F53A0}"/>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F75B3D11-EB1F-49C6-9611-75CCB466620E}"/>
              </a:ext>
            </a:extLst>
          </p:cNvPr>
          <p:cNvSpPr>
            <a:spLocks noGrp="1"/>
          </p:cNvSpPr>
          <p:nvPr>
            <p:ph type="body" sz="quarter" idx="10"/>
          </p:nvPr>
        </p:nvSpPr>
        <p:spPr>
          <a:xfrm>
            <a:off x="1429786" y="6385716"/>
            <a:ext cx="5885413"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8774E23D-C6E8-458E-B095-A80AEA55407F}"/>
              </a:ext>
            </a:extLst>
          </p:cNvPr>
          <p:cNvSpPr>
            <a:spLocks noGrp="1"/>
          </p:cNvSpPr>
          <p:nvPr>
            <p:ph type="body" sz="quarter" idx="11"/>
          </p:nvPr>
        </p:nvSpPr>
        <p:spPr/>
        <p:txBody>
          <a:bodyPr/>
          <a:lstStyle/>
          <a:p>
            <a:r>
              <a:rPr lang="en-US" dirty="0"/>
              <a:t>3-20</a:t>
            </a:r>
          </a:p>
        </p:txBody>
      </p:sp>
    </p:spTree>
    <p:extLst>
      <p:ext uri="{BB962C8B-B14F-4D97-AF65-F5344CB8AC3E}">
        <p14:creationId xmlns:p14="http://schemas.microsoft.com/office/powerpoint/2010/main" val="171269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E4D3-FFB6-448C-965C-DAEFCFA33725}"/>
              </a:ext>
            </a:extLst>
          </p:cNvPr>
          <p:cNvSpPr>
            <a:spLocks noGrp="1"/>
          </p:cNvSpPr>
          <p:nvPr>
            <p:ph type="title"/>
          </p:nvPr>
        </p:nvSpPr>
        <p:spPr/>
        <p:txBody>
          <a:bodyPr>
            <a:normAutofit fontScale="90000"/>
          </a:bodyPr>
          <a:lstStyle/>
          <a:p>
            <a:r>
              <a:rPr lang="en-US" dirty="0"/>
              <a:t>Fractures, Dislocations, Sprains, Strains</a:t>
            </a:r>
          </a:p>
        </p:txBody>
      </p:sp>
      <p:sp>
        <p:nvSpPr>
          <p:cNvPr id="2" name="Content Placeholder 1">
            <a:extLst>
              <a:ext uri="{FF2B5EF4-FFF2-40B4-BE49-F238E27FC236}">
                <a16:creationId xmlns:a16="http://schemas.microsoft.com/office/drawing/2014/main" id="{6904074D-C95E-4AE9-AD7F-85B54FC2B7BA}"/>
              </a:ext>
            </a:extLst>
          </p:cNvPr>
          <p:cNvSpPr>
            <a:spLocks noGrp="1"/>
          </p:cNvSpPr>
          <p:nvPr>
            <p:ph idx="1"/>
          </p:nvPr>
        </p:nvSpPr>
        <p:spPr>
          <a:xfrm>
            <a:off x="1040814" y="2048187"/>
            <a:ext cx="6896686" cy="2761626"/>
          </a:xfrm>
        </p:spPr>
        <p:txBody>
          <a:bodyPr>
            <a:normAutofit/>
          </a:bodyPr>
          <a:lstStyle/>
          <a:p>
            <a:r>
              <a:rPr lang="en-US" b="1" dirty="0"/>
              <a:t>Immobilize injury </a:t>
            </a:r>
            <a:r>
              <a:rPr lang="en-US" dirty="0"/>
              <a:t>and joints immediately above and below injury site.</a:t>
            </a:r>
          </a:p>
          <a:p>
            <a:pPr>
              <a:spcBef>
                <a:spcPts val="3000"/>
              </a:spcBef>
            </a:pPr>
            <a:r>
              <a:rPr lang="en-US" dirty="0"/>
              <a:t>If uncertain of injury type, </a:t>
            </a:r>
            <a:r>
              <a:rPr lang="en-US" b="1" dirty="0"/>
              <a:t>treat as fracture. </a:t>
            </a:r>
          </a:p>
        </p:txBody>
      </p:sp>
      <p:sp>
        <p:nvSpPr>
          <p:cNvPr id="6" name="Content Placeholder 5">
            <a:extLst>
              <a:ext uri="{FF2B5EF4-FFF2-40B4-BE49-F238E27FC236}">
                <a16:creationId xmlns:a16="http://schemas.microsoft.com/office/drawing/2014/main" id="{10CE82D1-77A3-44AE-AEC3-A60B83087393}"/>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50E415B6-E7CE-4B8B-950D-A5091D56AE33}"/>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30207C8A-D48B-4488-BEE3-11DAFB18CC64}"/>
              </a:ext>
            </a:extLst>
          </p:cNvPr>
          <p:cNvSpPr>
            <a:spLocks noGrp="1"/>
          </p:cNvSpPr>
          <p:nvPr>
            <p:ph type="body" sz="quarter" idx="11"/>
          </p:nvPr>
        </p:nvSpPr>
        <p:spPr/>
        <p:txBody>
          <a:bodyPr/>
          <a:lstStyle/>
          <a:p>
            <a:r>
              <a:rPr lang="en-US" dirty="0"/>
              <a:t>3-21</a:t>
            </a:r>
          </a:p>
        </p:txBody>
      </p:sp>
    </p:spTree>
    <p:extLst>
      <p:ext uri="{BB962C8B-B14F-4D97-AF65-F5344CB8AC3E}">
        <p14:creationId xmlns:p14="http://schemas.microsoft.com/office/powerpoint/2010/main" val="243143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5AC3-B85D-4D87-861B-8C36CD602297}"/>
              </a:ext>
            </a:extLst>
          </p:cNvPr>
          <p:cNvSpPr>
            <a:spLocks noGrp="1"/>
          </p:cNvSpPr>
          <p:nvPr>
            <p:ph type="title"/>
          </p:nvPr>
        </p:nvSpPr>
        <p:spPr/>
        <p:txBody>
          <a:bodyPr/>
          <a:lstStyle/>
          <a:p>
            <a:r>
              <a:rPr lang="en-US" dirty="0"/>
              <a:t>Dislocations</a:t>
            </a:r>
          </a:p>
        </p:txBody>
      </p:sp>
      <p:sp>
        <p:nvSpPr>
          <p:cNvPr id="2" name="Content Placeholder 1">
            <a:extLst>
              <a:ext uri="{FF2B5EF4-FFF2-40B4-BE49-F238E27FC236}">
                <a16:creationId xmlns:a16="http://schemas.microsoft.com/office/drawing/2014/main" id="{549F8640-EF7B-4041-9E86-C20605C7FEFE}"/>
              </a:ext>
            </a:extLst>
          </p:cNvPr>
          <p:cNvSpPr>
            <a:spLocks noGrp="1"/>
          </p:cNvSpPr>
          <p:nvPr>
            <p:ph idx="1"/>
          </p:nvPr>
        </p:nvSpPr>
        <p:spPr>
          <a:xfrm>
            <a:off x="1103812" y="1756177"/>
            <a:ext cx="7823018" cy="4481283"/>
          </a:xfrm>
        </p:spPr>
        <p:txBody>
          <a:bodyPr/>
          <a:lstStyle/>
          <a:p>
            <a:r>
              <a:rPr lang="en-US" b="1" dirty="0"/>
              <a:t>Dislocation is injury</a:t>
            </a:r>
            <a:r>
              <a:rPr lang="en-US" dirty="0"/>
              <a:t> to ligaments around a joint: </a:t>
            </a:r>
          </a:p>
          <a:p>
            <a:pPr lvl="1">
              <a:spcBef>
                <a:spcPts val="1800"/>
              </a:spcBef>
            </a:pPr>
            <a:r>
              <a:rPr lang="en-US" dirty="0"/>
              <a:t>It is so severe that it permits separation of bone from its normal position in a joint.</a:t>
            </a:r>
          </a:p>
          <a:p>
            <a:pPr>
              <a:spcBef>
                <a:spcPts val="1800"/>
              </a:spcBef>
            </a:pPr>
            <a:r>
              <a:rPr lang="en-US" b="1" dirty="0"/>
              <a:t>Treatment:</a:t>
            </a:r>
          </a:p>
          <a:p>
            <a:pPr lvl="1">
              <a:spcBef>
                <a:spcPts val="1800"/>
              </a:spcBef>
            </a:pPr>
            <a:r>
              <a:rPr lang="en-US" dirty="0"/>
              <a:t>Immobilize; do </a:t>
            </a:r>
            <a:r>
              <a:rPr lang="en-US" b="1" u="sng" dirty="0"/>
              <a:t>NOT</a:t>
            </a:r>
            <a:r>
              <a:rPr lang="en-US" dirty="0"/>
              <a:t> relocate.</a:t>
            </a:r>
          </a:p>
          <a:p>
            <a:pPr lvl="1">
              <a:spcBef>
                <a:spcPts val="1800"/>
              </a:spcBef>
            </a:pPr>
            <a:r>
              <a:rPr lang="en-US" dirty="0"/>
              <a:t>Check Pulse, Movement, and Sensation (PMS) before and after splinting/immobilization.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6BD136A3-E669-4B6E-84D2-EC950F038661}"/>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458B21C7-E385-4DA8-951C-9F4863FD9D75}"/>
              </a:ext>
            </a:extLst>
          </p:cNvPr>
          <p:cNvSpPr>
            <a:spLocks noGrp="1"/>
          </p:cNvSpPr>
          <p:nvPr>
            <p:ph type="body" sz="quarter" idx="10"/>
          </p:nvPr>
        </p:nvSpPr>
        <p:spPr>
          <a:xfrm>
            <a:off x="1429786" y="6385716"/>
            <a:ext cx="5875365"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1009AF6-C759-4A10-B6A5-DCA9F8CB471B}"/>
              </a:ext>
            </a:extLst>
          </p:cNvPr>
          <p:cNvSpPr>
            <a:spLocks noGrp="1"/>
          </p:cNvSpPr>
          <p:nvPr>
            <p:ph type="body" sz="quarter" idx="11"/>
          </p:nvPr>
        </p:nvSpPr>
        <p:spPr/>
        <p:txBody>
          <a:bodyPr/>
          <a:lstStyle/>
          <a:p>
            <a:r>
              <a:rPr lang="en-US" dirty="0"/>
              <a:t>3-22</a:t>
            </a:r>
          </a:p>
        </p:txBody>
      </p:sp>
    </p:spTree>
    <p:extLst>
      <p:ext uri="{BB962C8B-B14F-4D97-AF65-F5344CB8AC3E}">
        <p14:creationId xmlns:p14="http://schemas.microsoft.com/office/powerpoint/2010/main" val="199322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BE06B-C544-4E1E-9D78-E84FACAE5A76}"/>
              </a:ext>
            </a:extLst>
          </p:cNvPr>
          <p:cNvSpPr>
            <a:spLocks noGrp="1"/>
          </p:cNvSpPr>
          <p:nvPr>
            <p:ph type="title"/>
          </p:nvPr>
        </p:nvSpPr>
        <p:spPr/>
        <p:txBody>
          <a:bodyPr/>
          <a:lstStyle/>
          <a:p>
            <a:r>
              <a:rPr lang="en-US" dirty="0"/>
              <a:t>Splinting</a:t>
            </a:r>
          </a:p>
        </p:txBody>
      </p:sp>
      <p:pic>
        <p:nvPicPr>
          <p:cNvPr id="8" name="Picture 7" descr="Drawing of a cardboard splint. To create a cardboard splint, turn up the edges of the cardboard to form a “mold” in which the injured limb can rest. ">
            <a:extLst>
              <a:ext uri="{FF2B5EF4-FFF2-40B4-BE49-F238E27FC236}">
                <a16:creationId xmlns:a16="http://schemas.microsoft.com/office/drawing/2014/main" id="{1BC1E405-DAD9-4B1A-93DC-2DEAD463A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91" y="1535529"/>
            <a:ext cx="2124075" cy="2152650"/>
          </a:xfrm>
          <a:prstGeom prst="rect">
            <a:avLst/>
          </a:prstGeom>
        </p:spPr>
      </p:pic>
      <p:pic>
        <p:nvPicPr>
          <p:cNvPr id="10" name="Picture 9" descr="Drawing of towel used as a splint for an ankle. To split using a towel, roll up the towel and wrap it around the limb. Then tie it in place.">
            <a:extLst>
              <a:ext uri="{FF2B5EF4-FFF2-40B4-BE49-F238E27FC236}">
                <a16:creationId xmlns:a16="http://schemas.microsoft.com/office/drawing/2014/main" id="{CF17DEF5-25A4-4ABE-BC7F-0E7871FA3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53" y="3824416"/>
            <a:ext cx="3989877" cy="1955040"/>
          </a:xfrm>
          <a:prstGeom prst="rect">
            <a:avLst/>
          </a:prstGeom>
        </p:spPr>
      </p:pic>
      <p:pic>
        <p:nvPicPr>
          <p:cNvPr id="12" name="Picture 11" descr="Photo of a patient with a carboard splint taped in place on a leg.">
            <a:extLst>
              <a:ext uri="{FF2B5EF4-FFF2-40B4-BE49-F238E27FC236}">
                <a16:creationId xmlns:a16="http://schemas.microsoft.com/office/drawing/2014/main" id="{34B3CFE8-0D00-49E3-88F4-85540A31C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730" y="2311268"/>
            <a:ext cx="4466679" cy="2861928"/>
          </a:xfrm>
          <a:prstGeom prst="rect">
            <a:avLst/>
          </a:prstGeom>
        </p:spPr>
      </p:pic>
      <p:sp>
        <p:nvSpPr>
          <p:cNvPr id="6" name="Content Placeholder 5">
            <a:extLst>
              <a:ext uri="{FF2B5EF4-FFF2-40B4-BE49-F238E27FC236}">
                <a16:creationId xmlns:a16="http://schemas.microsoft.com/office/drawing/2014/main" id="{FCAC7CC6-A54D-4E09-8D73-6D299FC8CC9F}"/>
              </a:ext>
            </a:extLst>
          </p:cNvPr>
          <p:cNvSpPr>
            <a:spLocks noGrp="1"/>
          </p:cNvSpPr>
          <p:nvPr>
            <p:ph sz="quarter" idx="12"/>
          </p:nvPr>
        </p:nvSpPr>
        <p:spPr>
          <a:xfrm>
            <a:off x="7612380" y="5881860"/>
            <a:ext cx="1267029" cy="355600"/>
          </a:xfrm>
        </p:spPr>
        <p:txBody>
          <a:bodyPr/>
          <a:lstStyle/>
          <a:p>
            <a:r>
              <a:rPr lang="en-US" dirty="0"/>
              <a:t>PM 3: 14-15</a:t>
            </a:r>
          </a:p>
        </p:txBody>
      </p:sp>
      <p:sp>
        <p:nvSpPr>
          <p:cNvPr id="4" name="Text Placeholder 3">
            <a:extLst>
              <a:ext uri="{FF2B5EF4-FFF2-40B4-BE49-F238E27FC236}">
                <a16:creationId xmlns:a16="http://schemas.microsoft.com/office/drawing/2014/main" id="{E4BF7358-8594-402D-9E0F-74AFF3D3BB82}"/>
              </a:ext>
            </a:extLst>
          </p:cNvPr>
          <p:cNvSpPr>
            <a:spLocks noGrp="1"/>
          </p:cNvSpPr>
          <p:nvPr>
            <p:ph type="body" sz="quarter" idx="10"/>
          </p:nvPr>
        </p:nvSpPr>
        <p:spPr>
          <a:xfrm>
            <a:off x="1429787" y="6385716"/>
            <a:ext cx="579497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631ADBB5-6381-4215-A15E-AD77FAC0FF70}"/>
              </a:ext>
            </a:extLst>
          </p:cNvPr>
          <p:cNvSpPr>
            <a:spLocks noGrp="1"/>
          </p:cNvSpPr>
          <p:nvPr>
            <p:ph type="body" sz="quarter" idx="11"/>
          </p:nvPr>
        </p:nvSpPr>
        <p:spPr/>
        <p:txBody>
          <a:bodyPr/>
          <a:lstStyle/>
          <a:p>
            <a:r>
              <a:rPr lang="en-US" dirty="0"/>
              <a:t>3-23</a:t>
            </a:r>
          </a:p>
        </p:txBody>
      </p:sp>
    </p:spTree>
    <p:extLst>
      <p:ext uri="{BB962C8B-B14F-4D97-AF65-F5344CB8AC3E}">
        <p14:creationId xmlns:p14="http://schemas.microsoft.com/office/powerpoint/2010/main" val="85082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DCCE0-2F03-4B95-B797-B2807D6DB921}"/>
              </a:ext>
            </a:extLst>
          </p:cNvPr>
          <p:cNvSpPr>
            <a:spLocks noGrp="1"/>
          </p:cNvSpPr>
          <p:nvPr>
            <p:ph type="title"/>
          </p:nvPr>
        </p:nvSpPr>
        <p:spPr/>
        <p:txBody>
          <a:bodyPr/>
          <a:lstStyle/>
          <a:p>
            <a:r>
              <a:rPr lang="en-US" dirty="0"/>
              <a:t>Heat-Related Injuries</a:t>
            </a:r>
          </a:p>
        </p:txBody>
      </p:sp>
      <p:sp>
        <p:nvSpPr>
          <p:cNvPr id="2" name="Content Placeholder 1">
            <a:extLst>
              <a:ext uri="{FF2B5EF4-FFF2-40B4-BE49-F238E27FC236}">
                <a16:creationId xmlns:a16="http://schemas.microsoft.com/office/drawing/2014/main" id="{0A6EED63-93B1-455C-9F54-CF731DA50884}"/>
              </a:ext>
            </a:extLst>
          </p:cNvPr>
          <p:cNvSpPr>
            <a:spLocks noGrp="1"/>
          </p:cNvSpPr>
          <p:nvPr>
            <p:ph idx="1"/>
          </p:nvPr>
        </p:nvSpPr>
        <p:spPr>
          <a:xfrm>
            <a:off x="749482" y="1530443"/>
            <a:ext cx="7891598" cy="4781145"/>
          </a:xfrm>
        </p:spPr>
        <p:txBody>
          <a:bodyPr>
            <a:normAutofit/>
          </a:bodyPr>
          <a:lstStyle/>
          <a:p>
            <a:r>
              <a:rPr lang="en-US" b="1" dirty="0"/>
              <a:t>Heat cramps</a:t>
            </a:r>
          </a:p>
          <a:p>
            <a:pPr lvl="1"/>
            <a:r>
              <a:rPr lang="en-US" dirty="0"/>
              <a:t>Muscle spasms brought on by over-exertion in extreme heat. </a:t>
            </a:r>
          </a:p>
          <a:p>
            <a:r>
              <a:rPr lang="en-US" b="1" dirty="0"/>
              <a:t>Heat exhaustion</a:t>
            </a:r>
          </a:p>
          <a:p>
            <a:pPr lvl="1"/>
            <a:r>
              <a:rPr lang="en-US" dirty="0"/>
              <a:t>Occurs when exercising or working in extreme heat results in loss of body fluids. </a:t>
            </a:r>
          </a:p>
          <a:p>
            <a:r>
              <a:rPr lang="en-US" b="1" dirty="0"/>
              <a:t>Heat stroke</a:t>
            </a:r>
          </a:p>
          <a:p>
            <a:pPr lvl="1"/>
            <a:r>
              <a:rPr lang="en-US" dirty="0"/>
              <a:t>Survivor’s temperature control system shuts down.</a:t>
            </a:r>
          </a:p>
          <a:p>
            <a:pPr lvl="1">
              <a:spcBef>
                <a:spcPts val="1200"/>
              </a:spcBef>
            </a:pPr>
            <a:r>
              <a:rPr lang="en-US" dirty="0"/>
              <a:t>Body temperature rises so high that brain damage and death may result. </a:t>
            </a:r>
          </a:p>
          <a:p>
            <a:endParaRPr lang="en-US" dirty="0"/>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7E12EE39-BF4B-4923-B749-83F77E4C63C4}"/>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1EB65236-72E1-4F7E-856C-D5D66E6741E7}"/>
              </a:ext>
            </a:extLst>
          </p:cNvPr>
          <p:cNvSpPr>
            <a:spLocks noGrp="1"/>
          </p:cNvSpPr>
          <p:nvPr>
            <p:ph type="body" sz="quarter" idx="10"/>
          </p:nvPr>
        </p:nvSpPr>
        <p:spPr>
          <a:xfrm>
            <a:off x="1429787" y="6385716"/>
            <a:ext cx="602609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AAEB877F-2335-4A81-87AF-DCD6DC88C756}"/>
              </a:ext>
            </a:extLst>
          </p:cNvPr>
          <p:cNvSpPr>
            <a:spLocks noGrp="1"/>
          </p:cNvSpPr>
          <p:nvPr>
            <p:ph type="body" sz="quarter" idx="11"/>
          </p:nvPr>
        </p:nvSpPr>
        <p:spPr/>
        <p:txBody>
          <a:bodyPr/>
          <a:lstStyle/>
          <a:p>
            <a:r>
              <a:rPr lang="en-US" dirty="0"/>
              <a:t>3-24</a:t>
            </a:r>
          </a:p>
        </p:txBody>
      </p:sp>
    </p:spTree>
    <p:extLst>
      <p:ext uri="{BB962C8B-B14F-4D97-AF65-F5344CB8AC3E}">
        <p14:creationId xmlns:p14="http://schemas.microsoft.com/office/powerpoint/2010/main" val="18309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FDA6E-9400-4AD3-956F-AC282DD92E05}"/>
              </a:ext>
            </a:extLst>
          </p:cNvPr>
          <p:cNvSpPr>
            <a:spLocks noGrp="1"/>
          </p:cNvSpPr>
          <p:nvPr>
            <p:ph type="title"/>
          </p:nvPr>
        </p:nvSpPr>
        <p:spPr>
          <a:xfrm>
            <a:off x="492942" y="355301"/>
            <a:ext cx="5806851" cy="1017672"/>
          </a:xfrm>
        </p:spPr>
        <p:txBody>
          <a:bodyPr>
            <a:normAutofit fontScale="90000"/>
          </a:bodyPr>
          <a:lstStyle/>
          <a:p>
            <a:r>
              <a:rPr lang="en-US" dirty="0"/>
              <a:t>Session 2</a:t>
            </a:r>
            <a:br>
              <a:rPr lang="en-US" dirty="0"/>
            </a:br>
            <a:r>
              <a:rPr lang="en-US" dirty="0"/>
              <a:t>Unit 3 Summary</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C3DADC4E-D87F-43E6-B940-7C27432341A7}"/>
              </a:ext>
            </a:extLst>
          </p:cNvPr>
          <p:cNvSpPr>
            <a:spLocks noGrp="1"/>
          </p:cNvSpPr>
          <p:nvPr>
            <p:ph idx="1"/>
          </p:nvPr>
        </p:nvSpPr>
        <p:spPr>
          <a:xfrm>
            <a:off x="914582" y="1583473"/>
            <a:ext cx="8092258" cy="4593821"/>
          </a:xfrm>
        </p:spPr>
        <p:txBody>
          <a:bodyPr>
            <a:normAutofit fontScale="92500" lnSpcReduction="10000"/>
          </a:bodyPr>
          <a:lstStyle/>
          <a:p>
            <a:r>
              <a:rPr lang="en-US" sz="3000" b="1" dirty="0"/>
              <a:t>Life-saving measures </a:t>
            </a:r>
            <a:r>
              <a:rPr lang="en-US" sz="3000" dirty="0"/>
              <a:t>SERT volunteers can take:</a:t>
            </a:r>
          </a:p>
          <a:p>
            <a:pPr lvl="1"/>
            <a:r>
              <a:rPr lang="en-US" dirty="0"/>
              <a:t>Control bleeding using direct pressure and/or a tourniquet; </a:t>
            </a:r>
          </a:p>
          <a:p>
            <a:pPr lvl="1"/>
            <a:r>
              <a:rPr lang="en-US" dirty="0"/>
              <a:t>Maintain normal body temperature; </a:t>
            </a:r>
          </a:p>
          <a:p>
            <a:pPr lvl="1"/>
            <a:r>
              <a:rPr lang="en-US" dirty="0"/>
              <a:t>Open airway and position patient correctly. </a:t>
            </a:r>
          </a:p>
          <a:p>
            <a:pPr>
              <a:spcBef>
                <a:spcPts val="1400"/>
              </a:spcBef>
            </a:pPr>
            <a:r>
              <a:rPr lang="en-US" sz="3000" dirty="0"/>
              <a:t>Other </a:t>
            </a:r>
            <a:r>
              <a:rPr lang="en-US" sz="3000" b="1" dirty="0"/>
              <a:t>injuries that are common </a:t>
            </a:r>
            <a:r>
              <a:rPr lang="en-US" sz="3000" dirty="0"/>
              <a:t>after disasters:</a:t>
            </a:r>
            <a:endParaRPr lang="en-US" dirty="0"/>
          </a:p>
          <a:p>
            <a:pPr lvl="1"/>
            <a:r>
              <a:rPr lang="en-US" dirty="0"/>
              <a:t>Burns;</a:t>
            </a:r>
          </a:p>
          <a:p>
            <a:pPr lvl="1"/>
            <a:r>
              <a:rPr lang="en-US" dirty="0"/>
              <a:t>Wounds;</a:t>
            </a:r>
          </a:p>
          <a:p>
            <a:pPr lvl="1"/>
            <a:r>
              <a:rPr lang="en-US" dirty="0"/>
              <a:t>Amputations and impaled objects;</a:t>
            </a:r>
          </a:p>
          <a:p>
            <a:pPr lvl="1"/>
            <a:r>
              <a:rPr lang="en-US" dirty="0"/>
              <a:t>Fractures, dislocations, sprains, and strains;</a:t>
            </a:r>
          </a:p>
          <a:p>
            <a:pPr lvl="1"/>
            <a:r>
              <a:rPr lang="en-US" dirty="0"/>
              <a:t>Heat-related injuries.</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1FA39508-2266-4B52-A3C2-EF6D1B25964B}"/>
              </a:ext>
            </a:extLst>
          </p:cNvPr>
          <p:cNvSpPr>
            <a:spLocks noGrp="1"/>
          </p:cNvSpPr>
          <p:nvPr>
            <p:ph sz="quarter" idx="12"/>
          </p:nvPr>
        </p:nvSpPr>
        <p:spPr/>
        <p:txBody>
          <a:bodyPr/>
          <a:lstStyle/>
          <a:p>
            <a:r>
              <a:rPr lang="en-US" dirty="0"/>
              <a:t>PM 3-19</a:t>
            </a:r>
          </a:p>
        </p:txBody>
      </p:sp>
      <p:sp>
        <p:nvSpPr>
          <p:cNvPr id="4" name="Text Placeholder 3">
            <a:extLst>
              <a:ext uri="{FF2B5EF4-FFF2-40B4-BE49-F238E27FC236}">
                <a16:creationId xmlns:a16="http://schemas.microsoft.com/office/drawing/2014/main" id="{370E15FE-37DC-4B4F-9BFF-80D99F7779A0}"/>
              </a:ext>
            </a:extLst>
          </p:cNvPr>
          <p:cNvSpPr>
            <a:spLocks noGrp="1"/>
          </p:cNvSpPr>
          <p:nvPr>
            <p:ph type="body" sz="quarter" idx="10"/>
          </p:nvPr>
        </p:nvSpPr>
        <p:spPr>
          <a:xfrm>
            <a:off x="1429787" y="6385716"/>
            <a:ext cx="609642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BEEB9C62-4DC3-4C4D-9F77-733097775497}"/>
              </a:ext>
            </a:extLst>
          </p:cNvPr>
          <p:cNvSpPr>
            <a:spLocks noGrp="1"/>
          </p:cNvSpPr>
          <p:nvPr>
            <p:ph type="body" sz="quarter" idx="11"/>
          </p:nvPr>
        </p:nvSpPr>
        <p:spPr>
          <a:xfrm>
            <a:off x="6887094" y="6385716"/>
            <a:ext cx="1803862" cy="303212"/>
          </a:xfrm>
        </p:spPr>
        <p:txBody>
          <a:bodyPr/>
          <a:lstStyle/>
          <a:p>
            <a:r>
              <a:rPr lang="en-US" dirty="0"/>
              <a:t>3-25</a:t>
            </a:r>
          </a:p>
        </p:txBody>
      </p:sp>
    </p:spTree>
    <p:extLst>
      <p:ext uri="{BB962C8B-B14F-4D97-AF65-F5344CB8AC3E}">
        <p14:creationId xmlns:p14="http://schemas.microsoft.com/office/powerpoint/2010/main" val="352489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6F512-F37D-4ACF-9F54-8C7C86B54C8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AB2E1EC7-C5FE-4603-8B69-DC07824A962B}"/>
              </a:ext>
            </a:extLst>
          </p:cNvPr>
          <p:cNvSpPr>
            <a:spLocks noGrp="1"/>
          </p:cNvSpPr>
          <p:nvPr>
            <p:ph idx="1"/>
          </p:nvPr>
        </p:nvSpPr>
        <p:spPr>
          <a:xfrm>
            <a:off x="893537" y="2196142"/>
            <a:ext cx="7356925" cy="2465715"/>
          </a:xfrm>
        </p:spPr>
        <p:txBody>
          <a:bodyPr>
            <a:normAutofit fontScale="92500" lnSpcReduction="20000"/>
          </a:bodyPr>
          <a:lstStyle/>
          <a:p>
            <a:pPr marL="0" indent="0">
              <a:buNone/>
            </a:pPr>
            <a:r>
              <a:rPr lang="en-US" dirty="0"/>
              <a:t>Read units to be covered in next session:</a:t>
            </a:r>
          </a:p>
          <a:p>
            <a:pPr marL="0" indent="0">
              <a:buNone/>
            </a:pPr>
            <a:endParaRPr lang="en-US" dirty="0"/>
          </a:p>
          <a:p>
            <a:pPr marL="457189" lvl="1" indent="0">
              <a:buNone/>
            </a:pPr>
            <a:r>
              <a:rPr lang="en-US" sz="2600" b="1" dirty="0"/>
              <a:t>Session 3</a:t>
            </a:r>
          </a:p>
          <a:p>
            <a:pPr lvl="1">
              <a:spcBef>
                <a:spcPts val="1200"/>
              </a:spcBef>
              <a:buFont typeface="Arial" panose="020B0604020202020204" pitchFamily="34" charset="0"/>
              <a:buChar char="•"/>
            </a:pPr>
            <a:r>
              <a:rPr lang="en-US" b="1" dirty="0"/>
              <a:t> 	</a:t>
            </a:r>
            <a:r>
              <a:rPr lang="en-US" sz="2600" dirty="0"/>
              <a:t>Unit 4: First Aid Operations, Part 2.</a:t>
            </a:r>
          </a:p>
          <a:p>
            <a:pPr marL="682625" indent="-220663">
              <a:spcBef>
                <a:spcPts val="1200"/>
              </a:spcBef>
            </a:pPr>
            <a:r>
              <a:rPr lang="en-US" sz="2600" dirty="0"/>
              <a:t>   Unit 5: Disaster Psychology.</a:t>
            </a:r>
          </a:p>
          <a:p>
            <a:pPr marL="0" indent="0">
              <a:buNone/>
            </a:pPr>
            <a:r>
              <a:rPr lang="en-US" dirty="0"/>
              <a:t> </a:t>
            </a:r>
          </a:p>
        </p:txBody>
      </p:sp>
      <p:sp>
        <p:nvSpPr>
          <p:cNvPr id="4" name="Text Placeholder 3">
            <a:extLst>
              <a:ext uri="{FF2B5EF4-FFF2-40B4-BE49-F238E27FC236}">
                <a16:creationId xmlns:a16="http://schemas.microsoft.com/office/drawing/2014/main" id="{AA110785-5475-44DF-B519-959C56A40D6E}"/>
              </a:ext>
            </a:extLst>
          </p:cNvPr>
          <p:cNvSpPr>
            <a:spLocks noGrp="1"/>
          </p:cNvSpPr>
          <p:nvPr>
            <p:ph type="body" sz="quarter" idx="10"/>
          </p:nvPr>
        </p:nvSpPr>
        <p:spPr>
          <a:xfrm>
            <a:off x="1429787" y="6385716"/>
            <a:ext cx="596580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0DE88D2A-DE91-4581-9B68-F671CD93CC26}"/>
              </a:ext>
            </a:extLst>
          </p:cNvPr>
          <p:cNvSpPr>
            <a:spLocks noGrp="1"/>
          </p:cNvSpPr>
          <p:nvPr>
            <p:ph type="body" sz="quarter" idx="11"/>
          </p:nvPr>
        </p:nvSpPr>
        <p:spPr/>
        <p:txBody>
          <a:bodyPr/>
          <a:lstStyle/>
          <a:p>
            <a:r>
              <a:rPr lang="en-US" dirty="0"/>
              <a:t>3-26</a:t>
            </a:r>
          </a:p>
        </p:txBody>
      </p:sp>
    </p:spTree>
    <p:extLst>
      <p:ext uri="{BB962C8B-B14F-4D97-AF65-F5344CB8AC3E}">
        <p14:creationId xmlns:p14="http://schemas.microsoft.com/office/powerpoint/2010/main" val="70978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BFA82-DC41-4AD2-AAFB-A57404447B97}"/>
              </a:ext>
            </a:extLst>
          </p:cNvPr>
          <p:cNvSpPr>
            <a:spLocks noGrp="1"/>
          </p:cNvSpPr>
          <p:nvPr>
            <p:ph type="title"/>
          </p:nvPr>
        </p:nvSpPr>
        <p:spPr/>
        <p:txBody>
          <a:bodyPr>
            <a:normAutofit fontScale="90000"/>
          </a:bodyPr>
          <a:lstStyle/>
          <a:p>
            <a:r>
              <a:rPr lang="en-US" dirty="0"/>
              <a:t>Treating Life-Threatening Conditions</a:t>
            </a:r>
          </a:p>
        </p:txBody>
      </p:sp>
      <p:sp>
        <p:nvSpPr>
          <p:cNvPr id="2" name="Content Placeholder 1">
            <a:extLst>
              <a:ext uri="{FF2B5EF4-FFF2-40B4-BE49-F238E27FC236}">
                <a16:creationId xmlns:a16="http://schemas.microsoft.com/office/drawing/2014/main" id="{44762CB2-1D9F-4712-813E-50BE3DABCE1D}"/>
              </a:ext>
            </a:extLst>
          </p:cNvPr>
          <p:cNvSpPr>
            <a:spLocks noGrp="1"/>
          </p:cNvSpPr>
          <p:nvPr>
            <p:ph idx="1"/>
          </p:nvPr>
        </p:nvSpPr>
        <p:spPr>
          <a:xfrm>
            <a:off x="730890" y="2158552"/>
            <a:ext cx="7968610" cy="3406962"/>
          </a:xfrm>
        </p:spPr>
        <p:txBody>
          <a:bodyPr/>
          <a:lstStyle/>
          <a:p>
            <a:r>
              <a:rPr lang="en-US" dirty="0"/>
              <a:t>Without treatment, </a:t>
            </a:r>
            <a:r>
              <a:rPr lang="en-US" b="1" dirty="0"/>
              <a:t>severe bleeding and airway obstruction</a:t>
            </a:r>
            <a:r>
              <a:rPr lang="en-US" dirty="0"/>
              <a:t> can quickly lead to death. </a:t>
            </a:r>
          </a:p>
          <a:p>
            <a:pPr>
              <a:spcBef>
                <a:spcPts val="3000"/>
              </a:spcBef>
            </a:pPr>
            <a:r>
              <a:rPr lang="en-US" dirty="0"/>
              <a:t>The </a:t>
            </a:r>
            <a:r>
              <a:rPr lang="en-US" b="1" dirty="0"/>
              <a:t>first priority</a:t>
            </a:r>
            <a:r>
              <a:rPr lang="en-US" dirty="0"/>
              <a:t> of SERT volunteers assisting in disaster first aid operations is to attend to these conditions by controlling bleeding and positioning a patient so they can breathe. </a:t>
            </a:r>
          </a:p>
        </p:txBody>
      </p:sp>
      <p:sp>
        <p:nvSpPr>
          <p:cNvPr id="6" name="Content Placeholder 5">
            <a:extLst>
              <a:ext uri="{FF2B5EF4-FFF2-40B4-BE49-F238E27FC236}">
                <a16:creationId xmlns:a16="http://schemas.microsoft.com/office/drawing/2014/main" id="{76261A98-E73A-41B6-B071-D659CB051657}"/>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A329F51E-CCD0-461D-8D81-07A558C63AC1}"/>
              </a:ext>
            </a:extLst>
          </p:cNvPr>
          <p:cNvSpPr>
            <a:spLocks noGrp="1"/>
          </p:cNvSpPr>
          <p:nvPr>
            <p:ph type="body" sz="quarter" idx="10"/>
          </p:nvPr>
        </p:nvSpPr>
        <p:spPr>
          <a:xfrm>
            <a:off x="1429787" y="6385716"/>
            <a:ext cx="560278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E2821D7-933B-4527-852E-731E4E736540}"/>
              </a:ext>
            </a:extLst>
          </p:cNvPr>
          <p:cNvSpPr>
            <a:spLocks noGrp="1"/>
          </p:cNvSpPr>
          <p:nvPr>
            <p:ph type="body" sz="quarter" idx="11"/>
          </p:nvPr>
        </p:nvSpPr>
        <p:spPr/>
        <p:txBody>
          <a:bodyPr/>
          <a:lstStyle/>
          <a:p>
            <a:r>
              <a:rPr lang="en-US" dirty="0"/>
              <a:t>3-3</a:t>
            </a:r>
          </a:p>
        </p:txBody>
      </p:sp>
    </p:spTree>
    <p:extLst>
      <p:ext uri="{BB962C8B-B14F-4D97-AF65-F5344CB8AC3E}">
        <p14:creationId xmlns:p14="http://schemas.microsoft.com/office/powerpoint/2010/main" val="366642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0CB3A-9E1D-4277-9AC0-A8F37992A3C4}"/>
              </a:ext>
            </a:extLst>
          </p:cNvPr>
          <p:cNvSpPr>
            <a:spLocks noGrp="1"/>
          </p:cNvSpPr>
          <p:nvPr>
            <p:ph type="title"/>
          </p:nvPr>
        </p:nvSpPr>
        <p:spPr/>
        <p:txBody>
          <a:bodyPr/>
          <a:lstStyle/>
          <a:p>
            <a:r>
              <a:rPr lang="en-US" dirty="0"/>
              <a:t>Safety Considerations</a:t>
            </a:r>
          </a:p>
        </p:txBody>
      </p:sp>
      <p:sp>
        <p:nvSpPr>
          <p:cNvPr id="2" name="Content Placeholder 1">
            <a:extLst>
              <a:ext uri="{FF2B5EF4-FFF2-40B4-BE49-F238E27FC236}">
                <a16:creationId xmlns:a16="http://schemas.microsoft.com/office/drawing/2014/main" id="{0CFEB77B-0402-4AD6-8FA0-103CEBA8674B}"/>
              </a:ext>
            </a:extLst>
          </p:cNvPr>
          <p:cNvSpPr>
            <a:spLocks noGrp="1"/>
          </p:cNvSpPr>
          <p:nvPr>
            <p:ph idx="1"/>
          </p:nvPr>
        </p:nvSpPr>
        <p:spPr>
          <a:xfrm>
            <a:off x="298460" y="1959819"/>
            <a:ext cx="8411200" cy="4277641"/>
          </a:xfrm>
        </p:spPr>
        <p:txBody>
          <a:bodyPr>
            <a:normAutofit/>
          </a:bodyPr>
          <a:lstStyle/>
          <a:p>
            <a:pPr>
              <a:spcBef>
                <a:spcPts val="1200"/>
              </a:spcBef>
            </a:pPr>
            <a:r>
              <a:rPr lang="en-US" dirty="0"/>
              <a:t>Prior to treatment, </a:t>
            </a:r>
            <a:r>
              <a:rPr lang="en-US" b="1" dirty="0"/>
              <a:t>ensure that both the patient and rescuer</a:t>
            </a:r>
            <a:r>
              <a:rPr lang="en-US" dirty="0"/>
              <a:t> are in a safe environment to administer care. </a:t>
            </a:r>
          </a:p>
          <a:p>
            <a:pPr>
              <a:spcBef>
                <a:spcPts val="1800"/>
              </a:spcBef>
            </a:pPr>
            <a:r>
              <a:rPr lang="en-US" dirty="0"/>
              <a:t>Some </a:t>
            </a:r>
            <a:r>
              <a:rPr lang="en-US" sz="2400" b="1" dirty="0"/>
              <a:t>questions</a:t>
            </a:r>
            <a:r>
              <a:rPr lang="en-US" dirty="0"/>
              <a:t> SERT volunteers should consider:</a:t>
            </a:r>
          </a:p>
          <a:p>
            <a:pPr lvl="1">
              <a:spcBef>
                <a:spcPts val="1200"/>
              </a:spcBef>
            </a:pPr>
            <a:r>
              <a:rPr lang="en-US" dirty="0"/>
              <a:t>Do I feel safe at this spot?</a:t>
            </a:r>
            <a:endParaRPr lang="en-US" sz="800" dirty="0"/>
          </a:p>
          <a:p>
            <a:pPr lvl="1">
              <a:spcBef>
                <a:spcPts val="1200"/>
              </a:spcBef>
            </a:pPr>
            <a:r>
              <a:rPr lang="en-US" dirty="0"/>
              <a:t>Should I leave and move to a safer location, or am I able to stay and start providing care immediately?</a:t>
            </a:r>
            <a:endParaRPr lang="en-US" sz="800" dirty="0"/>
          </a:p>
          <a:p>
            <a:pPr lvl="1">
              <a:spcBef>
                <a:spcPts val="1200"/>
              </a:spcBef>
            </a:pPr>
            <a:r>
              <a:rPr lang="en-US" dirty="0"/>
              <a:t>If I leave, can I take anyone with me?</a:t>
            </a:r>
          </a:p>
          <a:p>
            <a:endParaRPr lang="en-US" dirty="0"/>
          </a:p>
        </p:txBody>
      </p:sp>
      <p:sp>
        <p:nvSpPr>
          <p:cNvPr id="6" name="Content Placeholder 5">
            <a:extLst>
              <a:ext uri="{FF2B5EF4-FFF2-40B4-BE49-F238E27FC236}">
                <a16:creationId xmlns:a16="http://schemas.microsoft.com/office/drawing/2014/main" id="{D7FE0E30-82D4-4F15-B854-F7720B3EE0CA}"/>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60517BFD-842A-4F57-847D-7CAF81278E10}"/>
              </a:ext>
            </a:extLst>
          </p:cNvPr>
          <p:cNvSpPr>
            <a:spLocks noGrp="1"/>
          </p:cNvSpPr>
          <p:nvPr>
            <p:ph type="body" sz="quarter" idx="10"/>
          </p:nvPr>
        </p:nvSpPr>
        <p:spPr>
          <a:xfrm>
            <a:off x="1429787" y="6385716"/>
            <a:ext cx="6136622"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B64C570-93E2-407B-B016-401CD197C01E}"/>
              </a:ext>
            </a:extLst>
          </p:cNvPr>
          <p:cNvSpPr>
            <a:spLocks noGrp="1"/>
          </p:cNvSpPr>
          <p:nvPr>
            <p:ph type="body" sz="quarter" idx="11"/>
          </p:nvPr>
        </p:nvSpPr>
        <p:spPr/>
        <p:txBody>
          <a:bodyPr/>
          <a:lstStyle/>
          <a:p>
            <a:r>
              <a:rPr lang="en-US" dirty="0"/>
              <a:t>3-4</a:t>
            </a:r>
          </a:p>
        </p:txBody>
      </p:sp>
    </p:spTree>
    <p:extLst>
      <p:ext uri="{BB962C8B-B14F-4D97-AF65-F5344CB8AC3E}">
        <p14:creationId xmlns:p14="http://schemas.microsoft.com/office/powerpoint/2010/main" val="272396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AC24B-4715-4595-9D99-65D657486C44}"/>
              </a:ext>
            </a:extLst>
          </p:cNvPr>
          <p:cNvSpPr>
            <a:spLocks noGrp="1"/>
          </p:cNvSpPr>
          <p:nvPr>
            <p:ph type="title"/>
          </p:nvPr>
        </p:nvSpPr>
        <p:spPr/>
        <p:txBody>
          <a:bodyPr>
            <a:normAutofit fontScale="90000"/>
          </a:bodyPr>
          <a:lstStyle/>
          <a:p>
            <a:r>
              <a:rPr lang="en-US" dirty="0"/>
              <a:t>Approaching the Patient</a:t>
            </a:r>
          </a:p>
        </p:txBody>
      </p:sp>
      <p:sp>
        <p:nvSpPr>
          <p:cNvPr id="8" name="Content Placeholder 7">
            <a:extLst>
              <a:ext uri="{FF2B5EF4-FFF2-40B4-BE49-F238E27FC236}">
                <a16:creationId xmlns:a16="http://schemas.microsoft.com/office/drawing/2014/main" id="{ED1C725D-2B92-4F90-B5D0-FF5780877374}"/>
              </a:ext>
            </a:extLst>
          </p:cNvPr>
          <p:cNvSpPr>
            <a:spLocks noGrp="1"/>
          </p:cNvSpPr>
          <p:nvPr>
            <p:ph idx="1"/>
          </p:nvPr>
        </p:nvSpPr>
        <p:spPr>
          <a:xfrm>
            <a:off x="1145842" y="1551213"/>
            <a:ext cx="5280358" cy="4519388"/>
          </a:xfrm>
        </p:spPr>
        <p:txBody>
          <a:bodyPr>
            <a:normAutofit lnSpcReduction="10000"/>
          </a:bodyPr>
          <a:lstStyle/>
          <a:p>
            <a:r>
              <a:rPr lang="en-US" dirty="0"/>
              <a:t>Be sure </a:t>
            </a:r>
            <a:r>
              <a:rPr lang="en-US" b="1" dirty="0"/>
              <a:t>patient can see you.</a:t>
            </a:r>
            <a:endParaRPr lang="en-US" sz="800" b="1" dirty="0"/>
          </a:p>
          <a:p>
            <a:pPr>
              <a:spcBef>
                <a:spcPts val="1600"/>
              </a:spcBef>
            </a:pPr>
            <a:r>
              <a:rPr lang="en-US" b="1" dirty="0"/>
              <a:t>Identify yourself</a:t>
            </a:r>
          </a:p>
          <a:p>
            <a:pPr lvl="1"/>
            <a:r>
              <a:rPr lang="en-US" dirty="0"/>
              <a:t>Your name and name of your organization.</a:t>
            </a:r>
            <a:endParaRPr lang="en-US" sz="800" dirty="0"/>
          </a:p>
          <a:p>
            <a:pPr>
              <a:spcBef>
                <a:spcPts val="1600"/>
              </a:spcBef>
            </a:pPr>
            <a:r>
              <a:rPr lang="en-US" b="1" dirty="0"/>
              <a:t>Request permission</a:t>
            </a:r>
            <a:r>
              <a:rPr lang="en-US" dirty="0"/>
              <a:t> to treat, if possible. If unconscious permission is assumed.</a:t>
            </a:r>
            <a:endParaRPr lang="en-US" sz="800" dirty="0"/>
          </a:p>
          <a:p>
            <a:pPr>
              <a:spcBef>
                <a:spcPts val="1600"/>
              </a:spcBef>
            </a:pPr>
            <a:r>
              <a:rPr lang="en-US" b="1" dirty="0"/>
              <a:t>Respect</a:t>
            </a:r>
            <a:r>
              <a:rPr lang="en-US" dirty="0"/>
              <a:t> cultural differences.</a:t>
            </a:r>
            <a:endParaRPr lang="en-US" sz="800" dirty="0"/>
          </a:p>
          <a:p>
            <a:pPr>
              <a:spcBef>
                <a:spcPts val="1600"/>
              </a:spcBef>
            </a:pPr>
            <a:r>
              <a:rPr lang="en-US" b="1" dirty="0"/>
              <a:t>Protect</a:t>
            </a:r>
            <a:r>
              <a:rPr lang="en-US" dirty="0"/>
              <a:t> patient privacy.</a:t>
            </a:r>
          </a:p>
          <a:p>
            <a:endParaRPr lang="en-US" dirty="0"/>
          </a:p>
        </p:txBody>
      </p:sp>
      <p:pic>
        <p:nvPicPr>
          <p:cNvPr id="6" name="Picture 5" descr="Photo: Volunteers assist a patient who needs medical assistance. ">
            <a:extLst>
              <a:ext uri="{FF2B5EF4-FFF2-40B4-BE49-F238E27FC236}">
                <a16:creationId xmlns:a16="http://schemas.microsoft.com/office/drawing/2014/main" id="{5BBA3097-E76D-4365-84F5-D788BF7A1778}"/>
              </a:ext>
            </a:extLst>
          </p:cNvPr>
          <p:cNvPicPr>
            <a:picLocks noChangeAspect="1"/>
          </p:cNvPicPr>
          <p:nvPr/>
        </p:nvPicPr>
        <p:blipFill>
          <a:blip r:embed="rId3"/>
          <a:stretch>
            <a:fillRect/>
          </a:stretch>
        </p:blipFill>
        <p:spPr>
          <a:xfrm>
            <a:off x="6286311" y="1897380"/>
            <a:ext cx="2640345" cy="1750172"/>
          </a:xfrm>
          <a:prstGeom prst="rect">
            <a:avLst/>
          </a:prstGeom>
        </p:spPr>
      </p:pic>
      <p:sp>
        <p:nvSpPr>
          <p:cNvPr id="2" name="Content Placeholder 1">
            <a:extLst>
              <a:ext uri="{FF2B5EF4-FFF2-40B4-BE49-F238E27FC236}">
                <a16:creationId xmlns:a16="http://schemas.microsoft.com/office/drawing/2014/main" id="{281CE103-1591-41D0-B6A3-5D84F44B5A65}"/>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7DD292B2-4F58-457E-8D8B-3FE800A0F4CF}"/>
              </a:ext>
            </a:extLst>
          </p:cNvPr>
          <p:cNvSpPr>
            <a:spLocks noGrp="1"/>
          </p:cNvSpPr>
          <p:nvPr>
            <p:ph type="body" sz="quarter" idx="10"/>
          </p:nvPr>
        </p:nvSpPr>
        <p:spPr>
          <a:xfrm>
            <a:off x="1429787" y="6385716"/>
            <a:ext cx="602609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FE31AB6E-4D5C-46A7-8F58-7FA82EE29DC0}"/>
              </a:ext>
            </a:extLst>
          </p:cNvPr>
          <p:cNvSpPr>
            <a:spLocks noGrp="1"/>
          </p:cNvSpPr>
          <p:nvPr>
            <p:ph type="body" sz="quarter" idx="11"/>
          </p:nvPr>
        </p:nvSpPr>
        <p:spPr/>
        <p:txBody>
          <a:bodyPr/>
          <a:lstStyle/>
          <a:p>
            <a:r>
              <a:rPr lang="en-US" dirty="0"/>
              <a:t>3-5</a:t>
            </a:r>
          </a:p>
        </p:txBody>
      </p:sp>
    </p:spTree>
    <p:extLst>
      <p:ext uri="{BB962C8B-B14F-4D97-AF65-F5344CB8AC3E}">
        <p14:creationId xmlns:p14="http://schemas.microsoft.com/office/powerpoint/2010/main" val="120041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C6EBB-5F6C-46B7-87C3-AE21284F00A8}"/>
              </a:ext>
            </a:extLst>
          </p:cNvPr>
          <p:cNvSpPr>
            <a:spLocks noGrp="1"/>
          </p:cNvSpPr>
          <p:nvPr>
            <p:ph type="body" sz="quarter" idx="10"/>
          </p:nvPr>
        </p:nvSpPr>
        <p:spPr>
          <a:xfrm>
            <a:off x="0" y="202810"/>
            <a:ext cx="9144000" cy="897140"/>
          </a:xfrm>
        </p:spPr>
        <p:txBody>
          <a:bodyPr/>
          <a:lstStyle/>
          <a:p>
            <a:r>
              <a:rPr lang="en-US" dirty="0"/>
              <a:t>Excessive Bleeding</a:t>
            </a:r>
          </a:p>
        </p:txBody>
      </p:sp>
      <p:sp>
        <p:nvSpPr>
          <p:cNvPr id="6" name="TextBox 5">
            <a:extLst>
              <a:ext uri="{FF2B5EF4-FFF2-40B4-BE49-F238E27FC236}">
                <a16:creationId xmlns:a16="http://schemas.microsoft.com/office/drawing/2014/main" id="{DF528F72-9908-44EA-B459-793D1CB51A21}"/>
              </a:ext>
            </a:extLst>
          </p:cNvPr>
          <p:cNvSpPr txBox="1"/>
          <p:nvPr/>
        </p:nvSpPr>
        <p:spPr>
          <a:xfrm>
            <a:off x="426946" y="1721188"/>
            <a:ext cx="8290108" cy="1384995"/>
          </a:xfrm>
          <a:prstGeom prst="rect">
            <a:avLst/>
          </a:prstGeom>
          <a:noFill/>
        </p:spPr>
        <p:txBody>
          <a:bodyPr wrap="square" rtlCol="0">
            <a:spAutoFit/>
          </a:bodyPr>
          <a:lstStyle/>
          <a:p>
            <a:r>
              <a:rPr lang="en-US" sz="2800" dirty="0">
                <a:hlinkClick r:id="rId3">
                  <a:extLst>
                    <a:ext uri="{A12FA001-AC4F-418D-AE19-62706E023703}">
                      <ahyp:hlinkClr xmlns:ahyp="http://schemas.microsoft.com/office/drawing/2018/hyperlinkcolor" val="tx"/>
                    </a:ext>
                  </a:extLst>
                </a:hlinkClick>
              </a:rPr>
              <a:t>Stop The Bleed, Hemorrhage Control Training – YouTube</a:t>
            </a:r>
            <a:endParaRPr lang="en-US" sz="2800" dirty="0"/>
          </a:p>
          <a:p>
            <a:endParaRPr lang="en-US" sz="2800" dirty="0"/>
          </a:p>
          <a:p>
            <a:pPr algn="ctr"/>
            <a:r>
              <a:rPr lang="en-US" sz="2800" dirty="0"/>
              <a:t>This video is approximately 23 minutes.</a:t>
            </a:r>
          </a:p>
        </p:txBody>
      </p:sp>
      <p:sp>
        <p:nvSpPr>
          <p:cNvPr id="7" name="Text Placeholder 7">
            <a:extLst>
              <a:ext uri="{FF2B5EF4-FFF2-40B4-BE49-F238E27FC236}">
                <a16:creationId xmlns:a16="http://schemas.microsoft.com/office/drawing/2014/main" id="{214169CA-5CE1-4C67-8209-C08ADD4C152E}"/>
              </a:ext>
            </a:extLst>
          </p:cNvPr>
          <p:cNvSpPr>
            <a:spLocks noGrp="1"/>
          </p:cNvSpPr>
          <p:nvPr>
            <p:ph type="body" sz="quarter" idx="11"/>
          </p:nvPr>
        </p:nvSpPr>
        <p:spPr>
          <a:xfrm>
            <a:off x="7032567" y="6385716"/>
            <a:ext cx="1803862" cy="303212"/>
          </a:xfrm>
        </p:spPr>
        <p:txBody>
          <a:bodyPr>
            <a:normAutofit/>
          </a:bodyPr>
          <a:lstStyle/>
          <a:p>
            <a:pPr algn="r"/>
            <a:r>
              <a:rPr lang="en-US" sz="1200" b="0" dirty="0"/>
              <a:t>3-6</a:t>
            </a:r>
          </a:p>
        </p:txBody>
      </p:sp>
    </p:spTree>
    <p:extLst>
      <p:ext uri="{BB962C8B-B14F-4D97-AF65-F5344CB8AC3E}">
        <p14:creationId xmlns:p14="http://schemas.microsoft.com/office/powerpoint/2010/main" val="298983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107F9-2A5C-46A8-BFB9-0917CAB7FFAF}"/>
              </a:ext>
            </a:extLst>
          </p:cNvPr>
          <p:cNvSpPr>
            <a:spLocks noGrp="1"/>
          </p:cNvSpPr>
          <p:nvPr>
            <p:ph type="title"/>
          </p:nvPr>
        </p:nvSpPr>
        <p:spPr/>
        <p:txBody>
          <a:bodyPr>
            <a:normAutofit fontScale="90000"/>
          </a:bodyPr>
          <a:lstStyle/>
          <a:p>
            <a:r>
              <a:rPr lang="en-US" dirty="0"/>
              <a:t>Stages of Severe Bleeding</a:t>
            </a:r>
          </a:p>
        </p:txBody>
      </p:sp>
      <p:graphicFrame>
        <p:nvGraphicFramePr>
          <p:cNvPr id="2" name="Table 1">
            <a:extLst>
              <a:ext uri="{FF2B5EF4-FFF2-40B4-BE49-F238E27FC236}">
                <a16:creationId xmlns:a16="http://schemas.microsoft.com/office/drawing/2014/main" id="{FA3DFD62-A069-409F-976E-14A347EE931E}"/>
              </a:ext>
            </a:extLst>
          </p:cNvPr>
          <p:cNvGraphicFramePr>
            <a:graphicFrameLocks noGrp="1"/>
          </p:cNvGraphicFramePr>
          <p:nvPr>
            <p:extLst>
              <p:ext uri="{D42A27DB-BD31-4B8C-83A1-F6EECF244321}">
                <p14:modId xmlns:p14="http://schemas.microsoft.com/office/powerpoint/2010/main" val="2224126294"/>
              </p:ext>
            </p:extLst>
          </p:nvPr>
        </p:nvGraphicFramePr>
        <p:xfrm>
          <a:off x="332567" y="1681317"/>
          <a:ext cx="8478869" cy="4200543"/>
        </p:xfrm>
        <a:graphic>
          <a:graphicData uri="http://schemas.openxmlformats.org/drawingml/2006/table">
            <a:tbl>
              <a:tblPr firstRow="1" firstCol="1" bandRow="1"/>
              <a:tblGrid>
                <a:gridCol w="1054414">
                  <a:extLst>
                    <a:ext uri="{9D8B030D-6E8A-4147-A177-3AD203B41FA5}">
                      <a16:colId xmlns:a16="http://schemas.microsoft.com/office/drawing/2014/main" val="194196046"/>
                    </a:ext>
                  </a:extLst>
                </a:gridCol>
                <a:gridCol w="1225008">
                  <a:extLst>
                    <a:ext uri="{9D8B030D-6E8A-4147-A177-3AD203B41FA5}">
                      <a16:colId xmlns:a16="http://schemas.microsoft.com/office/drawing/2014/main" val="2723023673"/>
                    </a:ext>
                  </a:extLst>
                </a:gridCol>
                <a:gridCol w="1960012">
                  <a:extLst>
                    <a:ext uri="{9D8B030D-6E8A-4147-A177-3AD203B41FA5}">
                      <a16:colId xmlns:a16="http://schemas.microsoft.com/office/drawing/2014/main" val="3100993201"/>
                    </a:ext>
                  </a:extLst>
                </a:gridCol>
                <a:gridCol w="1225008">
                  <a:extLst>
                    <a:ext uri="{9D8B030D-6E8A-4147-A177-3AD203B41FA5}">
                      <a16:colId xmlns:a16="http://schemas.microsoft.com/office/drawing/2014/main" val="3731393587"/>
                    </a:ext>
                  </a:extLst>
                </a:gridCol>
                <a:gridCol w="1061673">
                  <a:extLst>
                    <a:ext uri="{9D8B030D-6E8A-4147-A177-3AD203B41FA5}">
                      <a16:colId xmlns:a16="http://schemas.microsoft.com/office/drawing/2014/main" val="2196522972"/>
                    </a:ext>
                  </a:extLst>
                </a:gridCol>
                <a:gridCol w="1952754">
                  <a:extLst>
                    <a:ext uri="{9D8B030D-6E8A-4147-A177-3AD203B41FA5}">
                      <a16:colId xmlns:a16="http://schemas.microsoft.com/office/drawing/2014/main" val="2774972171"/>
                    </a:ext>
                  </a:extLst>
                </a:gridCol>
              </a:tblGrid>
              <a:tr h="573755">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Loss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Heart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Pressure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Breath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Patient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extLst>
                  <a:ext uri="{0D108BD9-81ED-4DB2-BD59-A6C34878D82A}">
                    <a16:rowId xmlns:a16="http://schemas.microsoft.com/office/drawing/2014/main" val="4244108842"/>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Less than 15%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 (&lt;100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14-20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appears 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20131"/>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15%-40%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Fast (&gt;100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Slightly 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20-30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may feel anxious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15174"/>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Very Fast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(&gt;120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confused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314630"/>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IV</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Greater than 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 (&gt;140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&gt;35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lethargic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87645"/>
                  </a:ext>
                </a:extLst>
              </a:tr>
            </a:tbl>
          </a:graphicData>
        </a:graphic>
      </p:graphicFrame>
      <p:sp>
        <p:nvSpPr>
          <p:cNvPr id="4" name="Content Placeholder 3">
            <a:extLst>
              <a:ext uri="{FF2B5EF4-FFF2-40B4-BE49-F238E27FC236}">
                <a16:creationId xmlns:a16="http://schemas.microsoft.com/office/drawing/2014/main" id="{4BAD4B28-B11B-4A77-807C-37D57A4B523D}"/>
              </a:ext>
            </a:extLst>
          </p:cNvPr>
          <p:cNvSpPr>
            <a:spLocks noGrp="1"/>
          </p:cNvSpPr>
          <p:nvPr>
            <p:ph sz="quarter" idx="12"/>
          </p:nvPr>
        </p:nvSpPr>
        <p:spPr/>
        <p:txBody>
          <a:bodyPr/>
          <a:lstStyle/>
          <a:p>
            <a:r>
              <a:rPr lang="en-US" dirty="0"/>
              <a:t>PM 3-3</a:t>
            </a:r>
          </a:p>
        </p:txBody>
      </p:sp>
      <p:sp>
        <p:nvSpPr>
          <p:cNvPr id="8" name="Text Placeholder 7">
            <a:extLst>
              <a:ext uri="{FF2B5EF4-FFF2-40B4-BE49-F238E27FC236}">
                <a16:creationId xmlns:a16="http://schemas.microsoft.com/office/drawing/2014/main" id="{0CA83D08-F59B-463B-A9C1-52C18B60E154}"/>
              </a:ext>
            </a:extLst>
          </p:cNvPr>
          <p:cNvSpPr>
            <a:spLocks noGrp="1"/>
          </p:cNvSpPr>
          <p:nvPr>
            <p:ph type="body" sz="quarter" idx="10"/>
          </p:nvPr>
        </p:nvSpPr>
        <p:spPr>
          <a:xfrm>
            <a:off x="1429786" y="6379424"/>
            <a:ext cx="5895461" cy="303212"/>
          </a:xfrm>
        </p:spPr>
        <p:txBody>
          <a:bodyPr/>
          <a:lstStyle/>
          <a:p>
            <a:r>
              <a:rPr lang="en-US" dirty="0"/>
              <a:t>SERT Basic Training Unit 3: Disaster First Aid Operations – Part 1   3/28/2021</a:t>
            </a:r>
          </a:p>
        </p:txBody>
      </p:sp>
      <p:sp>
        <p:nvSpPr>
          <p:cNvPr id="9" name="Text Placeholder 8">
            <a:extLst>
              <a:ext uri="{FF2B5EF4-FFF2-40B4-BE49-F238E27FC236}">
                <a16:creationId xmlns:a16="http://schemas.microsoft.com/office/drawing/2014/main" id="{1BA479C7-D9C7-434C-B426-A6819A52D8D3}"/>
              </a:ext>
            </a:extLst>
          </p:cNvPr>
          <p:cNvSpPr>
            <a:spLocks noGrp="1"/>
          </p:cNvSpPr>
          <p:nvPr>
            <p:ph type="body" sz="quarter" idx="11"/>
          </p:nvPr>
        </p:nvSpPr>
        <p:spPr/>
        <p:txBody>
          <a:bodyPr/>
          <a:lstStyle/>
          <a:p>
            <a:r>
              <a:rPr lang="en-US" dirty="0"/>
              <a:t>3-7</a:t>
            </a:r>
          </a:p>
        </p:txBody>
      </p:sp>
    </p:spTree>
    <p:extLst>
      <p:ext uri="{BB962C8B-B14F-4D97-AF65-F5344CB8AC3E}">
        <p14:creationId xmlns:p14="http://schemas.microsoft.com/office/powerpoint/2010/main" val="135895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6843C-8F3F-4AD4-B59A-0852E8E2B495}"/>
              </a:ext>
            </a:extLst>
          </p:cNvPr>
          <p:cNvSpPr>
            <a:spLocks noGrp="1"/>
          </p:cNvSpPr>
          <p:nvPr>
            <p:ph type="title"/>
          </p:nvPr>
        </p:nvSpPr>
        <p:spPr/>
        <p:txBody>
          <a:bodyPr/>
          <a:lstStyle/>
          <a:p>
            <a:r>
              <a:rPr lang="en-US" dirty="0"/>
              <a:t>Types of Bleeding</a:t>
            </a:r>
            <a:r>
              <a:rPr lang="en-US" sz="800" dirty="0"/>
              <a:t> </a:t>
            </a:r>
            <a:r>
              <a:rPr lang="en-US" sz="800" dirty="0">
                <a:solidFill>
                  <a:srgbClr val="448431"/>
                </a:solidFill>
              </a:rPr>
              <a:t>(image)</a:t>
            </a:r>
            <a:endParaRPr lang="en-US" dirty="0">
              <a:solidFill>
                <a:srgbClr val="448431"/>
              </a:solidFill>
            </a:endParaRPr>
          </a:p>
        </p:txBody>
      </p:sp>
      <p:pic>
        <p:nvPicPr>
          <p:cNvPr id="8" name="Picture 7" descr="Diagram depicting examples of arterial, capillary, and venous bleeding in a hand.">
            <a:extLst>
              <a:ext uri="{FF2B5EF4-FFF2-40B4-BE49-F238E27FC236}">
                <a16:creationId xmlns:a16="http://schemas.microsoft.com/office/drawing/2014/main" id="{AEEFF7E2-B858-4DF3-AE85-0BD24580FA1B}"/>
              </a:ext>
            </a:extLst>
          </p:cNvPr>
          <p:cNvPicPr>
            <a:picLocks noChangeAspect="1"/>
          </p:cNvPicPr>
          <p:nvPr/>
        </p:nvPicPr>
        <p:blipFill>
          <a:blip r:embed="rId3"/>
          <a:stretch>
            <a:fillRect/>
          </a:stretch>
        </p:blipFill>
        <p:spPr>
          <a:xfrm>
            <a:off x="2321811" y="1714499"/>
            <a:ext cx="4500378" cy="4219925"/>
          </a:xfrm>
          <a:prstGeom prst="rect">
            <a:avLst/>
          </a:prstGeom>
        </p:spPr>
      </p:pic>
      <p:sp>
        <p:nvSpPr>
          <p:cNvPr id="7" name="Content Placeholder 6">
            <a:extLst>
              <a:ext uri="{FF2B5EF4-FFF2-40B4-BE49-F238E27FC236}">
                <a16:creationId xmlns:a16="http://schemas.microsoft.com/office/drawing/2014/main" id="{9CD287D2-2A84-4E7E-B109-2EFFA02A75F6}"/>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1BEB126F-9D13-48E3-87B6-20AF21D41515}"/>
              </a:ext>
            </a:extLst>
          </p:cNvPr>
          <p:cNvSpPr>
            <a:spLocks noGrp="1"/>
          </p:cNvSpPr>
          <p:nvPr>
            <p:ph type="body" sz="quarter" idx="10"/>
          </p:nvPr>
        </p:nvSpPr>
        <p:spPr>
          <a:xfrm>
            <a:off x="1498452" y="6385716"/>
            <a:ext cx="593732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DF3A95CA-7307-42AA-A88D-CBBF7B709B90}"/>
              </a:ext>
            </a:extLst>
          </p:cNvPr>
          <p:cNvSpPr>
            <a:spLocks noGrp="1"/>
          </p:cNvSpPr>
          <p:nvPr>
            <p:ph type="body" sz="quarter" idx="11"/>
          </p:nvPr>
        </p:nvSpPr>
        <p:spPr/>
        <p:txBody>
          <a:bodyPr/>
          <a:lstStyle/>
          <a:p>
            <a:r>
              <a:rPr lang="en-US" dirty="0"/>
              <a:t>3-8</a:t>
            </a:r>
          </a:p>
        </p:txBody>
      </p:sp>
    </p:spTree>
    <p:extLst>
      <p:ext uri="{BB962C8B-B14F-4D97-AF65-F5344CB8AC3E}">
        <p14:creationId xmlns:p14="http://schemas.microsoft.com/office/powerpoint/2010/main" val="135035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E4D93-EDF1-41BA-9DDA-0794006CDF45}"/>
              </a:ext>
            </a:extLst>
          </p:cNvPr>
          <p:cNvSpPr>
            <a:spLocks noGrp="1"/>
          </p:cNvSpPr>
          <p:nvPr>
            <p:ph type="title"/>
          </p:nvPr>
        </p:nvSpPr>
        <p:spPr/>
        <p:txBody>
          <a:bodyPr>
            <a:normAutofit fontScale="90000"/>
          </a:bodyPr>
          <a:lstStyle/>
          <a:p>
            <a:r>
              <a:rPr lang="en-US" dirty="0"/>
              <a:t>Controlling Bleeding: Direct Pressure</a:t>
            </a:r>
          </a:p>
        </p:txBody>
      </p:sp>
      <p:sp>
        <p:nvSpPr>
          <p:cNvPr id="6" name="Content Placeholder 5">
            <a:extLst>
              <a:ext uri="{FF2B5EF4-FFF2-40B4-BE49-F238E27FC236}">
                <a16:creationId xmlns:a16="http://schemas.microsoft.com/office/drawing/2014/main" id="{DF1241D4-8796-4FB7-ADC7-34A25C75454A}"/>
              </a:ext>
            </a:extLst>
          </p:cNvPr>
          <p:cNvSpPr>
            <a:spLocks noGrp="1"/>
          </p:cNvSpPr>
          <p:nvPr>
            <p:ph idx="1"/>
          </p:nvPr>
        </p:nvSpPr>
        <p:spPr>
          <a:xfrm>
            <a:off x="1122740" y="1932854"/>
            <a:ext cx="6898519" cy="3690706"/>
          </a:xfrm>
        </p:spPr>
        <p:txBody>
          <a:bodyPr>
            <a:normAutofit/>
          </a:bodyPr>
          <a:lstStyle/>
          <a:p>
            <a:pPr marL="0" indent="0">
              <a:lnSpc>
                <a:spcPct val="150000"/>
              </a:lnSpc>
              <a:buNone/>
            </a:pPr>
            <a:r>
              <a:rPr lang="en-US" b="1" dirty="0"/>
              <a:t>Step 1: </a:t>
            </a:r>
            <a:r>
              <a:rPr lang="en-US" dirty="0"/>
              <a:t>Find the source(s), </a:t>
            </a:r>
          </a:p>
          <a:p>
            <a:pPr marL="0" indent="0">
              <a:lnSpc>
                <a:spcPct val="150000"/>
              </a:lnSpc>
              <a:buNone/>
            </a:pPr>
            <a:r>
              <a:rPr lang="en-US" b="1" dirty="0"/>
              <a:t>Step 2: </a:t>
            </a:r>
            <a:r>
              <a:rPr lang="en-US" dirty="0"/>
              <a:t>Cover the source, </a:t>
            </a:r>
          </a:p>
          <a:p>
            <a:pPr marL="0" indent="0">
              <a:lnSpc>
                <a:spcPct val="150000"/>
              </a:lnSpc>
              <a:buNone/>
            </a:pPr>
            <a:r>
              <a:rPr lang="en-US" b="1" dirty="0"/>
              <a:t>Step 3: </a:t>
            </a:r>
            <a:r>
              <a:rPr lang="en-US" dirty="0"/>
              <a:t>Apply pressure, </a:t>
            </a:r>
          </a:p>
          <a:p>
            <a:pPr marL="0" indent="0">
              <a:lnSpc>
                <a:spcPct val="150000"/>
              </a:lnSpc>
              <a:buNone/>
            </a:pPr>
            <a:r>
              <a:rPr lang="en-US" b="1" dirty="0"/>
              <a:t>Step 4: </a:t>
            </a:r>
            <a:r>
              <a:rPr lang="en-US" dirty="0"/>
              <a:t>Maintain pressure until bleeding has stopped. </a:t>
            </a:r>
          </a:p>
        </p:txBody>
      </p:sp>
      <p:sp>
        <p:nvSpPr>
          <p:cNvPr id="2" name="Content Placeholder 1">
            <a:extLst>
              <a:ext uri="{FF2B5EF4-FFF2-40B4-BE49-F238E27FC236}">
                <a16:creationId xmlns:a16="http://schemas.microsoft.com/office/drawing/2014/main" id="{2165E619-88A0-493F-9602-8245DD908949}"/>
              </a:ext>
            </a:extLst>
          </p:cNvPr>
          <p:cNvSpPr>
            <a:spLocks noGrp="1"/>
          </p:cNvSpPr>
          <p:nvPr>
            <p:ph sz="quarter" idx="12"/>
          </p:nvPr>
        </p:nvSpPr>
        <p:spPr/>
        <p:txBody>
          <a:bodyPr/>
          <a:lstStyle/>
          <a:p>
            <a:r>
              <a:rPr lang="en-US" dirty="0"/>
              <a:t>PM 3-4</a:t>
            </a:r>
          </a:p>
        </p:txBody>
      </p:sp>
      <p:sp>
        <p:nvSpPr>
          <p:cNvPr id="7" name="Text Placeholder 6">
            <a:extLst>
              <a:ext uri="{FF2B5EF4-FFF2-40B4-BE49-F238E27FC236}">
                <a16:creationId xmlns:a16="http://schemas.microsoft.com/office/drawing/2014/main" id="{A27AACFA-7CEE-480A-9433-1CC59F40139B}"/>
              </a:ext>
            </a:extLst>
          </p:cNvPr>
          <p:cNvSpPr>
            <a:spLocks noGrp="1"/>
          </p:cNvSpPr>
          <p:nvPr>
            <p:ph type="body" sz="quarter" idx="10"/>
          </p:nvPr>
        </p:nvSpPr>
        <p:spPr>
          <a:xfrm>
            <a:off x="1447371" y="6385716"/>
            <a:ext cx="6068795" cy="303212"/>
          </a:xfrm>
        </p:spPr>
        <p:txBody>
          <a:bodyPr/>
          <a:lstStyle/>
          <a:p>
            <a:r>
              <a:rPr lang="en-US" dirty="0"/>
              <a:t>SERT Basic Training Unit 3: Disaster First Aid Operations – Part 1   3/28/2021</a:t>
            </a:r>
          </a:p>
        </p:txBody>
      </p:sp>
      <p:sp>
        <p:nvSpPr>
          <p:cNvPr id="8" name="Text Placeholder 7">
            <a:extLst>
              <a:ext uri="{FF2B5EF4-FFF2-40B4-BE49-F238E27FC236}">
                <a16:creationId xmlns:a16="http://schemas.microsoft.com/office/drawing/2014/main" id="{577975CE-C96C-4AA7-81A4-F8379170794B}"/>
              </a:ext>
            </a:extLst>
          </p:cNvPr>
          <p:cNvSpPr>
            <a:spLocks noGrp="1"/>
          </p:cNvSpPr>
          <p:nvPr>
            <p:ph type="body" sz="quarter" idx="11"/>
          </p:nvPr>
        </p:nvSpPr>
        <p:spPr/>
        <p:txBody>
          <a:bodyPr/>
          <a:lstStyle/>
          <a:p>
            <a:r>
              <a:rPr lang="en-US" dirty="0"/>
              <a:t>3-9</a:t>
            </a:r>
          </a:p>
        </p:txBody>
      </p:sp>
    </p:spTree>
    <p:extLst>
      <p:ext uri="{BB962C8B-B14F-4D97-AF65-F5344CB8AC3E}">
        <p14:creationId xmlns:p14="http://schemas.microsoft.com/office/powerpoint/2010/main" val="104048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25DD7AE4-83D3-421C-A1C5-EED6632DACD5}">
  <ds:schemaRefs>
    <ds:schemaRef ds:uri="http://schemas.microsoft.com/office/2006/metadata/properties"/>
    <ds:schemaRef ds:uri="http://purl.org/dc/dcmitype/"/>
    <ds:schemaRef ds:uri="http://purl.org/dc/elements/1.1/"/>
    <ds:schemaRef ds:uri="http://schemas.microsoft.com/office/2006/documentManagement/types"/>
    <ds:schemaRef ds:uri="ec9525e3-0e26-41e5-be28-2227dc64c83e"/>
    <ds:schemaRef ds:uri="cd7a79f3-a22f-4b0a-abe2-9eca9b7c463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5108</TotalTime>
  <Words>2530</Words>
  <Application>Microsoft Office PowerPoint</Application>
  <PresentationFormat>On-screen Show (4:3)</PresentationFormat>
  <Paragraphs>297</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Wingdings</vt:lpstr>
      <vt:lpstr>Office Theme</vt:lpstr>
      <vt:lpstr>1_Office Theme</vt:lpstr>
      <vt:lpstr>Session 2 Unit 3: First Aid Operations - Part 1</vt:lpstr>
      <vt:lpstr>Session 2 - Unit 3 3 Objectives</vt:lpstr>
      <vt:lpstr>Treating Life-Threatening Conditions</vt:lpstr>
      <vt:lpstr>Safety Considerations</vt:lpstr>
      <vt:lpstr>Approaching the Patient</vt:lpstr>
      <vt:lpstr>PowerPoint Presentation</vt:lpstr>
      <vt:lpstr>Stages of Severe Bleeding</vt:lpstr>
      <vt:lpstr>Types of Bleeding (image)</vt:lpstr>
      <vt:lpstr>Controlling Bleeding: Direct Pressure</vt:lpstr>
      <vt:lpstr>Controlling Bleeding: Tourniquets</vt:lpstr>
      <vt:lpstr>Shock</vt:lpstr>
      <vt:lpstr>Maintaining Body Temperature</vt:lpstr>
      <vt:lpstr>Open vs. Obstructed Airway</vt:lpstr>
      <vt:lpstr>Recovery Position</vt:lpstr>
      <vt:lpstr>Providing Comfort</vt:lpstr>
      <vt:lpstr>Treating Burns:</vt:lpstr>
      <vt:lpstr>Burn Classifications:</vt:lpstr>
      <vt:lpstr>Wound Care</vt:lpstr>
      <vt:lpstr>Amputations</vt:lpstr>
      <vt:lpstr>Impaled Objects</vt:lpstr>
      <vt:lpstr>Fractures, Dislocations, Sprains, Strains</vt:lpstr>
      <vt:lpstr>Dislocations</vt:lpstr>
      <vt:lpstr>Splinting</vt:lpstr>
      <vt:lpstr>Heat-Related Injuries</vt:lpstr>
      <vt:lpstr>Session 2 Unit 3 Summary (Unit 3)</vt:lpstr>
      <vt:lpstr>Homework Assignment (Unit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Sue Porter</cp:lastModifiedBy>
  <cp:revision>840</cp:revision>
  <cp:lastPrinted>2023-03-11T20:48:24Z</cp:lastPrinted>
  <dcterms:created xsi:type="dcterms:W3CDTF">2019-04-19T15:08:43Z</dcterms:created>
  <dcterms:modified xsi:type="dcterms:W3CDTF">2023-03-11T20:55:04Z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