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9" r:id="rId5"/>
  </p:sldMasterIdLst>
  <p:handoutMasterIdLst>
    <p:handoutMasterId r:id="rId274"/>
  </p:handoutMasterIdLst>
  <p:sldIdLst>
    <p:sldId id="256" r:id="rId6"/>
    <p:sldId id="257" r:id="rId7"/>
    <p:sldId id="258" r:id="rId8"/>
    <p:sldId id="260" r:id="rId9"/>
    <p:sldId id="261" r:id="rId10"/>
    <p:sldId id="259"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523"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524"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525" r:id="rId219"/>
    <p:sldId id="526"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 id="513" r:id="rId264"/>
    <p:sldId id="514" r:id="rId265"/>
    <p:sldId id="515" r:id="rId266"/>
    <p:sldId id="516" r:id="rId267"/>
    <p:sldId id="517" r:id="rId268"/>
    <p:sldId id="518" r:id="rId269"/>
    <p:sldId id="519" r:id="rId270"/>
    <p:sldId id="520" r:id="rId271"/>
    <p:sldId id="521" r:id="rId272"/>
    <p:sldId id="522" r:id="rId2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n Tavares" initials="GT" lastIdx="10" clrIdx="0">
    <p:extLst>
      <p:ext uri="{19B8F6BF-5375-455C-9EA6-DF929625EA0E}">
        <p15:presenceInfo xmlns:p15="http://schemas.microsoft.com/office/powerpoint/2012/main" userId="S-1-5-21-1244020187-519449412-911163043-17293" providerId="AD"/>
      </p:ext>
    </p:extLst>
  </p:cmAuthor>
  <p:cmAuthor id="2" name="David Kendall" initials="DK" lastIdx="4" clrIdx="1">
    <p:extLst>
      <p:ext uri="{19B8F6BF-5375-455C-9EA6-DF929625EA0E}">
        <p15:presenceInfo xmlns:p15="http://schemas.microsoft.com/office/powerpoint/2012/main" userId="S-1-5-21-1244020187-519449412-911163043-23115" providerId="AD"/>
      </p:ext>
    </p:extLst>
  </p:cmAuthor>
  <p:cmAuthor id="3" name="David Kendall" initials="DK [2]" lastIdx="1" clrIdx="2">
    <p:extLst>
      <p:ext uri="{19B8F6BF-5375-455C-9EA6-DF929625EA0E}">
        <p15:presenceInfo xmlns:p15="http://schemas.microsoft.com/office/powerpoint/2012/main" userId="S::david.kendall@cadmusgroup.com::58806243-4d19-4b13-b885-b469f347d1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431"/>
    <a:srgbClr val="575757"/>
    <a:srgbClr val="57AC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68" autoAdjust="0"/>
    <p:restoredTop sz="86463" autoAdjust="0"/>
  </p:normalViewPr>
  <p:slideViewPr>
    <p:cSldViewPr snapToGrid="0">
      <p:cViewPr varScale="1">
        <p:scale>
          <a:sx n="95" d="100"/>
          <a:sy n="95" d="100"/>
        </p:scale>
        <p:origin x="1560" y="78"/>
      </p:cViewPr>
      <p:guideLst/>
    </p:cSldViewPr>
  </p:slideViewPr>
  <p:outlineViewPr>
    <p:cViewPr>
      <p:scale>
        <a:sx n="33" d="100"/>
        <a:sy n="33" d="100"/>
      </p:scale>
      <p:origin x="0" y="-321504"/>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2.xml"/><Relationship Id="rId181" Type="http://schemas.openxmlformats.org/officeDocument/2006/relationships/slide" Target="slides/slide176.xml"/><Relationship Id="rId237" Type="http://schemas.openxmlformats.org/officeDocument/2006/relationships/slide" Target="slides/slide232.xml"/><Relationship Id="rId258" Type="http://schemas.openxmlformats.org/officeDocument/2006/relationships/slide" Target="slides/slide253.xml"/><Relationship Id="rId279" Type="http://schemas.openxmlformats.org/officeDocument/2006/relationships/tableStyles" Target="tableStyle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slide" Target="slides/slide243.xml"/><Relationship Id="rId269" Type="http://schemas.openxmlformats.org/officeDocument/2006/relationships/slide" Target="slides/slide264.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8" Type="http://schemas.openxmlformats.org/officeDocument/2006/relationships/slide" Target="slides/slide233.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39" Type="http://schemas.openxmlformats.org/officeDocument/2006/relationships/slide" Target="slides/slide234.xml"/><Relationship Id="rId250" Type="http://schemas.openxmlformats.org/officeDocument/2006/relationships/slide" Target="slides/slide245.xml"/><Relationship Id="rId271" Type="http://schemas.openxmlformats.org/officeDocument/2006/relationships/slide" Target="slides/slide266.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slide" Target="slides/slide267.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handoutMaster" Target="handoutMasters/handoutMaster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commentAuthors" Target="commentAuthors.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presProps" Target="presProps.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viewProps" Target="viewProps.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4" Type="http://schemas.openxmlformats.org/officeDocument/2006/relationships/slideMaster" Target="slideMasters/slideMaster1.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theme" Target="theme/theme1.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9AFAD3-F3BD-4395-8F77-9999A3AF0A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8F1A46B-586F-4CBE-9952-6BEDC60891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48505-E7EB-4B8F-BF8D-66EAD648D0DD}" type="datetimeFigureOut">
              <a:rPr lang="en-US" smtClean="0"/>
              <a:t>7/20/2020</a:t>
            </a:fld>
            <a:endParaRPr lang="en-US" dirty="0"/>
          </a:p>
        </p:txBody>
      </p:sp>
      <p:sp>
        <p:nvSpPr>
          <p:cNvPr id="4" name="Footer Placeholder 3">
            <a:extLst>
              <a:ext uri="{FF2B5EF4-FFF2-40B4-BE49-F238E27FC236}">
                <a16:creationId xmlns:a16="http://schemas.microsoft.com/office/drawing/2014/main" id="{AABE23D6-7DAB-4005-B034-4AFEE3EA5A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2F3BB4C-A847-42FD-8740-E25E0B7BB7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379F10-0CE8-46B5-BCEC-A8D128FCB864}" type="slidenum">
              <a:rPr lang="en-US" smtClean="0"/>
              <a:t>‹#›</a:t>
            </a:fld>
            <a:endParaRPr lang="en-US" dirty="0"/>
          </a:p>
        </p:txBody>
      </p:sp>
    </p:spTree>
    <p:extLst>
      <p:ext uri="{BB962C8B-B14F-4D97-AF65-F5344CB8AC3E}">
        <p14:creationId xmlns:p14="http://schemas.microsoft.com/office/powerpoint/2010/main" val="219313359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C5E2048F-5A58-44FC-BB6B-8004B92565BB}"/>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Arial" panose="020B0604020202020204" pitchFamily="34" charset="0"/>
                <a:cs typeface="Arial" panose="020B0604020202020204" pitchFamily="34" charset="0"/>
              </a:defRPr>
            </a:lvl1pPr>
          </a:lstStyle>
          <a:p>
            <a:r>
              <a:rPr lang="en-US" dirty="0"/>
              <a:t>Title</a:t>
            </a:r>
          </a:p>
        </p:txBody>
      </p:sp>
      <p:pic>
        <p:nvPicPr>
          <p:cNvPr id="5" name="Picture 4">
            <a:extLst>
              <a:ext uri="{FF2B5EF4-FFF2-40B4-BE49-F238E27FC236}">
                <a16:creationId xmlns:a16="http://schemas.microsoft.com/office/drawing/2014/main" id="{D1F19E53-3E23-440A-8EE7-959664248F9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3672843"/>
            <a:ext cx="8229600" cy="1853184"/>
          </a:xfrm>
          <a:prstGeom prst="rect">
            <a:avLst/>
          </a:prstGeom>
        </p:spPr>
      </p:pic>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Tree>
    <p:extLst>
      <p:ext uri="{BB962C8B-B14F-4D97-AF65-F5344CB8AC3E}">
        <p14:creationId xmlns:p14="http://schemas.microsoft.com/office/powerpoint/2010/main" val="3658806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List w/PM">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C38DDE6-B4A7-0541-90DA-8FC7EEF0F91C}"/>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9" name="Picture 18">
            <a:extLst>
              <a:ext uri="{FF2B5EF4-FFF2-40B4-BE49-F238E27FC236}">
                <a16:creationId xmlns:a16="http://schemas.microsoft.com/office/drawing/2014/main" id="{83A92967-FF1D-F449-95B6-E31F83596F28}"/>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12974" cy="4781145"/>
          </a:xfrm>
        </p:spPr>
        <p:txBody>
          <a:bodyPr>
            <a:normAutofit/>
          </a:bodyPr>
          <a:lstStyle>
            <a:lvl1pPr>
              <a:lnSpc>
                <a:spcPct val="100000"/>
              </a:lnSpc>
              <a:spcBef>
                <a:spcPts val="600"/>
              </a:spcBef>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4" name="Title 1">
            <a:extLst>
              <a:ext uri="{FF2B5EF4-FFF2-40B4-BE49-F238E27FC236}">
                <a16:creationId xmlns:a16="http://schemas.microsoft.com/office/drawing/2014/main" id="{4E358483-0701-4610-B7F8-1CDC93B7D0EA}"/>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6" name="Text Placeholder 14">
            <a:extLst>
              <a:ext uri="{FF2B5EF4-FFF2-40B4-BE49-F238E27FC236}">
                <a16:creationId xmlns:a16="http://schemas.microsoft.com/office/drawing/2014/main" id="{2AFC4B6C-E56F-45A2-B987-2706EF4469DD}"/>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7" name="Text Placeholder 14">
            <a:extLst>
              <a:ext uri="{FF2B5EF4-FFF2-40B4-BE49-F238E27FC236}">
                <a16:creationId xmlns:a16="http://schemas.microsoft.com/office/drawing/2014/main" id="{01D02937-E059-4923-A2A9-5058038E867B}"/>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30D271F4-3E44-4C14-8C4E-2D0D7A3B4513}"/>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Tree>
    <p:extLst>
      <p:ext uri="{BB962C8B-B14F-4D97-AF65-F5344CB8AC3E}">
        <p14:creationId xmlns:p14="http://schemas.microsoft.com/office/powerpoint/2010/main" val="2059730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umbered List w/P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FA9AEBB-8891-A342-9D8E-FDE1EF163A4C}"/>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E60EF1FA-DB3B-394B-94CA-7630D7D905AA}"/>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514350" indent="-514350">
              <a:lnSpc>
                <a:spcPct val="100000"/>
              </a:lnSpc>
              <a:spcBef>
                <a:spcPts val="600"/>
              </a:spcBef>
              <a:buFont typeface="+mj-lt"/>
              <a:buAutoNum type="arabicPeriod"/>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4" name="Title 1">
            <a:extLst>
              <a:ext uri="{FF2B5EF4-FFF2-40B4-BE49-F238E27FC236}">
                <a16:creationId xmlns:a16="http://schemas.microsoft.com/office/drawing/2014/main" id="{3881DF7E-501B-4BCA-95FE-16FA92C066C4}"/>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8" name="Text Placeholder 14">
            <a:extLst>
              <a:ext uri="{FF2B5EF4-FFF2-40B4-BE49-F238E27FC236}">
                <a16:creationId xmlns:a16="http://schemas.microsoft.com/office/drawing/2014/main" id="{64889971-C6D0-48C5-8EB8-09A4DABBFEC7}"/>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24B06ED1-1B06-44B7-8461-057F53E18818}"/>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0" name="Content Placeholder 3">
            <a:extLst>
              <a:ext uri="{FF2B5EF4-FFF2-40B4-BE49-F238E27FC236}">
                <a16:creationId xmlns:a16="http://schemas.microsoft.com/office/drawing/2014/main" id="{1F77CCBE-2056-4A6A-AADD-907E6B311EBC}"/>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Tree>
    <p:extLst>
      <p:ext uri="{BB962C8B-B14F-4D97-AF65-F5344CB8AC3E}">
        <p14:creationId xmlns:p14="http://schemas.microsoft.com/office/powerpoint/2010/main" val="548881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ed List w/PM">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1779B46-53E1-5149-8E8C-35E83EBC25FD}"/>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2" name="Picture 21">
            <a:extLst>
              <a:ext uri="{FF2B5EF4-FFF2-40B4-BE49-F238E27FC236}">
                <a16:creationId xmlns:a16="http://schemas.microsoft.com/office/drawing/2014/main" id="{EA77D519-0397-B742-A4B4-77644D4D38FF}"/>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F98828DD-31C9-4C41-AB97-0D5A474AF7BA}"/>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9" name="Text Placeholder 14">
            <a:extLst>
              <a:ext uri="{FF2B5EF4-FFF2-40B4-BE49-F238E27FC236}">
                <a16:creationId xmlns:a16="http://schemas.microsoft.com/office/drawing/2014/main" id="{53AEF4AA-E762-4CCB-8C4A-9592823B5FD7}"/>
              </a:ext>
            </a:extLst>
          </p:cNvPr>
          <p:cNvSpPr>
            <a:spLocks noGrp="1"/>
          </p:cNvSpPr>
          <p:nvPr>
            <p:ph type="body" sz="quarter" idx="14" hasCustomPrompt="1"/>
          </p:nvPr>
        </p:nvSpPr>
        <p:spPr>
          <a:xfrm>
            <a:off x="8030095" y="5824699"/>
            <a:ext cx="798763" cy="303212"/>
          </a:xfrm>
        </p:spPr>
        <p:txBody>
          <a:bodyPr anchor="ctr">
            <a:noAutofit/>
          </a:bodyPr>
          <a:lstStyle>
            <a:lvl1pPr marL="0" indent="0" algn="ctr">
              <a:buNone/>
              <a:defRPr sz="1200" b="1">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PM 123</a:t>
            </a:r>
            <a:endParaRPr lang="en-US" dirty="0"/>
          </a:p>
        </p:txBody>
      </p:sp>
      <p:sp>
        <p:nvSpPr>
          <p:cNvPr id="20" name="Text Placeholder 14">
            <a:extLst>
              <a:ext uri="{FF2B5EF4-FFF2-40B4-BE49-F238E27FC236}">
                <a16:creationId xmlns:a16="http://schemas.microsoft.com/office/drawing/2014/main" id="{01CC6E1A-3A1D-4D97-9209-75A5CE8341D0}"/>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21" name="Text Placeholder 14">
            <a:extLst>
              <a:ext uri="{FF2B5EF4-FFF2-40B4-BE49-F238E27FC236}">
                <a16:creationId xmlns:a16="http://schemas.microsoft.com/office/drawing/2014/main" id="{7D4EAC7A-29D8-42A5-A75B-CEE1CDA8A477}"/>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7" name="Content Placeholder 3">
            <a:extLst>
              <a:ext uri="{FF2B5EF4-FFF2-40B4-BE49-F238E27FC236}">
                <a16:creationId xmlns:a16="http://schemas.microsoft.com/office/drawing/2014/main" id="{579F7116-2CE5-4A1C-9C55-E527BC72118A}"/>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Tree>
    <p:extLst>
      <p:ext uri="{BB962C8B-B14F-4D97-AF65-F5344CB8AC3E}">
        <p14:creationId xmlns:p14="http://schemas.microsoft.com/office/powerpoint/2010/main" val="3528500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6B7D5-9D73-41BF-83DA-82B7B0CE3957}"/>
              </a:ext>
            </a:extLst>
          </p:cNvPr>
          <p:cNvSpPr/>
          <p:nvPr userDrawn="1"/>
        </p:nvSpPr>
        <p:spPr>
          <a:xfrm>
            <a:off x="0" y="2964"/>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5" name="Picture 4">
            <a:extLst>
              <a:ext uri="{FF2B5EF4-FFF2-40B4-BE49-F238E27FC236}">
                <a16:creationId xmlns:a16="http://schemas.microsoft.com/office/drawing/2014/main" id="{D1F19E53-3E23-440A-8EE7-959664248F9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3677438"/>
            <a:ext cx="8229600" cy="1853184"/>
          </a:xfrm>
          <a:prstGeom prst="rect">
            <a:avLst/>
          </a:prstGeom>
        </p:spPr>
      </p:pic>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
        <p:nvSpPr>
          <p:cNvPr id="6" name="Text Placeholder 5">
            <a:extLst>
              <a:ext uri="{FF2B5EF4-FFF2-40B4-BE49-F238E27FC236}">
                <a16:creationId xmlns:a16="http://schemas.microsoft.com/office/drawing/2014/main" id="{3BB55A5C-60F8-44DB-948C-104DD56B3B6F}"/>
              </a:ext>
            </a:extLst>
          </p:cNvPr>
          <p:cNvSpPr>
            <a:spLocks noGrp="1"/>
          </p:cNvSpPr>
          <p:nvPr>
            <p:ph type="body" sz="quarter" idx="10" hasCustomPrompt="1"/>
          </p:nvPr>
        </p:nvSpPr>
        <p:spPr>
          <a:xfrm>
            <a:off x="0" y="1580055"/>
            <a:ext cx="9144000" cy="897140"/>
          </a:xfrm>
        </p:spPr>
        <p:txBody>
          <a:bodyPr anchor="ctr">
            <a:normAutofit/>
          </a:bodyPr>
          <a:lstStyle>
            <a:lvl1pPr marL="0" indent="0" algn="ctr">
              <a:buNone/>
              <a:defRPr sz="5000" b="1">
                <a:solidFill>
                  <a:schemeClr val="bg1"/>
                </a:solidFill>
                <a:latin typeface="Arial" panose="020B0604020202020204" pitchFamily="34" charset="0"/>
                <a:cs typeface="Arial" panose="020B0604020202020204" pitchFamily="34" charset="0"/>
              </a:defRPr>
            </a:lvl1pPr>
          </a:lstStyle>
          <a:p>
            <a:pPr lvl="0"/>
            <a:r>
              <a:rPr lang="en-US" dirty="0"/>
              <a:t>Title</a:t>
            </a:r>
          </a:p>
        </p:txBody>
      </p:sp>
      <p:sp>
        <p:nvSpPr>
          <p:cNvPr id="11" name="Text Placeholder 10">
            <a:extLst>
              <a:ext uri="{FF2B5EF4-FFF2-40B4-BE49-F238E27FC236}">
                <a16:creationId xmlns:a16="http://schemas.microsoft.com/office/drawing/2014/main" id="{6EB4A5DE-FE85-4060-831F-4535EBE301ED}"/>
              </a:ext>
            </a:extLst>
          </p:cNvPr>
          <p:cNvSpPr>
            <a:spLocks noGrp="1"/>
          </p:cNvSpPr>
          <p:nvPr>
            <p:ph type="body" sz="quarter" idx="11" hasCustomPrompt="1"/>
          </p:nvPr>
        </p:nvSpPr>
        <p:spPr>
          <a:xfrm>
            <a:off x="0" y="2476500"/>
            <a:ext cx="9144000" cy="725488"/>
          </a:xfrm>
        </p:spPr>
        <p:txBody>
          <a:bodyPr anchor="ctr">
            <a:normAutofit/>
          </a:bodyPr>
          <a:lstStyle>
            <a:lvl1pPr marL="0" indent="0" algn="ctr">
              <a:buNone/>
              <a:defRPr sz="3400" b="1">
                <a:solidFill>
                  <a:schemeClr val="tx1"/>
                </a:solidFill>
                <a:latin typeface="Arial" panose="020B0604020202020204" pitchFamily="34" charset="0"/>
                <a:cs typeface="Arial" panose="020B0604020202020204" pitchFamily="34" charset="0"/>
              </a:defRPr>
            </a:lvl1pPr>
          </a:lstStyle>
          <a:p>
            <a:pPr lvl="0"/>
            <a:r>
              <a:rPr lang="en-US" dirty="0" err="1"/>
              <a:t>SubTitle</a:t>
            </a:r>
            <a:endParaRPr lang="en-US" dirty="0"/>
          </a:p>
        </p:txBody>
      </p:sp>
    </p:spTree>
    <p:extLst>
      <p:ext uri="{BB962C8B-B14F-4D97-AF65-F5344CB8AC3E}">
        <p14:creationId xmlns:p14="http://schemas.microsoft.com/office/powerpoint/2010/main" val="4009474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on-Bulleted Intro Te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DC145-E118-4B1C-B828-C267C3F1B408}"/>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AF37DF25-4A84-449F-A44A-BC272B17B1B4}"/>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3" y="1521229"/>
            <a:ext cx="8521286" cy="4781145"/>
          </a:xfrm>
        </p:spPr>
        <p:txBody>
          <a:bodyPr>
            <a:normAutofit/>
          </a:bodyPr>
          <a:lstStyle>
            <a:lvl1pPr marL="0" indent="0">
              <a:lnSpc>
                <a:spcPct val="100000"/>
              </a:lnSpc>
              <a:spcBef>
                <a:spcPts val="600"/>
              </a:spcBef>
              <a:buNone/>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160" indent="-228594">
              <a:lnSpc>
                <a:spcPct val="100000"/>
              </a:lnSpc>
              <a:spcBef>
                <a:spcPts val="600"/>
              </a:spcBef>
              <a:buFont typeface="Wingdings" panose="05000000000000000000" pitchFamily="2" charset="2"/>
              <a:buChar char="§"/>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8" name="Picture 7">
            <a:extLst>
              <a:ext uri="{FF2B5EF4-FFF2-40B4-BE49-F238E27FC236}">
                <a16:creationId xmlns:a16="http://schemas.microsoft.com/office/drawing/2014/main" id="{EE3A36DD-A726-485F-AAB8-E1585FEB3ECF}"/>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7" name="Text Placeholder 14">
            <a:extLst>
              <a:ext uri="{FF2B5EF4-FFF2-40B4-BE49-F238E27FC236}">
                <a16:creationId xmlns:a16="http://schemas.microsoft.com/office/drawing/2014/main" id="{6AC79012-DFD9-487A-AE91-319B867CCA36}"/>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6FC8519E-E236-413F-A705-5F99B6BB6A10}"/>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Tree>
    <p:extLst>
      <p:ext uri="{BB962C8B-B14F-4D97-AF65-F5344CB8AC3E}">
        <p14:creationId xmlns:p14="http://schemas.microsoft.com/office/powerpoint/2010/main" val="769151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E6045C-87BC-BD47-A7E5-238F848CD41B}"/>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6" name="Picture 15">
            <a:extLst>
              <a:ext uri="{FF2B5EF4-FFF2-40B4-BE49-F238E27FC236}">
                <a16:creationId xmlns:a16="http://schemas.microsoft.com/office/drawing/2014/main" id="{0510A0E6-7D1E-7B42-BEC3-3FF68A7F1FAC}"/>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a:lnSpc>
                <a:spcPct val="100000"/>
              </a:lnSpc>
              <a:spcBef>
                <a:spcPts val="600"/>
              </a:spcBef>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1" name="Title 1">
            <a:extLst>
              <a:ext uri="{FF2B5EF4-FFF2-40B4-BE49-F238E27FC236}">
                <a16:creationId xmlns:a16="http://schemas.microsoft.com/office/drawing/2014/main" id="{59D7A079-868D-412D-A425-F18877D98100}"/>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9" name="Text Placeholder 14">
            <a:extLst>
              <a:ext uri="{FF2B5EF4-FFF2-40B4-BE49-F238E27FC236}">
                <a16:creationId xmlns:a16="http://schemas.microsoft.com/office/drawing/2014/main" id="{8AD06FF2-3D49-487C-B170-F9D381F2A1C2}"/>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20" name="Text Placeholder 14">
            <a:extLst>
              <a:ext uri="{FF2B5EF4-FFF2-40B4-BE49-F238E27FC236}">
                <a16:creationId xmlns:a16="http://schemas.microsoft.com/office/drawing/2014/main" id="{3F3F4A35-2251-41EE-98F7-6F7C80678804}"/>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Tree>
    <p:extLst>
      <p:ext uri="{BB962C8B-B14F-4D97-AF65-F5344CB8AC3E}">
        <p14:creationId xmlns:p14="http://schemas.microsoft.com/office/powerpoint/2010/main" val="2541048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6D0A2C3-9207-0747-9486-E6260DD213CC}"/>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6" name="Picture 15">
            <a:extLst>
              <a:ext uri="{FF2B5EF4-FFF2-40B4-BE49-F238E27FC236}">
                <a16:creationId xmlns:a16="http://schemas.microsoft.com/office/drawing/2014/main" id="{DE212CCB-DF73-D741-AB07-0D090D0B1330}"/>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1" y="1521229"/>
            <a:ext cx="8521287" cy="4781145"/>
          </a:xfrm>
        </p:spPr>
        <p:txBody>
          <a:bodyPr>
            <a:normAutofit/>
          </a:bodyPr>
          <a:lstStyle>
            <a:lvl1pPr marL="514350" indent="-514350">
              <a:lnSpc>
                <a:spcPct val="100000"/>
              </a:lnSpc>
              <a:spcBef>
                <a:spcPts val="600"/>
              </a:spcBef>
              <a:buFont typeface="+mj-lt"/>
              <a:buAutoNum type="arabicPeriod"/>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Wingdings" panose="05000000000000000000" pitchFamily="2" charset="2"/>
              <a:buChar char="§"/>
              <a:defRPr sz="2000">
                <a:latin typeface="Arial" panose="020B0604020202020204" pitchFamily="34" charset="0"/>
                <a:cs typeface="Arial" panose="020B0604020202020204" pitchFamily="34" charset="0"/>
              </a:defRPr>
            </a:lvl3pPr>
            <a:lvl4pPr>
              <a:lnSpc>
                <a:spcPct val="100000"/>
              </a:lnSpc>
              <a:spcBef>
                <a:spcPts val="600"/>
              </a:spcBef>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1" name="Title 1">
            <a:extLst>
              <a:ext uri="{FF2B5EF4-FFF2-40B4-BE49-F238E27FC236}">
                <a16:creationId xmlns:a16="http://schemas.microsoft.com/office/drawing/2014/main" id="{7B1E1DDB-163D-4DCC-ACF2-C3B8BB4FC6C9}"/>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7" name="Text Placeholder 14">
            <a:extLst>
              <a:ext uri="{FF2B5EF4-FFF2-40B4-BE49-F238E27FC236}">
                <a16:creationId xmlns:a16="http://schemas.microsoft.com/office/drawing/2014/main" id="{F0915D09-1355-40F5-B6B4-3B5DA81E540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8" name="Text Placeholder 14">
            <a:extLst>
              <a:ext uri="{FF2B5EF4-FFF2-40B4-BE49-F238E27FC236}">
                <a16:creationId xmlns:a16="http://schemas.microsoft.com/office/drawing/2014/main" id="{BD7EDDF4-A93D-4C2E-A9C1-50EF50248B29}"/>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Tree>
    <p:extLst>
      <p:ext uri="{BB962C8B-B14F-4D97-AF65-F5344CB8AC3E}">
        <p14:creationId xmlns:p14="http://schemas.microsoft.com/office/powerpoint/2010/main" val="1933098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ed Lis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BA02859-13E6-5A4B-A1A2-D207A1E10F30}"/>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7" name="Picture 16">
            <a:extLst>
              <a:ext uri="{FF2B5EF4-FFF2-40B4-BE49-F238E27FC236}">
                <a16:creationId xmlns:a16="http://schemas.microsoft.com/office/drawing/2014/main" id="{AE50D9DF-B7B2-8B45-8028-6376AD17322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4142622"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0" name="Content Placeholder 2">
            <a:extLst>
              <a:ext uri="{FF2B5EF4-FFF2-40B4-BE49-F238E27FC236}">
                <a16:creationId xmlns:a16="http://schemas.microsoft.com/office/drawing/2014/main" id="{7DD0A62F-ADCE-4FEB-9CDF-E85D05BB3432}"/>
              </a:ext>
            </a:extLst>
          </p:cNvPr>
          <p:cNvSpPr>
            <a:spLocks noGrp="1"/>
          </p:cNvSpPr>
          <p:nvPr>
            <p:ph idx="13"/>
          </p:nvPr>
        </p:nvSpPr>
        <p:spPr>
          <a:xfrm>
            <a:off x="4572000" y="1521229"/>
            <a:ext cx="4256858" cy="4758287"/>
          </a:xfrm>
        </p:spPr>
        <p:txBody>
          <a:bodyPr>
            <a:normAutofit/>
          </a:bodyPr>
          <a:lstStyle>
            <a:lvl1pPr>
              <a:defRPr sz="2800">
                <a:latin typeface="Arial" panose="020B0604020202020204" pitchFamily="34" charset="0"/>
                <a:cs typeface="Arial" panose="020B0604020202020204" pitchFamily="34" charset="0"/>
              </a:defRPr>
            </a:lvl1pPr>
            <a:lvl2pPr marL="685783" indent="-228594">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2298109F-D8F3-4DD1-88F2-60D8CD29CB75}"/>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8" name="Text Placeholder 14">
            <a:extLst>
              <a:ext uri="{FF2B5EF4-FFF2-40B4-BE49-F238E27FC236}">
                <a16:creationId xmlns:a16="http://schemas.microsoft.com/office/drawing/2014/main" id="{11734820-5E17-4293-AA0D-490C8DE1B3BE}"/>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D375BE8-6CDA-4A00-B406-82A2464D071F}"/>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Tree>
    <p:extLst>
      <p:ext uri="{BB962C8B-B14F-4D97-AF65-F5344CB8AC3E}">
        <p14:creationId xmlns:p14="http://schemas.microsoft.com/office/powerpoint/2010/main" val="3757180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074E5C-7F33-744D-828A-63B468ED77EB}"/>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6D28D238-310A-B241-A7E7-152CB9E9AC6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3672843"/>
            <a:ext cx="8229600" cy="1853184"/>
          </a:xfrm>
          <a:prstGeom prst="rect">
            <a:avLst/>
          </a:prstGeom>
        </p:spPr>
      </p:pic>
      <p:sp>
        <p:nvSpPr>
          <p:cNvPr id="2" name="Title 1">
            <a:extLst>
              <a:ext uri="{FF2B5EF4-FFF2-40B4-BE49-F238E27FC236}">
                <a16:creationId xmlns:a16="http://schemas.microsoft.com/office/drawing/2014/main" id="{C5E2048F-5A58-44FC-BB6B-8004B92565BB}"/>
              </a:ext>
            </a:extLst>
          </p:cNvPr>
          <p:cNvSpPr>
            <a:spLocks noGrp="1"/>
          </p:cNvSpPr>
          <p:nvPr>
            <p:ph type="ctrTitle" hasCustomPrompt="1"/>
          </p:nvPr>
        </p:nvSpPr>
        <p:spPr>
          <a:xfrm>
            <a:off x="292822" y="1122365"/>
            <a:ext cx="8558357" cy="1220787"/>
          </a:xfrm>
        </p:spPr>
        <p:txBody>
          <a:bodyPr anchor="b">
            <a:normAutofit/>
          </a:bodyPr>
          <a:lstStyle>
            <a:lvl1pPr algn="ctr">
              <a:defRPr sz="5000" b="1" i="0">
                <a:solidFill>
                  <a:schemeClr val="bg1"/>
                </a:solidFill>
                <a:latin typeface="Arial" panose="020B0604020202020204" pitchFamily="34" charset="0"/>
                <a:cs typeface="Arial" panose="020B0604020202020204" pitchFamily="34" charset="0"/>
              </a:defRPr>
            </a:lvl1pPr>
          </a:lstStyle>
          <a:p>
            <a:r>
              <a:rPr lang="en-US" dirty="0"/>
              <a:t>Title</a:t>
            </a:r>
          </a:p>
        </p:txBody>
      </p:sp>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Tree>
    <p:extLst>
      <p:ext uri="{BB962C8B-B14F-4D97-AF65-F5344CB8AC3E}">
        <p14:creationId xmlns:p14="http://schemas.microsoft.com/office/powerpoint/2010/main" val="273195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B3CC7C-8AC3-B84B-9BE9-3392D349F1BB}"/>
              </a:ext>
            </a:extLst>
          </p:cNvPr>
          <p:cNvSpPr/>
          <p:nvPr userDrawn="1"/>
        </p:nvSpPr>
        <p:spPr>
          <a:xfrm>
            <a:off x="0" y="-2388"/>
            <a:ext cx="9144000" cy="551497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11ED5D84-B877-A943-8C87-5B77A44AF10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4400" y="3672843"/>
            <a:ext cx="8229600" cy="1853184"/>
          </a:xfrm>
          <a:prstGeom prst="rect">
            <a:avLst/>
          </a:prstGeom>
        </p:spPr>
      </p:pic>
      <p:pic>
        <p:nvPicPr>
          <p:cNvPr id="10" name="Picture 9">
            <a:extLst>
              <a:ext uri="{FF2B5EF4-FFF2-40B4-BE49-F238E27FC236}">
                <a16:creationId xmlns:a16="http://schemas.microsoft.com/office/drawing/2014/main" id="{B50CA1CA-D78F-4D29-A112-7E5632AB275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7438" y="5872795"/>
            <a:ext cx="1283061" cy="731520"/>
          </a:xfrm>
          <a:prstGeom prst="rect">
            <a:avLst/>
          </a:prstGeom>
        </p:spPr>
      </p:pic>
      <p:pic>
        <p:nvPicPr>
          <p:cNvPr id="16" name="Picture 15" descr="A close up of a sign&#10;&#10;Description generated with high confidence">
            <a:extLst>
              <a:ext uri="{FF2B5EF4-FFF2-40B4-BE49-F238E27FC236}">
                <a16:creationId xmlns:a16="http://schemas.microsoft.com/office/drawing/2014/main" id="{A0A1B6DC-BDE1-4350-A720-0DFEEA7216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7098" y="5872795"/>
            <a:ext cx="2058831" cy="731520"/>
          </a:xfrm>
          <a:prstGeom prst="rect">
            <a:avLst/>
          </a:prstGeom>
        </p:spPr>
      </p:pic>
      <p:sp>
        <p:nvSpPr>
          <p:cNvPr id="6" name="Text Placeholder 5">
            <a:extLst>
              <a:ext uri="{FF2B5EF4-FFF2-40B4-BE49-F238E27FC236}">
                <a16:creationId xmlns:a16="http://schemas.microsoft.com/office/drawing/2014/main" id="{3BB55A5C-60F8-44DB-948C-104DD56B3B6F}"/>
              </a:ext>
            </a:extLst>
          </p:cNvPr>
          <p:cNvSpPr>
            <a:spLocks noGrp="1"/>
          </p:cNvSpPr>
          <p:nvPr>
            <p:ph type="body" sz="quarter" idx="10" hasCustomPrompt="1"/>
          </p:nvPr>
        </p:nvSpPr>
        <p:spPr>
          <a:xfrm>
            <a:off x="0" y="1580055"/>
            <a:ext cx="9144000" cy="897140"/>
          </a:xfrm>
        </p:spPr>
        <p:txBody>
          <a:bodyPr anchor="ctr">
            <a:normAutofit/>
          </a:bodyPr>
          <a:lstStyle>
            <a:lvl1pPr marL="0" indent="0" algn="ctr">
              <a:buNone/>
              <a:defRPr sz="5000" b="1">
                <a:solidFill>
                  <a:schemeClr val="bg1"/>
                </a:solidFill>
                <a:latin typeface="Arial" panose="020B0604020202020204" pitchFamily="34" charset="0"/>
                <a:cs typeface="Arial" panose="020B0604020202020204" pitchFamily="34" charset="0"/>
              </a:defRPr>
            </a:lvl1pPr>
          </a:lstStyle>
          <a:p>
            <a:pPr lvl="0"/>
            <a:r>
              <a:rPr lang="en-US" dirty="0"/>
              <a:t>Title</a:t>
            </a:r>
          </a:p>
        </p:txBody>
      </p:sp>
      <p:sp>
        <p:nvSpPr>
          <p:cNvPr id="11" name="Text Placeholder 10">
            <a:extLst>
              <a:ext uri="{FF2B5EF4-FFF2-40B4-BE49-F238E27FC236}">
                <a16:creationId xmlns:a16="http://schemas.microsoft.com/office/drawing/2014/main" id="{6EB4A5DE-FE85-4060-831F-4535EBE301ED}"/>
              </a:ext>
            </a:extLst>
          </p:cNvPr>
          <p:cNvSpPr>
            <a:spLocks noGrp="1"/>
          </p:cNvSpPr>
          <p:nvPr>
            <p:ph type="body" sz="quarter" idx="11" hasCustomPrompt="1"/>
          </p:nvPr>
        </p:nvSpPr>
        <p:spPr>
          <a:xfrm>
            <a:off x="0" y="2476500"/>
            <a:ext cx="9144000" cy="725488"/>
          </a:xfrm>
        </p:spPr>
        <p:txBody>
          <a:bodyPr anchor="ctr">
            <a:normAutofit/>
          </a:bodyPr>
          <a:lstStyle>
            <a:lvl1pPr marL="0" indent="0" algn="ctr">
              <a:buNone/>
              <a:defRPr sz="3400" b="1">
                <a:solidFill>
                  <a:schemeClr val="tx1"/>
                </a:solidFill>
                <a:latin typeface="Arial" panose="020B0604020202020204" pitchFamily="34" charset="0"/>
                <a:cs typeface="Arial" panose="020B0604020202020204" pitchFamily="34" charset="0"/>
              </a:defRPr>
            </a:lvl1pPr>
          </a:lstStyle>
          <a:p>
            <a:pPr lvl="0"/>
            <a:r>
              <a:rPr lang="en-US" dirty="0" err="1"/>
              <a:t>SubTitle</a:t>
            </a:r>
            <a:endParaRPr lang="en-US" dirty="0"/>
          </a:p>
        </p:txBody>
      </p:sp>
    </p:spTree>
    <p:extLst>
      <p:ext uri="{BB962C8B-B14F-4D97-AF65-F5344CB8AC3E}">
        <p14:creationId xmlns:p14="http://schemas.microsoft.com/office/powerpoint/2010/main" val="3587012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n-Bulleted Intro Text w/PM">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66A5303-72BF-2E4F-A2AE-19DB2789850B}"/>
              </a:ext>
            </a:extLst>
          </p:cNvPr>
          <p:cNvSpPr/>
          <p:nvPr userDrawn="1"/>
        </p:nvSpPr>
        <p:spPr>
          <a:xfrm>
            <a:off x="0" y="4"/>
            <a:ext cx="9144000" cy="1521225"/>
          </a:xfrm>
          <a:prstGeom prst="rect">
            <a:avLst/>
          </a:prstGeom>
          <a:solidFill>
            <a:srgbClr val="448431"/>
          </a:solidFill>
          <a:ln>
            <a:solidFill>
              <a:srgbClr val="57AC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0" name="Picture 19">
            <a:extLst>
              <a:ext uri="{FF2B5EF4-FFF2-40B4-BE49-F238E27FC236}">
                <a16:creationId xmlns:a16="http://schemas.microsoft.com/office/drawing/2014/main" id="{F75180F7-F67E-2A4A-956D-AEF140B545A2}"/>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Lst>
          </a:blip>
          <a:srcRect/>
          <a:stretch/>
        </p:blipFill>
        <p:spPr>
          <a:xfrm>
            <a:off x="6126479" y="887762"/>
            <a:ext cx="3017519" cy="643403"/>
          </a:xfrm>
          <a:prstGeom prst="rect">
            <a:avLst/>
          </a:prstGeom>
        </p:spPr>
      </p:pic>
      <p:sp>
        <p:nvSpPr>
          <p:cNvPr id="3" name="Content Placeholder 2">
            <a:extLst>
              <a:ext uri="{FF2B5EF4-FFF2-40B4-BE49-F238E27FC236}">
                <a16:creationId xmlns:a16="http://schemas.microsoft.com/office/drawing/2014/main" id="{1A364701-2FEA-435F-9BFD-168F5E88AAF2}"/>
              </a:ext>
            </a:extLst>
          </p:cNvPr>
          <p:cNvSpPr>
            <a:spLocks noGrp="1"/>
          </p:cNvSpPr>
          <p:nvPr>
            <p:ph idx="1"/>
          </p:nvPr>
        </p:nvSpPr>
        <p:spPr>
          <a:xfrm>
            <a:off x="315142" y="1521229"/>
            <a:ext cx="8529600" cy="4781145"/>
          </a:xfrm>
        </p:spPr>
        <p:txBody>
          <a:bodyPr>
            <a:normAutofit/>
          </a:bodyPr>
          <a:lstStyle>
            <a:lvl1pPr marL="0" indent="0">
              <a:lnSpc>
                <a:spcPct val="100000"/>
              </a:lnSpc>
              <a:spcBef>
                <a:spcPts val="600"/>
              </a:spcBef>
              <a:buNone/>
              <a:defRPr sz="2800">
                <a:latin typeface="Arial" panose="020B0604020202020204" pitchFamily="34" charset="0"/>
                <a:cs typeface="Arial" panose="020B0604020202020204" pitchFamily="34" charset="0"/>
              </a:defRPr>
            </a:lvl1pPr>
            <a:lvl2pPr marL="685783" indent="-228594">
              <a:lnSpc>
                <a:spcPct val="100000"/>
              </a:lnSpc>
              <a:spcBef>
                <a:spcPts val="600"/>
              </a:spcBef>
              <a:buFont typeface="Arial" panose="020B0604020202020204" pitchFamily="34" charset="0"/>
              <a:buChar char="•"/>
              <a:defRPr sz="2400">
                <a:latin typeface="Arial" panose="020B0604020202020204" pitchFamily="34" charset="0"/>
                <a:cs typeface="Arial" panose="020B0604020202020204" pitchFamily="34" charset="0"/>
              </a:defRPr>
            </a:lvl2pPr>
            <a:lvl3pPr marL="1142971" indent="-228594">
              <a:lnSpc>
                <a:spcPct val="100000"/>
              </a:lnSpc>
              <a:spcBef>
                <a:spcPts val="600"/>
              </a:spcBef>
              <a:buFont typeface="Arial" panose="020B0604020202020204" pitchFamily="34" charset="0"/>
              <a:buChar char="‒"/>
              <a:defRPr sz="2000">
                <a:latin typeface="Arial" panose="020B0604020202020204" pitchFamily="34" charset="0"/>
                <a:cs typeface="Arial" panose="020B0604020202020204" pitchFamily="34" charset="0"/>
              </a:defRPr>
            </a:lvl3pPr>
            <a:lvl4pPr marL="1600160" indent="-228594">
              <a:lnSpc>
                <a:spcPct val="100000"/>
              </a:lnSpc>
              <a:spcBef>
                <a:spcPts val="600"/>
              </a:spcBef>
              <a:buFont typeface="Wingdings" panose="05000000000000000000" pitchFamily="2" charset="2"/>
              <a:buChar char="§"/>
              <a:defRPr sz="1800">
                <a:latin typeface="Arial" panose="020B0604020202020204" pitchFamily="34" charset="0"/>
                <a:cs typeface="Arial" panose="020B0604020202020204" pitchFamily="34" charset="0"/>
              </a:defRPr>
            </a:lvl4pPr>
            <a:lvl5pPr>
              <a:lnSpc>
                <a:spcPct val="100000"/>
              </a:lnSpc>
              <a:spcBef>
                <a:spcPts val="600"/>
              </a:spcBef>
              <a:defRPr sz="180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object 3">
            <a:extLst>
              <a:ext uri="{FF2B5EF4-FFF2-40B4-BE49-F238E27FC236}">
                <a16:creationId xmlns:a16="http://schemas.microsoft.com/office/drawing/2014/main" id="{6CEA5E0C-2930-407C-8443-CB06853E723E}"/>
              </a:ext>
            </a:extLst>
          </p:cNvPr>
          <p:cNvSpPr/>
          <p:nvPr userDrawn="1"/>
        </p:nvSpPr>
        <p:spPr>
          <a:xfrm>
            <a:off x="1429788" y="6256657"/>
            <a:ext cx="7714211" cy="45719"/>
          </a:xfrm>
          <a:custGeom>
            <a:avLst/>
            <a:gdLst/>
            <a:ahLst/>
            <a:cxnLst/>
            <a:rect l="l" t="t" r="r" b="b"/>
            <a:pathLst>
              <a:path w="7725409">
                <a:moveTo>
                  <a:pt x="0" y="0"/>
                </a:moveTo>
                <a:lnTo>
                  <a:pt x="7725156" y="0"/>
                </a:lnTo>
              </a:path>
            </a:pathLst>
          </a:custGeom>
          <a:ln w="25908">
            <a:solidFill>
              <a:srgbClr val="57AC40"/>
            </a:solidFill>
          </a:ln>
        </p:spPr>
        <p:txBody>
          <a:bodyPr wrap="square" lIns="0" tIns="0" rIns="0" bIns="0" rtlCol="0"/>
          <a:lstStyle/>
          <a:p>
            <a:endParaRPr sz="1800" dirty="0"/>
          </a:p>
        </p:txBody>
      </p:sp>
      <p:pic>
        <p:nvPicPr>
          <p:cNvPr id="13" name="Picture 12">
            <a:extLst>
              <a:ext uri="{FF2B5EF4-FFF2-40B4-BE49-F238E27FC236}">
                <a16:creationId xmlns:a16="http://schemas.microsoft.com/office/drawing/2014/main" id="{ED67DC53-72A8-46A8-920D-BF4A8C1FDDB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561" y="5936615"/>
            <a:ext cx="1283061" cy="731520"/>
          </a:xfrm>
          <a:prstGeom prst="rect">
            <a:avLst/>
          </a:prstGeom>
        </p:spPr>
      </p:pic>
      <p:sp>
        <p:nvSpPr>
          <p:cNvPr id="14" name="Title 1">
            <a:extLst>
              <a:ext uri="{FF2B5EF4-FFF2-40B4-BE49-F238E27FC236}">
                <a16:creationId xmlns:a16="http://schemas.microsoft.com/office/drawing/2014/main" id="{3AE9D370-B5BD-4A01-BD93-E3AF2518AE4A}"/>
              </a:ext>
            </a:extLst>
          </p:cNvPr>
          <p:cNvSpPr>
            <a:spLocks noGrp="1"/>
          </p:cNvSpPr>
          <p:nvPr>
            <p:ph type="title"/>
          </p:nvPr>
        </p:nvSpPr>
        <p:spPr>
          <a:xfrm>
            <a:off x="315142" y="320678"/>
            <a:ext cx="5806851" cy="1017672"/>
          </a:xfrm>
        </p:spPr>
        <p:txBody>
          <a:bodyPr>
            <a:normAutofit/>
          </a:bodyPr>
          <a:lstStyle>
            <a:lvl1pPr>
              <a:defRPr sz="4000" b="1" i="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8" name="Text Placeholder 14">
            <a:extLst>
              <a:ext uri="{FF2B5EF4-FFF2-40B4-BE49-F238E27FC236}">
                <a16:creationId xmlns:a16="http://schemas.microsoft.com/office/drawing/2014/main" id="{B35CCE95-468E-442E-9ED0-F1EDC09F417A}"/>
              </a:ext>
            </a:extLst>
          </p:cNvPr>
          <p:cNvSpPr>
            <a:spLocks noGrp="1"/>
          </p:cNvSpPr>
          <p:nvPr>
            <p:ph type="body" sz="quarter" idx="10" hasCustomPrompt="1"/>
          </p:nvPr>
        </p:nvSpPr>
        <p:spPr>
          <a:xfrm>
            <a:off x="1429787" y="6385716"/>
            <a:ext cx="4438997" cy="303212"/>
          </a:xfrm>
        </p:spPr>
        <p:txBody>
          <a:bodyPr anchor="ctr">
            <a:noAutofit/>
          </a:bodyPr>
          <a:lstStyle>
            <a:lvl1pPr marL="0" indent="0">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a:latin typeface="Arial" panose="020B0604020202020204" pitchFamily="34" charset="0"/>
                <a:cs typeface="Arial" panose="020B0604020202020204" pitchFamily="34" charset="0"/>
              </a:rPr>
              <a:t>CERT Basic Training Unit #: Unit Name</a:t>
            </a:r>
            <a:endParaRPr lang="en-US" dirty="0"/>
          </a:p>
        </p:txBody>
      </p:sp>
      <p:sp>
        <p:nvSpPr>
          <p:cNvPr id="19" name="Text Placeholder 14">
            <a:extLst>
              <a:ext uri="{FF2B5EF4-FFF2-40B4-BE49-F238E27FC236}">
                <a16:creationId xmlns:a16="http://schemas.microsoft.com/office/drawing/2014/main" id="{C8A4DFD6-6B8A-4783-B624-3D851DA8A111}"/>
              </a:ext>
            </a:extLst>
          </p:cNvPr>
          <p:cNvSpPr>
            <a:spLocks noGrp="1"/>
          </p:cNvSpPr>
          <p:nvPr>
            <p:ph type="body" sz="quarter" idx="11" hasCustomPrompt="1"/>
          </p:nvPr>
        </p:nvSpPr>
        <p:spPr>
          <a:xfrm>
            <a:off x="7032567" y="6385716"/>
            <a:ext cx="1803862" cy="303212"/>
          </a:xfrm>
        </p:spPr>
        <p:txBody>
          <a:bodyPr anchor="ctr">
            <a:noAutofit/>
          </a:bodyPr>
          <a:lstStyle>
            <a:lvl1pPr marL="0" indent="0" algn="r">
              <a:buNone/>
              <a:defRPr sz="1200">
                <a:solidFill>
                  <a:schemeClr val="bg2">
                    <a:lumMod val="75000"/>
                  </a:schemeClr>
                </a:solidFill>
                <a:latin typeface="Arial" panose="020B0604020202020204" pitchFamily="34" charset="0"/>
                <a:cs typeface="Arial" panose="020B0604020202020204" pitchFamily="34" charset="0"/>
              </a:defRPr>
            </a:lvl1pPr>
          </a:lstStyle>
          <a:p>
            <a:pPr lvl="0"/>
            <a:r>
              <a:rPr lang="en-US" dirty="0" err="1">
                <a:latin typeface="Arial" panose="020B0604020202020204" pitchFamily="34" charset="0"/>
                <a:cs typeface="Arial" panose="020B0604020202020204" pitchFamily="34" charset="0"/>
              </a:rPr>
              <a:t>Pg</a:t>
            </a:r>
            <a:r>
              <a:rPr lang="en-US" dirty="0">
                <a:latin typeface="Arial" panose="020B0604020202020204" pitchFamily="34" charset="0"/>
                <a:cs typeface="Arial" panose="020B0604020202020204" pitchFamily="34" charset="0"/>
              </a:rPr>
              <a:t> #-Unit #</a:t>
            </a:r>
            <a:endParaRPr lang="en-US" dirty="0"/>
          </a:p>
        </p:txBody>
      </p:sp>
      <p:sp>
        <p:nvSpPr>
          <p:cNvPr id="16" name="Content Placeholder 3">
            <a:extLst>
              <a:ext uri="{FF2B5EF4-FFF2-40B4-BE49-F238E27FC236}">
                <a16:creationId xmlns:a16="http://schemas.microsoft.com/office/drawing/2014/main" id="{16C3AFA8-CF49-4D54-9168-38931552E69B}"/>
              </a:ext>
            </a:extLst>
          </p:cNvPr>
          <p:cNvSpPr>
            <a:spLocks noGrp="1"/>
          </p:cNvSpPr>
          <p:nvPr>
            <p:ph sz="quarter" idx="12" hasCustomPrompt="1"/>
          </p:nvPr>
        </p:nvSpPr>
        <p:spPr>
          <a:xfrm>
            <a:off x="7789025" y="5881860"/>
            <a:ext cx="1022409" cy="355600"/>
          </a:xfrm>
          <a:ln>
            <a:solidFill>
              <a:srgbClr val="575757"/>
            </a:solidFill>
          </a:ln>
        </p:spPr>
        <p:txBody>
          <a:bodyPr anchor="ctr">
            <a:noAutofit/>
          </a:bodyPr>
          <a:lstStyle>
            <a:lvl1pPr marL="0" indent="0" algn="ctr">
              <a:buNone/>
              <a:defRPr sz="1400">
                <a:latin typeface="Arial" panose="020B0604020202020204" pitchFamily="34" charset="0"/>
                <a:cs typeface="Arial" panose="020B0604020202020204" pitchFamily="34" charset="0"/>
              </a:defRPr>
            </a:lvl1pPr>
          </a:lstStyle>
          <a:p>
            <a:pPr lvl="0"/>
            <a:r>
              <a:rPr lang="en-US" dirty="0"/>
              <a:t>PM-123</a:t>
            </a:r>
          </a:p>
        </p:txBody>
      </p:sp>
    </p:spTree>
    <p:extLst>
      <p:ext uri="{BB962C8B-B14F-4D97-AF65-F5344CB8AC3E}">
        <p14:creationId xmlns:p14="http://schemas.microsoft.com/office/powerpoint/2010/main" val="5279090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w/o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7/20/2020</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3266822979"/>
      </p:ext>
    </p:extLst>
  </p:cSld>
  <p:clrMap bg1="lt1" tx1="dk1" bg2="lt2" tx2="dk2" accent1="accent1" accent2="accent2" accent3="accent3" accent4="accent4" accent5="accent5" accent6="accent6" hlink="hlink" folHlink="folHlink"/>
  <p:sldLayoutIdLst>
    <p:sldLayoutId id="2147483664" r:id="rId1"/>
    <p:sldLayoutId id="2147483676" r:id="rId2"/>
    <p:sldLayoutId id="2147483650" r:id="rId3"/>
    <p:sldLayoutId id="2147483667" r:id="rId4"/>
    <p:sldLayoutId id="2147483666" r:id="rId5"/>
    <p:sldLayoutId id="2147483665"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77C4DE-535A-48A8-B070-52576141C123}"/>
              </a:ext>
            </a:extLst>
          </p:cNvPr>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dirty="0"/>
              <a:t>Slide Master w/ PM Box</a:t>
            </a:r>
          </a:p>
        </p:txBody>
      </p:sp>
      <p:sp>
        <p:nvSpPr>
          <p:cNvPr id="3" name="Text Placeholder 2">
            <a:extLst>
              <a:ext uri="{FF2B5EF4-FFF2-40B4-BE49-F238E27FC236}">
                <a16:creationId xmlns:a16="http://schemas.microsoft.com/office/drawing/2014/main" id="{D8480034-040C-4A73-B481-BC4B843FA15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842F2-B8CF-4FBB-92F0-1AC6DDF3944C}"/>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F69BD-0B0C-4866-A0B7-9C9DC31A51B0}" type="datetimeFigureOut">
              <a:rPr lang="en-US" smtClean="0"/>
              <a:t>7/20/2020</a:t>
            </a:fld>
            <a:endParaRPr lang="en-US" dirty="0"/>
          </a:p>
        </p:txBody>
      </p:sp>
      <p:sp>
        <p:nvSpPr>
          <p:cNvPr id="5" name="Footer Placeholder 4">
            <a:extLst>
              <a:ext uri="{FF2B5EF4-FFF2-40B4-BE49-F238E27FC236}">
                <a16:creationId xmlns:a16="http://schemas.microsoft.com/office/drawing/2014/main" id="{96EF5D1E-236B-4794-BD1C-A348F440030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6CFCAED-1C23-4596-B207-CC261274F50E}"/>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60692-8B36-4761-9A7C-D6FD3AE4FB2C}" type="slidenum">
              <a:rPr lang="en-US" smtClean="0"/>
              <a:t>‹#›</a:t>
            </a:fld>
            <a:endParaRPr lang="en-US" dirty="0"/>
          </a:p>
        </p:txBody>
      </p:sp>
    </p:spTree>
    <p:extLst>
      <p:ext uri="{BB962C8B-B14F-4D97-AF65-F5344CB8AC3E}">
        <p14:creationId xmlns:p14="http://schemas.microsoft.com/office/powerpoint/2010/main" val="264681489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10.xml"/><Relationship Id="rId4" Type="http://schemas.openxmlformats.org/officeDocument/2006/relationships/image" Target="../media/image38.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0.xml"/></Relationships>
</file>

<file path=ppt/slides/_rels/slide178.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3.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0.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9.xml"/></Relationships>
</file>

<file path=ppt/slides/_rels/slide18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10.xml"/></Relationships>
</file>

<file path=ppt/slides/_rels/slide188.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9.xml"/></Relationships>
</file>

<file path=ppt/slides/_rels/slide19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9.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0.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1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2.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10.xml"/></Relationships>
</file>

<file path=ppt/slides/_rels/slide20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1.xml"/></Relationships>
</file>

<file path=ppt/slides/_rels/slide204.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0.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0.xml"/></Relationships>
</file>

<file path=ppt/slides/_rels/slide208.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10.xml"/></Relationships>
</file>

<file path=ppt/slides/_rels/slide209.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10.xml"/></Relationships>
</file>

<file path=ppt/slides/_rels/slide213.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1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6.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10.xml"/></Relationships>
</file>

<file path=ppt/slides/_rels/slide21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0.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0.xml"/></Relationships>
</file>

<file path=ppt/slides/_rels/slide22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0.xml"/></Relationships>
</file>

<file path=ppt/slides/_rels/slide22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0.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0.xml"/></Relationships>
</file>

<file path=ppt/slides/_rels/slide226.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10.xml"/></Relationships>
</file>

<file path=ppt/slides/_rels/slide227.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10.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0.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1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3.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0.xml"/></Relationships>
</file>

<file path=ppt/slides/_rels/slide234.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12.xml"/></Relationships>
</file>

<file path=ppt/slides/_rels/slide235.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11.xml"/></Relationships>
</file>

<file path=ppt/slides/_rels/slide236.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10.xml"/></Relationships>
</file>

<file path=ppt/slides/_rels/slide237.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12.xml"/></Relationships>
</file>

<file path=ppt/slides/_rels/slide238.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10.xml"/></Relationships>
</file>

<file path=ppt/slides/_rels/slide239.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0.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10.xml"/></Relationships>
</file>

<file path=ppt/slides/_rels/slide241.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10.xml"/></Relationships>
</file>

<file path=ppt/slides/_rels/slide242.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9.xml"/></Relationships>
</file>

<file path=ppt/slides/_rels/slide243.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9.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0.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1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5.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1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3.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10.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5.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10.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8.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9.xml"/><Relationship Id="rId4" Type="http://schemas.openxmlformats.org/officeDocument/2006/relationships/image" Target="../media/image8.JPG"/></Relationships>
</file>

<file path=ppt/slides/_rels/slide3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s://emilms.fema.gov/IS700b/curriculum/1.html" TargetMode="External"/><Relationship Id="rId2" Type="http://schemas.openxmlformats.org/officeDocument/2006/relationships/hyperlink" Target="https://emilms.fema.gov/IS100c/curriculum/1.html" TargetMode="External"/><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2DF54-290B-4006-9115-CBC77BA83C56}"/>
              </a:ext>
            </a:extLst>
          </p:cNvPr>
          <p:cNvSpPr>
            <a:spLocks noGrp="1"/>
          </p:cNvSpPr>
          <p:nvPr>
            <p:ph type="ctrTitle"/>
          </p:nvPr>
        </p:nvSpPr>
        <p:spPr/>
        <p:txBody>
          <a:bodyPr/>
          <a:lstStyle/>
          <a:p>
            <a:r>
              <a:rPr lang="en-US" dirty="0"/>
              <a:t>CERT Basic Training</a:t>
            </a:r>
          </a:p>
        </p:txBody>
      </p:sp>
    </p:spTree>
    <p:extLst>
      <p:ext uri="{BB962C8B-B14F-4D97-AF65-F5344CB8AC3E}">
        <p14:creationId xmlns:p14="http://schemas.microsoft.com/office/powerpoint/2010/main" val="2087591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EDA54D-2417-419E-9D4E-CA507441D87C}"/>
              </a:ext>
            </a:extLst>
          </p:cNvPr>
          <p:cNvSpPr>
            <a:spLocks noGrp="1"/>
          </p:cNvSpPr>
          <p:nvPr>
            <p:ph type="title"/>
          </p:nvPr>
        </p:nvSpPr>
        <p:spPr/>
        <p:txBody>
          <a:bodyPr/>
          <a:lstStyle/>
          <a:p>
            <a:r>
              <a:rPr lang="en-US" dirty="0"/>
              <a:t>Community Leaders</a:t>
            </a:r>
          </a:p>
        </p:txBody>
      </p:sp>
      <p:sp>
        <p:nvSpPr>
          <p:cNvPr id="2" name="Content Placeholder 1">
            <a:extLst>
              <a:ext uri="{FF2B5EF4-FFF2-40B4-BE49-F238E27FC236}">
                <a16:creationId xmlns:a16="http://schemas.microsoft.com/office/drawing/2014/main" id="{0DBB8F11-CDD6-42D0-B49F-F3E33F2803AC}"/>
              </a:ext>
            </a:extLst>
          </p:cNvPr>
          <p:cNvSpPr>
            <a:spLocks noGrp="1"/>
          </p:cNvSpPr>
          <p:nvPr>
            <p:ph idx="1"/>
          </p:nvPr>
        </p:nvSpPr>
        <p:spPr/>
        <p:txBody>
          <a:bodyPr/>
          <a:lstStyle/>
          <a:p>
            <a:r>
              <a:rPr lang="en-US" dirty="0"/>
              <a:t>Have a responsibility to participate in community preparedness:</a:t>
            </a:r>
          </a:p>
          <a:p>
            <a:pPr lvl="1"/>
            <a:r>
              <a:rPr lang="en-US" dirty="0"/>
              <a:t>Participate on local collaborative planning council</a:t>
            </a:r>
          </a:p>
          <a:p>
            <a:pPr lvl="1"/>
            <a:r>
              <a:rPr lang="en-US" dirty="0"/>
              <a:t>Identify and integrate appropriate resources into government plans</a:t>
            </a:r>
          </a:p>
          <a:p>
            <a:pPr lvl="1"/>
            <a:r>
              <a:rPr lang="en-US" dirty="0"/>
              <a:t>Ensure facilities, staff, and customers served are prepared </a:t>
            </a:r>
          </a:p>
          <a:p>
            <a:endParaRPr lang="en-US" dirty="0"/>
          </a:p>
        </p:txBody>
      </p:sp>
      <p:sp>
        <p:nvSpPr>
          <p:cNvPr id="6" name="Content Placeholder 5">
            <a:extLst>
              <a:ext uri="{FF2B5EF4-FFF2-40B4-BE49-F238E27FC236}">
                <a16:creationId xmlns:a16="http://schemas.microsoft.com/office/drawing/2014/main" id="{3A2A7EBB-D23B-4E65-8FF0-943CC447F56B}"/>
              </a:ext>
            </a:extLst>
          </p:cNvPr>
          <p:cNvSpPr>
            <a:spLocks noGrp="1"/>
          </p:cNvSpPr>
          <p:nvPr>
            <p:ph sz="quarter" idx="12"/>
          </p:nvPr>
        </p:nvSpPr>
        <p:spPr/>
        <p:txBody>
          <a:bodyPr/>
          <a:lstStyle/>
          <a:p>
            <a:r>
              <a:rPr lang="en-US" dirty="0"/>
              <a:t>PM 1-4</a:t>
            </a:r>
          </a:p>
        </p:txBody>
      </p:sp>
      <p:sp>
        <p:nvSpPr>
          <p:cNvPr id="4" name="Text Placeholder 3">
            <a:extLst>
              <a:ext uri="{FF2B5EF4-FFF2-40B4-BE49-F238E27FC236}">
                <a16:creationId xmlns:a16="http://schemas.microsoft.com/office/drawing/2014/main" id="{F6F160EA-3D36-4175-9F1C-2CA3CC4870CD}"/>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FA377EC5-CBE4-4727-BE54-A63357964C75}"/>
              </a:ext>
            </a:extLst>
          </p:cNvPr>
          <p:cNvSpPr>
            <a:spLocks noGrp="1"/>
          </p:cNvSpPr>
          <p:nvPr>
            <p:ph type="body" sz="quarter" idx="11"/>
          </p:nvPr>
        </p:nvSpPr>
        <p:spPr/>
        <p:txBody>
          <a:bodyPr/>
          <a:lstStyle/>
          <a:p>
            <a:r>
              <a:rPr lang="en-US" dirty="0"/>
              <a:t>1-8</a:t>
            </a:r>
          </a:p>
        </p:txBody>
      </p:sp>
    </p:spTree>
    <p:extLst>
      <p:ext uri="{BB962C8B-B14F-4D97-AF65-F5344CB8AC3E}">
        <p14:creationId xmlns:p14="http://schemas.microsoft.com/office/powerpoint/2010/main" val="19681573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EB716E-C579-460A-9FC1-87BC596CA551}"/>
              </a:ext>
            </a:extLst>
          </p:cNvPr>
          <p:cNvSpPr>
            <a:spLocks noGrp="1"/>
          </p:cNvSpPr>
          <p:nvPr>
            <p:ph type="title"/>
          </p:nvPr>
        </p:nvSpPr>
        <p:spPr/>
        <p:txBody>
          <a:bodyPr/>
          <a:lstStyle/>
          <a:p>
            <a:r>
              <a:rPr lang="en-US" dirty="0"/>
              <a:t>Signs of Sprain</a:t>
            </a:r>
          </a:p>
        </p:txBody>
      </p:sp>
      <p:sp>
        <p:nvSpPr>
          <p:cNvPr id="2" name="Content Placeholder 1">
            <a:extLst>
              <a:ext uri="{FF2B5EF4-FFF2-40B4-BE49-F238E27FC236}">
                <a16:creationId xmlns:a16="http://schemas.microsoft.com/office/drawing/2014/main" id="{234F3DB4-C5A8-4F49-9A13-E60A0C4DAABF}"/>
              </a:ext>
            </a:extLst>
          </p:cNvPr>
          <p:cNvSpPr>
            <a:spLocks noGrp="1"/>
          </p:cNvSpPr>
          <p:nvPr>
            <p:ph idx="1"/>
          </p:nvPr>
        </p:nvSpPr>
        <p:spPr/>
        <p:txBody>
          <a:bodyPr/>
          <a:lstStyle/>
          <a:p>
            <a:r>
              <a:rPr lang="en-US" dirty="0"/>
              <a:t>Tenderness at site</a:t>
            </a:r>
          </a:p>
          <a:p>
            <a:r>
              <a:rPr lang="en-US" dirty="0"/>
              <a:t>Swelling and bruising</a:t>
            </a:r>
          </a:p>
          <a:p>
            <a:r>
              <a:rPr lang="en-US" dirty="0"/>
              <a:t>Restricted use or loss of use</a:t>
            </a:r>
          </a:p>
        </p:txBody>
      </p:sp>
      <p:pic>
        <p:nvPicPr>
          <p:cNvPr id="7" name="Picture 6" descr="Diagram of a sprained ankle with swelling and bruising. Damaged vessels from an ankle sprain can cause bruising.">
            <a:extLst>
              <a:ext uri="{FF2B5EF4-FFF2-40B4-BE49-F238E27FC236}">
                <a16:creationId xmlns:a16="http://schemas.microsoft.com/office/drawing/2014/main" id="{866AAA07-94AA-498A-94B6-59E538920573}"/>
              </a:ext>
            </a:extLst>
          </p:cNvPr>
          <p:cNvPicPr>
            <a:picLocks noChangeAspect="1"/>
          </p:cNvPicPr>
          <p:nvPr/>
        </p:nvPicPr>
        <p:blipFill>
          <a:blip r:embed="rId2"/>
          <a:stretch>
            <a:fillRect/>
          </a:stretch>
        </p:blipFill>
        <p:spPr>
          <a:xfrm>
            <a:off x="5130479" y="2272035"/>
            <a:ext cx="3804175" cy="2985514"/>
          </a:xfrm>
          <a:prstGeom prst="rect">
            <a:avLst/>
          </a:prstGeom>
        </p:spPr>
      </p:pic>
      <p:sp>
        <p:nvSpPr>
          <p:cNvPr id="6" name="Content Placeholder 5">
            <a:extLst>
              <a:ext uri="{FF2B5EF4-FFF2-40B4-BE49-F238E27FC236}">
                <a16:creationId xmlns:a16="http://schemas.microsoft.com/office/drawing/2014/main" id="{EAD0D601-7B22-4AAE-813D-6D02AA98BCFF}"/>
              </a:ext>
            </a:extLst>
          </p:cNvPr>
          <p:cNvSpPr>
            <a:spLocks noGrp="1"/>
          </p:cNvSpPr>
          <p:nvPr>
            <p:ph sz="quarter" idx="12"/>
          </p:nvPr>
        </p:nvSpPr>
        <p:spPr/>
        <p:txBody>
          <a:bodyPr/>
          <a:lstStyle/>
          <a:p>
            <a:r>
              <a:rPr lang="en-US" dirty="0"/>
              <a:t>PM 3-14</a:t>
            </a:r>
          </a:p>
        </p:txBody>
      </p:sp>
      <p:sp>
        <p:nvSpPr>
          <p:cNvPr id="4" name="Text Placeholder 3">
            <a:extLst>
              <a:ext uri="{FF2B5EF4-FFF2-40B4-BE49-F238E27FC236}">
                <a16:creationId xmlns:a16="http://schemas.microsoft.com/office/drawing/2014/main" id="{D3DC5594-417B-4987-9C8D-F54477A5EFD1}"/>
              </a:ext>
            </a:extLst>
          </p:cNvPr>
          <p:cNvSpPr>
            <a:spLocks noGrp="1"/>
          </p:cNvSpPr>
          <p:nvPr>
            <p:ph type="body" sz="quarter" idx="10"/>
          </p:nvPr>
        </p:nvSpPr>
        <p:spPr>
          <a:xfrm>
            <a:off x="1429787" y="6385716"/>
            <a:ext cx="462811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1BC1AF37-55E8-4308-ABA8-3A33DB5ECD17}"/>
              </a:ext>
            </a:extLst>
          </p:cNvPr>
          <p:cNvSpPr>
            <a:spLocks noGrp="1"/>
          </p:cNvSpPr>
          <p:nvPr>
            <p:ph type="body" sz="quarter" idx="11"/>
          </p:nvPr>
        </p:nvSpPr>
        <p:spPr/>
        <p:txBody>
          <a:bodyPr/>
          <a:lstStyle/>
          <a:p>
            <a:r>
              <a:rPr lang="en-US" dirty="0"/>
              <a:t>3-36</a:t>
            </a:r>
          </a:p>
        </p:txBody>
      </p:sp>
    </p:spTree>
    <p:extLst>
      <p:ext uri="{BB962C8B-B14F-4D97-AF65-F5344CB8AC3E}">
        <p14:creationId xmlns:p14="http://schemas.microsoft.com/office/powerpoint/2010/main" val="22773655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2BE06B-C544-4E1E-9D78-E84FACAE5A76}"/>
              </a:ext>
            </a:extLst>
          </p:cNvPr>
          <p:cNvSpPr>
            <a:spLocks noGrp="1"/>
          </p:cNvSpPr>
          <p:nvPr>
            <p:ph type="title"/>
          </p:nvPr>
        </p:nvSpPr>
        <p:spPr/>
        <p:txBody>
          <a:bodyPr/>
          <a:lstStyle/>
          <a:p>
            <a:r>
              <a:rPr lang="en-US" dirty="0"/>
              <a:t>Splinting</a:t>
            </a:r>
          </a:p>
        </p:txBody>
      </p:sp>
      <p:pic>
        <p:nvPicPr>
          <p:cNvPr id="8" name="Picture 7" descr="Drawing of a cardboard splint. To create a cardboard splint, turn up the edges of the cardboard to form a “mold” in which the injured limb can rest. ">
            <a:extLst>
              <a:ext uri="{FF2B5EF4-FFF2-40B4-BE49-F238E27FC236}">
                <a16:creationId xmlns:a16="http://schemas.microsoft.com/office/drawing/2014/main" id="{1BC1E405-DAD9-4B1A-93DC-2DEAD463A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492" y="1644067"/>
            <a:ext cx="2124075" cy="2152650"/>
          </a:xfrm>
          <a:prstGeom prst="rect">
            <a:avLst/>
          </a:prstGeom>
        </p:spPr>
      </p:pic>
      <p:pic>
        <p:nvPicPr>
          <p:cNvPr id="10" name="Picture 9" descr="Drawing of towel used as a splint for an ankle. To split using a towel, roll up the towel and wrap it around the limb. Then tie it in place.">
            <a:extLst>
              <a:ext uri="{FF2B5EF4-FFF2-40B4-BE49-F238E27FC236}">
                <a16:creationId xmlns:a16="http://schemas.microsoft.com/office/drawing/2014/main" id="{CF17DEF5-25A4-4ABE-BC7F-0E7871FA3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91" y="3885358"/>
            <a:ext cx="3989877" cy="1955040"/>
          </a:xfrm>
          <a:prstGeom prst="rect">
            <a:avLst/>
          </a:prstGeom>
        </p:spPr>
      </p:pic>
      <p:pic>
        <p:nvPicPr>
          <p:cNvPr id="12" name="Picture 11" descr="Photo of a patient with a carboard splint taped in place on a leg.">
            <a:extLst>
              <a:ext uri="{FF2B5EF4-FFF2-40B4-BE49-F238E27FC236}">
                <a16:creationId xmlns:a16="http://schemas.microsoft.com/office/drawing/2014/main" id="{34B3CFE8-0D00-49E3-88F4-85540A31C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2730" y="2311268"/>
            <a:ext cx="4466679" cy="2861928"/>
          </a:xfrm>
          <a:prstGeom prst="rect">
            <a:avLst/>
          </a:prstGeom>
        </p:spPr>
      </p:pic>
      <p:sp>
        <p:nvSpPr>
          <p:cNvPr id="6" name="Content Placeholder 5">
            <a:extLst>
              <a:ext uri="{FF2B5EF4-FFF2-40B4-BE49-F238E27FC236}">
                <a16:creationId xmlns:a16="http://schemas.microsoft.com/office/drawing/2014/main" id="{FCAC7CC6-A54D-4E09-8D73-6D299FC8CC9F}"/>
              </a:ext>
            </a:extLst>
          </p:cNvPr>
          <p:cNvSpPr>
            <a:spLocks noGrp="1"/>
          </p:cNvSpPr>
          <p:nvPr>
            <p:ph sz="quarter" idx="12"/>
          </p:nvPr>
        </p:nvSpPr>
        <p:spPr/>
        <p:txBody>
          <a:bodyPr/>
          <a:lstStyle/>
          <a:p>
            <a:r>
              <a:rPr lang="en-US" dirty="0"/>
              <a:t>PM 3-14</a:t>
            </a:r>
          </a:p>
        </p:txBody>
      </p:sp>
      <p:sp>
        <p:nvSpPr>
          <p:cNvPr id="4" name="Text Placeholder 3">
            <a:extLst>
              <a:ext uri="{FF2B5EF4-FFF2-40B4-BE49-F238E27FC236}">
                <a16:creationId xmlns:a16="http://schemas.microsoft.com/office/drawing/2014/main" id="{E4BF7358-8594-402D-9E0F-74AFF3D3BB82}"/>
              </a:ext>
            </a:extLst>
          </p:cNvPr>
          <p:cNvSpPr>
            <a:spLocks noGrp="1"/>
          </p:cNvSpPr>
          <p:nvPr>
            <p:ph type="body" sz="quarter" idx="10"/>
          </p:nvPr>
        </p:nvSpPr>
        <p:spPr>
          <a:xfrm>
            <a:off x="1429787" y="6385716"/>
            <a:ext cx="460173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631ADBB5-6381-4215-A15E-AD77FAC0FF70}"/>
              </a:ext>
            </a:extLst>
          </p:cNvPr>
          <p:cNvSpPr>
            <a:spLocks noGrp="1"/>
          </p:cNvSpPr>
          <p:nvPr>
            <p:ph type="body" sz="quarter" idx="11"/>
          </p:nvPr>
        </p:nvSpPr>
        <p:spPr/>
        <p:txBody>
          <a:bodyPr/>
          <a:lstStyle/>
          <a:p>
            <a:r>
              <a:rPr lang="en-US" dirty="0"/>
              <a:t>3-37</a:t>
            </a:r>
          </a:p>
        </p:txBody>
      </p:sp>
    </p:spTree>
    <p:extLst>
      <p:ext uri="{BB962C8B-B14F-4D97-AF65-F5344CB8AC3E}">
        <p14:creationId xmlns:p14="http://schemas.microsoft.com/office/powerpoint/2010/main" val="8508228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07ABFE-B1A8-41C6-9B0C-B4F1578F2628}"/>
              </a:ext>
            </a:extLst>
          </p:cNvPr>
          <p:cNvSpPr>
            <a:spLocks noGrp="1"/>
          </p:cNvSpPr>
          <p:nvPr>
            <p:ph type="title"/>
          </p:nvPr>
        </p:nvSpPr>
        <p:spPr/>
        <p:txBody>
          <a:bodyPr/>
          <a:lstStyle/>
          <a:p>
            <a:r>
              <a:rPr lang="en-US" dirty="0"/>
              <a:t>Cold-Related Injuries</a:t>
            </a:r>
          </a:p>
        </p:txBody>
      </p:sp>
      <p:sp>
        <p:nvSpPr>
          <p:cNvPr id="2" name="Content Placeholder 1">
            <a:extLst>
              <a:ext uri="{FF2B5EF4-FFF2-40B4-BE49-F238E27FC236}">
                <a16:creationId xmlns:a16="http://schemas.microsoft.com/office/drawing/2014/main" id="{05D2F380-5A8B-46A3-9469-51EF700647D3}"/>
              </a:ext>
            </a:extLst>
          </p:cNvPr>
          <p:cNvSpPr>
            <a:spLocks noGrp="1"/>
          </p:cNvSpPr>
          <p:nvPr>
            <p:ph idx="1"/>
          </p:nvPr>
        </p:nvSpPr>
        <p:spPr/>
        <p:txBody>
          <a:bodyPr/>
          <a:lstStyle/>
          <a:p>
            <a:r>
              <a:rPr lang="en-US" dirty="0"/>
              <a:t>Hypothermia:</a:t>
            </a:r>
          </a:p>
          <a:p>
            <a:pPr lvl="1"/>
            <a:r>
              <a:rPr lang="en-US" dirty="0"/>
              <a:t>Occurs when body’s temperature drops below normal </a:t>
            </a:r>
          </a:p>
          <a:p>
            <a:r>
              <a:rPr lang="en-US" dirty="0"/>
              <a:t>Frostbite:</a:t>
            </a:r>
          </a:p>
          <a:p>
            <a:pPr lvl="1"/>
            <a:r>
              <a:rPr lang="en-US" dirty="0"/>
              <a:t>Occurs when extreme cold shuts down blood flow to extremities, causing tissue death </a:t>
            </a:r>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4FD576B6-746A-4DFE-A6A2-C3FE6D50389C}"/>
              </a:ext>
            </a:extLst>
          </p:cNvPr>
          <p:cNvSpPr>
            <a:spLocks noGrp="1"/>
          </p:cNvSpPr>
          <p:nvPr>
            <p:ph sz="quarter" idx="12"/>
          </p:nvPr>
        </p:nvSpPr>
        <p:spPr/>
        <p:txBody>
          <a:bodyPr/>
          <a:lstStyle/>
          <a:p>
            <a:r>
              <a:rPr lang="en-US" dirty="0"/>
              <a:t>PM 3-16</a:t>
            </a:r>
          </a:p>
        </p:txBody>
      </p:sp>
      <p:sp>
        <p:nvSpPr>
          <p:cNvPr id="4" name="Text Placeholder 3">
            <a:extLst>
              <a:ext uri="{FF2B5EF4-FFF2-40B4-BE49-F238E27FC236}">
                <a16:creationId xmlns:a16="http://schemas.microsoft.com/office/drawing/2014/main" id="{0D473D50-9838-42F5-AAF2-81298CD97F2D}"/>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3EECB8C6-CD12-4C4C-88F4-12A2F95022DE}"/>
              </a:ext>
            </a:extLst>
          </p:cNvPr>
          <p:cNvSpPr>
            <a:spLocks noGrp="1"/>
          </p:cNvSpPr>
          <p:nvPr>
            <p:ph type="body" sz="quarter" idx="11"/>
          </p:nvPr>
        </p:nvSpPr>
        <p:spPr/>
        <p:txBody>
          <a:bodyPr/>
          <a:lstStyle/>
          <a:p>
            <a:r>
              <a:rPr lang="en-US" dirty="0"/>
              <a:t>3-38</a:t>
            </a:r>
          </a:p>
        </p:txBody>
      </p:sp>
    </p:spTree>
    <p:extLst>
      <p:ext uri="{BB962C8B-B14F-4D97-AF65-F5344CB8AC3E}">
        <p14:creationId xmlns:p14="http://schemas.microsoft.com/office/powerpoint/2010/main" val="4224915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FF1DE-1BB6-4B84-9EB6-E20024B727B0}"/>
              </a:ext>
            </a:extLst>
          </p:cNvPr>
          <p:cNvSpPr>
            <a:spLocks noGrp="1"/>
          </p:cNvSpPr>
          <p:nvPr>
            <p:ph type="title"/>
          </p:nvPr>
        </p:nvSpPr>
        <p:spPr/>
        <p:txBody>
          <a:bodyPr>
            <a:normAutofit fontScale="90000"/>
          </a:bodyPr>
          <a:lstStyle/>
          <a:p>
            <a:r>
              <a:rPr lang="en-US" dirty="0"/>
              <a:t>Symptoms of Hypothermia</a:t>
            </a:r>
          </a:p>
        </p:txBody>
      </p:sp>
      <p:sp>
        <p:nvSpPr>
          <p:cNvPr id="2" name="Content Placeholder 1">
            <a:extLst>
              <a:ext uri="{FF2B5EF4-FFF2-40B4-BE49-F238E27FC236}">
                <a16:creationId xmlns:a16="http://schemas.microsoft.com/office/drawing/2014/main" id="{E7EE04E3-4C23-4453-8632-A2109AD7EC42}"/>
              </a:ext>
            </a:extLst>
          </p:cNvPr>
          <p:cNvSpPr>
            <a:spLocks noGrp="1"/>
          </p:cNvSpPr>
          <p:nvPr>
            <p:ph idx="1"/>
          </p:nvPr>
        </p:nvSpPr>
        <p:spPr>
          <a:xfrm>
            <a:off x="315142" y="1521229"/>
            <a:ext cx="5909812" cy="4781145"/>
          </a:xfrm>
        </p:spPr>
        <p:txBody>
          <a:bodyPr/>
          <a:lstStyle/>
          <a:p>
            <a:r>
              <a:rPr lang="en-US" dirty="0"/>
              <a:t>Body temperature of 95°F or lower</a:t>
            </a:r>
          </a:p>
          <a:p>
            <a:r>
              <a:rPr lang="en-US" dirty="0"/>
              <a:t>Redness or blueness of skin</a:t>
            </a:r>
          </a:p>
          <a:p>
            <a:r>
              <a:rPr lang="en-US" dirty="0"/>
              <a:t>Numbness and shivering</a:t>
            </a:r>
          </a:p>
          <a:p>
            <a:r>
              <a:rPr lang="en-US" dirty="0"/>
              <a:t>Slurred speech</a:t>
            </a:r>
          </a:p>
          <a:p>
            <a:r>
              <a:rPr lang="en-US" dirty="0"/>
              <a:t>Unpredictable behavior</a:t>
            </a:r>
          </a:p>
          <a:p>
            <a:r>
              <a:rPr lang="en-US" dirty="0"/>
              <a:t>Listlessness</a:t>
            </a:r>
          </a:p>
        </p:txBody>
      </p:sp>
      <p:pic>
        <p:nvPicPr>
          <p:cNvPr id="6" name="Picture 5" descr="Photo of an icy pond and snow filled landscape. ">
            <a:extLst>
              <a:ext uri="{FF2B5EF4-FFF2-40B4-BE49-F238E27FC236}">
                <a16:creationId xmlns:a16="http://schemas.microsoft.com/office/drawing/2014/main" id="{8AF1F041-4275-48B0-A982-92ECF2709869}"/>
              </a:ext>
            </a:extLst>
          </p:cNvPr>
          <p:cNvPicPr>
            <a:picLocks noChangeAspect="1"/>
          </p:cNvPicPr>
          <p:nvPr/>
        </p:nvPicPr>
        <p:blipFill>
          <a:blip r:embed="rId2"/>
          <a:stretch>
            <a:fillRect/>
          </a:stretch>
        </p:blipFill>
        <p:spPr>
          <a:xfrm>
            <a:off x="6158932" y="1724861"/>
            <a:ext cx="2760162" cy="4098498"/>
          </a:xfrm>
          <a:prstGeom prst="rect">
            <a:avLst/>
          </a:prstGeom>
        </p:spPr>
      </p:pic>
      <p:sp>
        <p:nvSpPr>
          <p:cNvPr id="7" name="Content Placeholder 6">
            <a:extLst>
              <a:ext uri="{FF2B5EF4-FFF2-40B4-BE49-F238E27FC236}">
                <a16:creationId xmlns:a16="http://schemas.microsoft.com/office/drawing/2014/main" id="{856F2164-682F-44F6-9AC6-1B69E4A03A7D}"/>
              </a:ext>
            </a:extLst>
          </p:cNvPr>
          <p:cNvSpPr>
            <a:spLocks noGrp="1"/>
          </p:cNvSpPr>
          <p:nvPr>
            <p:ph sz="quarter" idx="12"/>
          </p:nvPr>
        </p:nvSpPr>
        <p:spPr/>
        <p:txBody>
          <a:bodyPr/>
          <a:lstStyle/>
          <a:p>
            <a:r>
              <a:rPr lang="en-US" dirty="0"/>
              <a:t>PM 3-16</a:t>
            </a:r>
          </a:p>
        </p:txBody>
      </p:sp>
      <p:sp>
        <p:nvSpPr>
          <p:cNvPr id="4" name="Text Placeholder 3">
            <a:extLst>
              <a:ext uri="{FF2B5EF4-FFF2-40B4-BE49-F238E27FC236}">
                <a16:creationId xmlns:a16="http://schemas.microsoft.com/office/drawing/2014/main" id="{46ED5462-8B8D-4808-A088-38D2B5DB81F2}"/>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DC7E442D-9B2A-4E3C-A49F-05A494B23D3D}"/>
              </a:ext>
            </a:extLst>
          </p:cNvPr>
          <p:cNvSpPr>
            <a:spLocks noGrp="1"/>
          </p:cNvSpPr>
          <p:nvPr>
            <p:ph type="body" sz="quarter" idx="11"/>
          </p:nvPr>
        </p:nvSpPr>
        <p:spPr/>
        <p:txBody>
          <a:bodyPr/>
          <a:lstStyle/>
          <a:p>
            <a:r>
              <a:rPr lang="en-US" dirty="0"/>
              <a:t>3-39</a:t>
            </a:r>
          </a:p>
        </p:txBody>
      </p:sp>
    </p:spTree>
    <p:extLst>
      <p:ext uri="{BB962C8B-B14F-4D97-AF65-F5344CB8AC3E}">
        <p14:creationId xmlns:p14="http://schemas.microsoft.com/office/powerpoint/2010/main" val="23421846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FAA0C3-E483-4E17-A65F-895313377229}"/>
              </a:ext>
            </a:extLst>
          </p:cNvPr>
          <p:cNvSpPr>
            <a:spLocks noGrp="1"/>
          </p:cNvSpPr>
          <p:nvPr>
            <p:ph type="title"/>
          </p:nvPr>
        </p:nvSpPr>
        <p:spPr/>
        <p:txBody>
          <a:bodyPr>
            <a:normAutofit fontScale="90000"/>
          </a:bodyPr>
          <a:lstStyle/>
          <a:p>
            <a:r>
              <a:rPr lang="en-US" dirty="0"/>
              <a:t>Hypothermia Treatment</a:t>
            </a:r>
          </a:p>
        </p:txBody>
      </p:sp>
      <p:sp>
        <p:nvSpPr>
          <p:cNvPr id="2" name="Content Placeholder 1">
            <a:extLst>
              <a:ext uri="{FF2B5EF4-FFF2-40B4-BE49-F238E27FC236}">
                <a16:creationId xmlns:a16="http://schemas.microsoft.com/office/drawing/2014/main" id="{A7530A95-FA6D-454E-9E39-54351874BBC6}"/>
              </a:ext>
            </a:extLst>
          </p:cNvPr>
          <p:cNvSpPr>
            <a:spLocks noGrp="1"/>
          </p:cNvSpPr>
          <p:nvPr>
            <p:ph idx="1"/>
          </p:nvPr>
        </p:nvSpPr>
        <p:spPr/>
        <p:txBody>
          <a:bodyPr/>
          <a:lstStyle/>
          <a:p>
            <a:r>
              <a:rPr lang="en-US" dirty="0"/>
              <a:t>Remove wet clothing </a:t>
            </a:r>
          </a:p>
          <a:p>
            <a:r>
              <a:rPr lang="en-US" dirty="0"/>
              <a:t>Put something under the patient </a:t>
            </a:r>
          </a:p>
          <a:p>
            <a:r>
              <a:rPr lang="en-US" dirty="0"/>
              <a:t>Keep them sheltered and/or covered </a:t>
            </a:r>
          </a:p>
          <a:p>
            <a:r>
              <a:rPr lang="en-US" dirty="0"/>
              <a:t>Do not attempt to use massage </a:t>
            </a:r>
          </a:p>
          <a:p>
            <a:r>
              <a:rPr lang="en-US" dirty="0"/>
              <a:t>Place in the recovery position if unconscious </a:t>
            </a:r>
          </a:p>
        </p:txBody>
      </p:sp>
      <p:sp>
        <p:nvSpPr>
          <p:cNvPr id="6" name="Content Placeholder 5">
            <a:extLst>
              <a:ext uri="{FF2B5EF4-FFF2-40B4-BE49-F238E27FC236}">
                <a16:creationId xmlns:a16="http://schemas.microsoft.com/office/drawing/2014/main" id="{E9694371-7F49-4EE4-B22A-A5B4D99E6E19}"/>
              </a:ext>
            </a:extLst>
          </p:cNvPr>
          <p:cNvSpPr>
            <a:spLocks noGrp="1"/>
          </p:cNvSpPr>
          <p:nvPr>
            <p:ph sz="quarter" idx="12"/>
          </p:nvPr>
        </p:nvSpPr>
        <p:spPr/>
        <p:txBody>
          <a:bodyPr/>
          <a:lstStyle/>
          <a:p>
            <a:r>
              <a:rPr lang="en-US" dirty="0"/>
              <a:t>PM 3-16</a:t>
            </a:r>
          </a:p>
        </p:txBody>
      </p:sp>
      <p:sp>
        <p:nvSpPr>
          <p:cNvPr id="4" name="Text Placeholder 3">
            <a:extLst>
              <a:ext uri="{FF2B5EF4-FFF2-40B4-BE49-F238E27FC236}">
                <a16:creationId xmlns:a16="http://schemas.microsoft.com/office/drawing/2014/main" id="{D44D5E38-64B2-4AE9-B299-2DC2A71147E4}"/>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07C4B0EE-2785-4090-8EDF-891886D7114B}"/>
              </a:ext>
            </a:extLst>
          </p:cNvPr>
          <p:cNvSpPr>
            <a:spLocks noGrp="1"/>
          </p:cNvSpPr>
          <p:nvPr>
            <p:ph type="body" sz="quarter" idx="11"/>
          </p:nvPr>
        </p:nvSpPr>
        <p:spPr/>
        <p:txBody>
          <a:bodyPr/>
          <a:lstStyle/>
          <a:p>
            <a:r>
              <a:rPr lang="en-US" dirty="0"/>
              <a:t>3-40</a:t>
            </a:r>
          </a:p>
        </p:txBody>
      </p:sp>
    </p:spTree>
    <p:extLst>
      <p:ext uri="{BB962C8B-B14F-4D97-AF65-F5344CB8AC3E}">
        <p14:creationId xmlns:p14="http://schemas.microsoft.com/office/powerpoint/2010/main" val="37255804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779B28-358E-4008-B257-29010D2D843E}"/>
              </a:ext>
            </a:extLst>
          </p:cNvPr>
          <p:cNvSpPr>
            <a:spLocks noGrp="1"/>
          </p:cNvSpPr>
          <p:nvPr>
            <p:ph type="title"/>
          </p:nvPr>
        </p:nvSpPr>
        <p:spPr/>
        <p:txBody>
          <a:bodyPr/>
          <a:lstStyle/>
          <a:p>
            <a:r>
              <a:rPr lang="en-US" dirty="0"/>
              <a:t>Symptoms of Frostbite</a:t>
            </a:r>
          </a:p>
        </p:txBody>
      </p:sp>
      <p:sp>
        <p:nvSpPr>
          <p:cNvPr id="2" name="Content Placeholder 1">
            <a:extLst>
              <a:ext uri="{FF2B5EF4-FFF2-40B4-BE49-F238E27FC236}">
                <a16:creationId xmlns:a16="http://schemas.microsoft.com/office/drawing/2014/main" id="{09FA8EE2-FD7E-4547-ABFA-AF299208E242}"/>
              </a:ext>
            </a:extLst>
          </p:cNvPr>
          <p:cNvSpPr>
            <a:spLocks noGrp="1"/>
          </p:cNvSpPr>
          <p:nvPr>
            <p:ph idx="1"/>
          </p:nvPr>
        </p:nvSpPr>
        <p:spPr/>
        <p:txBody>
          <a:bodyPr/>
          <a:lstStyle/>
          <a:p>
            <a:r>
              <a:rPr lang="en-US" dirty="0"/>
              <a:t>Skin discoloration</a:t>
            </a:r>
          </a:p>
          <a:p>
            <a:r>
              <a:rPr lang="en-US" dirty="0"/>
              <a:t>Burning or tingling sensation</a:t>
            </a:r>
          </a:p>
          <a:p>
            <a:r>
              <a:rPr lang="en-US" dirty="0"/>
              <a:t>Partial or complete numbness</a:t>
            </a:r>
          </a:p>
        </p:txBody>
      </p:sp>
      <p:pic>
        <p:nvPicPr>
          <p:cNvPr id="6" name="Picture 5" descr="Photo of a foot with skin discoloration, red lumps, and swelling.">
            <a:extLst>
              <a:ext uri="{FF2B5EF4-FFF2-40B4-BE49-F238E27FC236}">
                <a16:creationId xmlns:a16="http://schemas.microsoft.com/office/drawing/2014/main" id="{C445FF01-63CB-428B-AB11-0AD5A90E7B4D}"/>
              </a:ext>
            </a:extLst>
          </p:cNvPr>
          <p:cNvPicPr>
            <a:picLocks noChangeAspect="1"/>
          </p:cNvPicPr>
          <p:nvPr/>
        </p:nvPicPr>
        <p:blipFill>
          <a:blip r:embed="rId2"/>
          <a:stretch>
            <a:fillRect/>
          </a:stretch>
        </p:blipFill>
        <p:spPr>
          <a:xfrm>
            <a:off x="2761366" y="3574476"/>
            <a:ext cx="3876601" cy="1762295"/>
          </a:xfrm>
          <a:prstGeom prst="rect">
            <a:avLst/>
          </a:prstGeom>
        </p:spPr>
      </p:pic>
      <p:sp>
        <p:nvSpPr>
          <p:cNvPr id="7" name="Content Placeholder 6">
            <a:extLst>
              <a:ext uri="{FF2B5EF4-FFF2-40B4-BE49-F238E27FC236}">
                <a16:creationId xmlns:a16="http://schemas.microsoft.com/office/drawing/2014/main" id="{4B11C9E1-D813-430D-A1FC-99B91F5A0810}"/>
              </a:ext>
            </a:extLst>
          </p:cNvPr>
          <p:cNvSpPr>
            <a:spLocks noGrp="1"/>
          </p:cNvSpPr>
          <p:nvPr>
            <p:ph sz="quarter" idx="12"/>
          </p:nvPr>
        </p:nvSpPr>
        <p:spPr/>
        <p:txBody>
          <a:bodyPr/>
          <a:lstStyle/>
          <a:p>
            <a:r>
              <a:rPr lang="en-US" dirty="0"/>
              <a:t>PM 3-16</a:t>
            </a:r>
          </a:p>
        </p:txBody>
      </p:sp>
      <p:sp>
        <p:nvSpPr>
          <p:cNvPr id="4" name="Text Placeholder 3">
            <a:extLst>
              <a:ext uri="{FF2B5EF4-FFF2-40B4-BE49-F238E27FC236}">
                <a16:creationId xmlns:a16="http://schemas.microsoft.com/office/drawing/2014/main" id="{E9DA57D0-663C-456F-95B3-DA932F4F902A}"/>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72F07F8C-4EA5-4AB3-B2BB-C731D1ACB1AA}"/>
              </a:ext>
            </a:extLst>
          </p:cNvPr>
          <p:cNvSpPr>
            <a:spLocks noGrp="1"/>
          </p:cNvSpPr>
          <p:nvPr>
            <p:ph type="body" sz="quarter" idx="11"/>
          </p:nvPr>
        </p:nvSpPr>
        <p:spPr/>
        <p:txBody>
          <a:bodyPr/>
          <a:lstStyle/>
          <a:p>
            <a:r>
              <a:rPr lang="en-US" dirty="0"/>
              <a:t>3-41</a:t>
            </a:r>
          </a:p>
        </p:txBody>
      </p:sp>
    </p:spTree>
    <p:extLst>
      <p:ext uri="{BB962C8B-B14F-4D97-AF65-F5344CB8AC3E}">
        <p14:creationId xmlns:p14="http://schemas.microsoft.com/office/powerpoint/2010/main" val="363700013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B8C6BD-B132-40C1-8589-A7CE4673EDBD}"/>
              </a:ext>
            </a:extLst>
          </p:cNvPr>
          <p:cNvSpPr>
            <a:spLocks noGrp="1"/>
          </p:cNvSpPr>
          <p:nvPr>
            <p:ph type="title"/>
          </p:nvPr>
        </p:nvSpPr>
        <p:spPr/>
        <p:txBody>
          <a:bodyPr/>
          <a:lstStyle/>
          <a:p>
            <a:r>
              <a:rPr lang="en-US" dirty="0"/>
              <a:t>Frostbite Treatment</a:t>
            </a:r>
          </a:p>
        </p:txBody>
      </p:sp>
      <p:sp>
        <p:nvSpPr>
          <p:cNvPr id="2" name="Content Placeholder 1">
            <a:extLst>
              <a:ext uri="{FF2B5EF4-FFF2-40B4-BE49-F238E27FC236}">
                <a16:creationId xmlns:a16="http://schemas.microsoft.com/office/drawing/2014/main" id="{9ADE24B2-FA1D-4722-BF7C-2BCF0B27EBB2}"/>
              </a:ext>
            </a:extLst>
          </p:cNvPr>
          <p:cNvSpPr>
            <a:spLocks noGrp="1"/>
          </p:cNvSpPr>
          <p:nvPr>
            <p:ph idx="1"/>
          </p:nvPr>
        </p:nvSpPr>
        <p:spPr/>
        <p:txBody>
          <a:bodyPr/>
          <a:lstStyle/>
          <a:p>
            <a:r>
              <a:rPr lang="en-US" dirty="0"/>
              <a:t>Immerse injured area in warm (NOT hot) water </a:t>
            </a:r>
          </a:p>
          <a:p>
            <a:pPr lvl="1"/>
            <a:r>
              <a:rPr lang="en-US" dirty="0"/>
              <a:t>Warm slowly!</a:t>
            </a:r>
          </a:p>
          <a:p>
            <a:r>
              <a:rPr lang="en-US" dirty="0"/>
              <a:t>Do not allow part to re-freeze </a:t>
            </a:r>
          </a:p>
          <a:p>
            <a:r>
              <a:rPr lang="en-US" dirty="0"/>
              <a:t>Do not attempt to use massage </a:t>
            </a:r>
          </a:p>
          <a:p>
            <a:r>
              <a:rPr lang="en-US" dirty="0"/>
              <a:t>Wrap affected body parts in dry, sterile dressing </a:t>
            </a:r>
          </a:p>
          <a:p>
            <a:pPr lvl="1"/>
            <a:endParaRPr lang="en-US" dirty="0"/>
          </a:p>
          <a:p>
            <a:endParaRPr lang="en-US" dirty="0"/>
          </a:p>
        </p:txBody>
      </p:sp>
      <p:pic>
        <p:nvPicPr>
          <p:cNvPr id="6" name="Picture 5" descr="Photo of a pink, hot water bladder. ">
            <a:extLst>
              <a:ext uri="{FF2B5EF4-FFF2-40B4-BE49-F238E27FC236}">
                <a16:creationId xmlns:a16="http://schemas.microsoft.com/office/drawing/2014/main" id="{19A0E014-5327-4469-8147-5DD2262C5F82}"/>
              </a:ext>
            </a:extLst>
          </p:cNvPr>
          <p:cNvPicPr>
            <a:picLocks noChangeAspect="1"/>
          </p:cNvPicPr>
          <p:nvPr/>
        </p:nvPicPr>
        <p:blipFill>
          <a:blip r:embed="rId2"/>
          <a:stretch>
            <a:fillRect/>
          </a:stretch>
        </p:blipFill>
        <p:spPr>
          <a:xfrm>
            <a:off x="5212273" y="4074384"/>
            <a:ext cx="2639258" cy="1742562"/>
          </a:xfrm>
          <a:prstGeom prst="rect">
            <a:avLst/>
          </a:prstGeom>
        </p:spPr>
      </p:pic>
      <p:sp>
        <p:nvSpPr>
          <p:cNvPr id="7" name="Content Placeholder 6">
            <a:extLst>
              <a:ext uri="{FF2B5EF4-FFF2-40B4-BE49-F238E27FC236}">
                <a16:creationId xmlns:a16="http://schemas.microsoft.com/office/drawing/2014/main" id="{79A393A8-7765-4F3A-9E89-2ABAECB77B76}"/>
              </a:ext>
            </a:extLst>
          </p:cNvPr>
          <p:cNvSpPr>
            <a:spLocks noGrp="1"/>
          </p:cNvSpPr>
          <p:nvPr>
            <p:ph sz="quarter" idx="12"/>
          </p:nvPr>
        </p:nvSpPr>
        <p:spPr/>
        <p:txBody>
          <a:bodyPr/>
          <a:lstStyle/>
          <a:p>
            <a:r>
              <a:rPr lang="en-US" dirty="0"/>
              <a:t>PM 3-16</a:t>
            </a:r>
          </a:p>
        </p:txBody>
      </p:sp>
      <p:sp>
        <p:nvSpPr>
          <p:cNvPr id="4" name="Text Placeholder 3">
            <a:extLst>
              <a:ext uri="{FF2B5EF4-FFF2-40B4-BE49-F238E27FC236}">
                <a16:creationId xmlns:a16="http://schemas.microsoft.com/office/drawing/2014/main" id="{7BC40636-EB2C-47D7-A3CE-BF5DC51C2299}"/>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A19E7DC8-C25F-4597-8C5A-9D03DF2CE784}"/>
              </a:ext>
            </a:extLst>
          </p:cNvPr>
          <p:cNvSpPr>
            <a:spLocks noGrp="1"/>
          </p:cNvSpPr>
          <p:nvPr>
            <p:ph type="body" sz="quarter" idx="11"/>
          </p:nvPr>
        </p:nvSpPr>
        <p:spPr/>
        <p:txBody>
          <a:bodyPr/>
          <a:lstStyle/>
          <a:p>
            <a:r>
              <a:rPr lang="en-US" dirty="0"/>
              <a:t>3-42</a:t>
            </a:r>
          </a:p>
        </p:txBody>
      </p:sp>
    </p:spTree>
    <p:extLst>
      <p:ext uri="{BB962C8B-B14F-4D97-AF65-F5344CB8AC3E}">
        <p14:creationId xmlns:p14="http://schemas.microsoft.com/office/powerpoint/2010/main" val="9941588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5DCCE0-2F03-4B95-B797-B2807D6DB921}"/>
              </a:ext>
            </a:extLst>
          </p:cNvPr>
          <p:cNvSpPr>
            <a:spLocks noGrp="1"/>
          </p:cNvSpPr>
          <p:nvPr>
            <p:ph type="title"/>
          </p:nvPr>
        </p:nvSpPr>
        <p:spPr/>
        <p:txBody>
          <a:bodyPr/>
          <a:lstStyle/>
          <a:p>
            <a:r>
              <a:rPr lang="en-US" dirty="0"/>
              <a:t>Heat-Related Injuries</a:t>
            </a:r>
          </a:p>
        </p:txBody>
      </p:sp>
      <p:sp>
        <p:nvSpPr>
          <p:cNvPr id="2" name="Content Placeholder 1">
            <a:extLst>
              <a:ext uri="{FF2B5EF4-FFF2-40B4-BE49-F238E27FC236}">
                <a16:creationId xmlns:a16="http://schemas.microsoft.com/office/drawing/2014/main" id="{0A6EED63-93B1-455C-9F54-CF731DA50884}"/>
              </a:ext>
            </a:extLst>
          </p:cNvPr>
          <p:cNvSpPr>
            <a:spLocks noGrp="1"/>
          </p:cNvSpPr>
          <p:nvPr>
            <p:ph idx="1"/>
          </p:nvPr>
        </p:nvSpPr>
        <p:spPr/>
        <p:txBody>
          <a:bodyPr/>
          <a:lstStyle/>
          <a:p>
            <a:r>
              <a:rPr lang="en-US" b="1" dirty="0"/>
              <a:t>Heat cramps</a:t>
            </a:r>
          </a:p>
          <a:p>
            <a:pPr lvl="1"/>
            <a:r>
              <a:rPr lang="en-US" dirty="0"/>
              <a:t>Muscle spasms brought on by over-exertion in extreme heat </a:t>
            </a:r>
          </a:p>
          <a:p>
            <a:r>
              <a:rPr lang="en-US" b="1" dirty="0"/>
              <a:t>Heat exhaustion</a:t>
            </a:r>
          </a:p>
          <a:p>
            <a:pPr lvl="1"/>
            <a:r>
              <a:rPr lang="en-US" dirty="0"/>
              <a:t>Occurs when exercising or working in extreme heat results in loss of body fluids </a:t>
            </a:r>
          </a:p>
          <a:p>
            <a:r>
              <a:rPr lang="en-US" b="1" dirty="0"/>
              <a:t>Heat stroke</a:t>
            </a:r>
          </a:p>
          <a:p>
            <a:pPr lvl="1"/>
            <a:r>
              <a:rPr lang="en-US" dirty="0"/>
              <a:t>Survivor’s temperature control system shuts down </a:t>
            </a:r>
          </a:p>
          <a:p>
            <a:pPr lvl="1"/>
            <a:r>
              <a:rPr lang="en-US" dirty="0"/>
              <a:t>Body temperature rises so high that brain damage and death may result </a:t>
            </a:r>
          </a:p>
          <a:p>
            <a:endParaRPr lang="en-US" dirty="0"/>
          </a:p>
          <a:p>
            <a:pPr lvl="1"/>
            <a:endParaRPr lang="en-US" dirty="0"/>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7E12EE39-BF4B-4923-B749-83F77E4C63C4}"/>
              </a:ext>
            </a:extLst>
          </p:cNvPr>
          <p:cNvSpPr>
            <a:spLocks noGrp="1"/>
          </p:cNvSpPr>
          <p:nvPr>
            <p:ph sz="quarter" idx="12"/>
          </p:nvPr>
        </p:nvSpPr>
        <p:spPr/>
        <p:txBody>
          <a:bodyPr/>
          <a:lstStyle/>
          <a:p>
            <a:r>
              <a:rPr lang="en-US" dirty="0"/>
              <a:t>PM 3-17</a:t>
            </a:r>
          </a:p>
        </p:txBody>
      </p:sp>
      <p:sp>
        <p:nvSpPr>
          <p:cNvPr id="4" name="Text Placeholder 3">
            <a:extLst>
              <a:ext uri="{FF2B5EF4-FFF2-40B4-BE49-F238E27FC236}">
                <a16:creationId xmlns:a16="http://schemas.microsoft.com/office/drawing/2014/main" id="{1EB65236-72E1-4F7E-856C-D5D66E6741E7}"/>
              </a:ext>
            </a:extLst>
          </p:cNvPr>
          <p:cNvSpPr>
            <a:spLocks noGrp="1"/>
          </p:cNvSpPr>
          <p:nvPr>
            <p:ph type="body" sz="quarter" idx="10"/>
          </p:nvPr>
        </p:nvSpPr>
        <p:spPr>
          <a:xfrm>
            <a:off x="1429787" y="6385716"/>
            <a:ext cx="462811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AAEB877F-2335-4A81-87AF-DCD6DC88C756}"/>
              </a:ext>
            </a:extLst>
          </p:cNvPr>
          <p:cNvSpPr>
            <a:spLocks noGrp="1"/>
          </p:cNvSpPr>
          <p:nvPr>
            <p:ph type="body" sz="quarter" idx="11"/>
          </p:nvPr>
        </p:nvSpPr>
        <p:spPr/>
        <p:txBody>
          <a:bodyPr/>
          <a:lstStyle/>
          <a:p>
            <a:r>
              <a:rPr lang="en-US" dirty="0"/>
              <a:t>3-43</a:t>
            </a:r>
          </a:p>
        </p:txBody>
      </p:sp>
    </p:spTree>
    <p:extLst>
      <p:ext uri="{BB962C8B-B14F-4D97-AF65-F5344CB8AC3E}">
        <p14:creationId xmlns:p14="http://schemas.microsoft.com/office/powerpoint/2010/main" val="1830981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6B5CD6-A997-4A5F-B4F6-F6CC796733CD}"/>
              </a:ext>
            </a:extLst>
          </p:cNvPr>
          <p:cNvSpPr>
            <a:spLocks noGrp="1"/>
          </p:cNvSpPr>
          <p:nvPr>
            <p:ph type="title"/>
          </p:nvPr>
        </p:nvSpPr>
        <p:spPr/>
        <p:txBody>
          <a:bodyPr>
            <a:normAutofit fontScale="90000"/>
          </a:bodyPr>
          <a:lstStyle/>
          <a:p>
            <a:r>
              <a:rPr lang="en-US" dirty="0"/>
              <a:t>Symptoms of Heat Exhaustion</a:t>
            </a:r>
          </a:p>
        </p:txBody>
      </p:sp>
      <p:sp>
        <p:nvSpPr>
          <p:cNvPr id="2" name="Content Placeholder 1">
            <a:extLst>
              <a:ext uri="{FF2B5EF4-FFF2-40B4-BE49-F238E27FC236}">
                <a16:creationId xmlns:a16="http://schemas.microsoft.com/office/drawing/2014/main" id="{0B8CC997-016A-45F2-8A68-CF2D33B141B6}"/>
              </a:ext>
            </a:extLst>
          </p:cNvPr>
          <p:cNvSpPr>
            <a:spLocks noGrp="1"/>
          </p:cNvSpPr>
          <p:nvPr>
            <p:ph idx="1"/>
          </p:nvPr>
        </p:nvSpPr>
        <p:spPr/>
        <p:txBody>
          <a:bodyPr/>
          <a:lstStyle/>
          <a:p>
            <a:r>
              <a:rPr lang="en-US" dirty="0"/>
              <a:t>Cool, moist, pale or flushed skin</a:t>
            </a:r>
          </a:p>
          <a:p>
            <a:r>
              <a:rPr lang="en-US" dirty="0"/>
              <a:t>Heavy sweating</a:t>
            </a:r>
          </a:p>
          <a:p>
            <a:r>
              <a:rPr lang="en-US" dirty="0"/>
              <a:t>Headache</a:t>
            </a:r>
          </a:p>
          <a:p>
            <a:r>
              <a:rPr lang="en-US" dirty="0"/>
              <a:t>Nausea or vomiting</a:t>
            </a:r>
          </a:p>
          <a:p>
            <a:r>
              <a:rPr lang="en-US" dirty="0"/>
              <a:t>Dizziness</a:t>
            </a:r>
          </a:p>
          <a:p>
            <a:r>
              <a:rPr lang="en-US" dirty="0"/>
              <a:t>Exhaustion</a:t>
            </a:r>
          </a:p>
        </p:txBody>
      </p:sp>
      <p:pic>
        <p:nvPicPr>
          <p:cNvPr id="6" name="Picture 5" descr="Photo of a man suffering from heat exhaustion.">
            <a:extLst>
              <a:ext uri="{FF2B5EF4-FFF2-40B4-BE49-F238E27FC236}">
                <a16:creationId xmlns:a16="http://schemas.microsoft.com/office/drawing/2014/main" id="{58BC778B-8844-45BA-9392-AC6027407344}"/>
              </a:ext>
            </a:extLst>
          </p:cNvPr>
          <p:cNvPicPr>
            <a:picLocks noChangeAspect="1"/>
          </p:cNvPicPr>
          <p:nvPr/>
        </p:nvPicPr>
        <p:blipFill>
          <a:blip r:embed="rId2"/>
          <a:stretch>
            <a:fillRect/>
          </a:stretch>
        </p:blipFill>
        <p:spPr>
          <a:xfrm>
            <a:off x="6121993" y="1763942"/>
            <a:ext cx="2283560" cy="3330115"/>
          </a:xfrm>
          <a:prstGeom prst="rect">
            <a:avLst/>
          </a:prstGeom>
        </p:spPr>
      </p:pic>
      <p:sp>
        <p:nvSpPr>
          <p:cNvPr id="7" name="Content Placeholder 6">
            <a:extLst>
              <a:ext uri="{FF2B5EF4-FFF2-40B4-BE49-F238E27FC236}">
                <a16:creationId xmlns:a16="http://schemas.microsoft.com/office/drawing/2014/main" id="{631A29BB-6D44-4EE9-8526-DCE673A77B8D}"/>
              </a:ext>
            </a:extLst>
          </p:cNvPr>
          <p:cNvSpPr>
            <a:spLocks noGrp="1"/>
          </p:cNvSpPr>
          <p:nvPr>
            <p:ph sz="quarter" idx="12"/>
          </p:nvPr>
        </p:nvSpPr>
        <p:spPr/>
        <p:txBody>
          <a:bodyPr/>
          <a:lstStyle/>
          <a:p>
            <a:r>
              <a:rPr lang="en-US" dirty="0"/>
              <a:t>PM 3-17</a:t>
            </a:r>
          </a:p>
        </p:txBody>
      </p:sp>
      <p:sp>
        <p:nvSpPr>
          <p:cNvPr id="4" name="Text Placeholder 3">
            <a:extLst>
              <a:ext uri="{FF2B5EF4-FFF2-40B4-BE49-F238E27FC236}">
                <a16:creationId xmlns:a16="http://schemas.microsoft.com/office/drawing/2014/main" id="{F5ED0710-BAEB-4927-B1ED-9E98EF168CFB}"/>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86615381-5633-46D8-B231-74F4C3728DD0}"/>
              </a:ext>
            </a:extLst>
          </p:cNvPr>
          <p:cNvSpPr>
            <a:spLocks noGrp="1"/>
          </p:cNvSpPr>
          <p:nvPr>
            <p:ph type="body" sz="quarter" idx="11"/>
          </p:nvPr>
        </p:nvSpPr>
        <p:spPr/>
        <p:txBody>
          <a:bodyPr/>
          <a:lstStyle/>
          <a:p>
            <a:r>
              <a:rPr lang="en-US" dirty="0"/>
              <a:t>3-44</a:t>
            </a:r>
          </a:p>
        </p:txBody>
      </p:sp>
    </p:spTree>
    <p:extLst>
      <p:ext uri="{BB962C8B-B14F-4D97-AF65-F5344CB8AC3E}">
        <p14:creationId xmlns:p14="http://schemas.microsoft.com/office/powerpoint/2010/main" val="10061950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C5120C-C8E4-4EF3-A276-E19575A55BBF}"/>
              </a:ext>
            </a:extLst>
          </p:cNvPr>
          <p:cNvSpPr>
            <a:spLocks noGrp="1"/>
          </p:cNvSpPr>
          <p:nvPr>
            <p:ph type="title"/>
          </p:nvPr>
        </p:nvSpPr>
        <p:spPr/>
        <p:txBody>
          <a:bodyPr>
            <a:normAutofit fontScale="90000"/>
          </a:bodyPr>
          <a:lstStyle/>
          <a:p>
            <a:r>
              <a:rPr lang="en-US" dirty="0"/>
              <a:t>Symptoms of Heat Stroke</a:t>
            </a:r>
          </a:p>
        </p:txBody>
      </p:sp>
      <p:sp>
        <p:nvSpPr>
          <p:cNvPr id="2" name="Content Placeholder 1">
            <a:extLst>
              <a:ext uri="{FF2B5EF4-FFF2-40B4-BE49-F238E27FC236}">
                <a16:creationId xmlns:a16="http://schemas.microsoft.com/office/drawing/2014/main" id="{930E09B0-5ADE-466B-B67B-5EE4D97A8EDC}"/>
              </a:ext>
            </a:extLst>
          </p:cNvPr>
          <p:cNvSpPr>
            <a:spLocks noGrp="1"/>
          </p:cNvSpPr>
          <p:nvPr>
            <p:ph idx="1"/>
          </p:nvPr>
        </p:nvSpPr>
        <p:spPr/>
        <p:txBody>
          <a:bodyPr/>
          <a:lstStyle/>
          <a:p>
            <a:r>
              <a:rPr lang="en-US" dirty="0"/>
              <a:t>Hot, red skin</a:t>
            </a:r>
          </a:p>
          <a:p>
            <a:r>
              <a:rPr lang="en-US" dirty="0"/>
              <a:t>Lack of perspiration</a:t>
            </a:r>
          </a:p>
          <a:p>
            <a:r>
              <a:rPr lang="en-US" dirty="0"/>
              <a:t>Changes in consciousness</a:t>
            </a:r>
          </a:p>
          <a:p>
            <a:r>
              <a:rPr lang="en-US" dirty="0"/>
              <a:t>Rapid, weak pulse and rapid, shallow breathing</a:t>
            </a:r>
          </a:p>
        </p:txBody>
      </p:sp>
      <p:sp>
        <p:nvSpPr>
          <p:cNvPr id="6" name="Content Placeholder 5">
            <a:extLst>
              <a:ext uri="{FF2B5EF4-FFF2-40B4-BE49-F238E27FC236}">
                <a16:creationId xmlns:a16="http://schemas.microsoft.com/office/drawing/2014/main" id="{A4AF36EE-FF86-4EF6-B0EA-D55EA3EB85F9}"/>
              </a:ext>
            </a:extLst>
          </p:cNvPr>
          <p:cNvSpPr>
            <a:spLocks noGrp="1"/>
          </p:cNvSpPr>
          <p:nvPr>
            <p:ph sz="quarter" idx="12"/>
          </p:nvPr>
        </p:nvSpPr>
        <p:spPr/>
        <p:txBody>
          <a:bodyPr/>
          <a:lstStyle/>
          <a:p>
            <a:r>
              <a:rPr lang="en-US" dirty="0"/>
              <a:t>PM 3-17</a:t>
            </a:r>
          </a:p>
        </p:txBody>
      </p:sp>
      <p:sp>
        <p:nvSpPr>
          <p:cNvPr id="4" name="Text Placeholder 3">
            <a:extLst>
              <a:ext uri="{FF2B5EF4-FFF2-40B4-BE49-F238E27FC236}">
                <a16:creationId xmlns:a16="http://schemas.microsoft.com/office/drawing/2014/main" id="{CC83BD58-20B4-49A9-9792-A9B44EEF2C36}"/>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F4AD120C-F7FB-434D-8A01-05FE87767172}"/>
              </a:ext>
            </a:extLst>
          </p:cNvPr>
          <p:cNvSpPr>
            <a:spLocks noGrp="1"/>
          </p:cNvSpPr>
          <p:nvPr>
            <p:ph type="body" sz="quarter" idx="11"/>
          </p:nvPr>
        </p:nvSpPr>
        <p:spPr/>
        <p:txBody>
          <a:bodyPr/>
          <a:lstStyle/>
          <a:p>
            <a:r>
              <a:rPr lang="en-US" dirty="0"/>
              <a:t>3-45</a:t>
            </a:r>
          </a:p>
        </p:txBody>
      </p:sp>
    </p:spTree>
    <p:extLst>
      <p:ext uri="{BB962C8B-B14F-4D97-AF65-F5344CB8AC3E}">
        <p14:creationId xmlns:p14="http://schemas.microsoft.com/office/powerpoint/2010/main" val="4055916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29FE2C-78FB-4AAA-A3CB-D9542DB4FCE3}"/>
              </a:ext>
            </a:extLst>
          </p:cNvPr>
          <p:cNvSpPr>
            <a:spLocks noGrp="1"/>
          </p:cNvSpPr>
          <p:nvPr>
            <p:ph type="title"/>
          </p:nvPr>
        </p:nvSpPr>
        <p:spPr/>
        <p:txBody>
          <a:bodyPr/>
          <a:lstStyle/>
          <a:p>
            <a:r>
              <a:rPr lang="en-US" dirty="0"/>
              <a:t>The Public</a:t>
            </a:r>
          </a:p>
        </p:txBody>
      </p:sp>
      <p:sp>
        <p:nvSpPr>
          <p:cNvPr id="2" name="Content Placeholder 1">
            <a:extLst>
              <a:ext uri="{FF2B5EF4-FFF2-40B4-BE49-F238E27FC236}">
                <a16:creationId xmlns:a16="http://schemas.microsoft.com/office/drawing/2014/main" id="{ECEFB134-65FA-4E93-8C2A-20A0BE231AA1}"/>
              </a:ext>
            </a:extLst>
          </p:cNvPr>
          <p:cNvSpPr>
            <a:spLocks noGrp="1"/>
          </p:cNvSpPr>
          <p:nvPr>
            <p:ph idx="1"/>
          </p:nvPr>
        </p:nvSpPr>
        <p:spPr/>
        <p:txBody>
          <a:bodyPr/>
          <a:lstStyle/>
          <a:p>
            <a:r>
              <a:rPr lang="en-US" dirty="0"/>
              <a:t>Learn about community alerts, warnings, and evacuation routes </a:t>
            </a:r>
          </a:p>
          <a:p>
            <a:r>
              <a:rPr lang="en-US" dirty="0"/>
              <a:t>Take training </a:t>
            </a:r>
          </a:p>
          <a:p>
            <a:r>
              <a:rPr lang="en-US" dirty="0"/>
              <a:t>Practice skills and personal plans </a:t>
            </a:r>
          </a:p>
          <a:p>
            <a:r>
              <a:rPr lang="en-US" dirty="0"/>
              <a:t>Network and help others </a:t>
            </a:r>
          </a:p>
          <a:p>
            <a:r>
              <a:rPr lang="en-US" dirty="0"/>
              <a:t>Provide feedback to community </a:t>
            </a:r>
          </a:p>
          <a:p>
            <a:r>
              <a:rPr lang="en-US" dirty="0"/>
              <a:t>Report suspicious activity </a:t>
            </a:r>
          </a:p>
          <a:p>
            <a:r>
              <a:rPr lang="en-US" dirty="0"/>
              <a:t>Volunteer </a:t>
            </a:r>
          </a:p>
        </p:txBody>
      </p:sp>
      <p:sp>
        <p:nvSpPr>
          <p:cNvPr id="6" name="Content Placeholder 5">
            <a:extLst>
              <a:ext uri="{FF2B5EF4-FFF2-40B4-BE49-F238E27FC236}">
                <a16:creationId xmlns:a16="http://schemas.microsoft.com/office/drawing/2014/main" id="{32E174E9-565D-4BC4-8330-8FED0AA13DC1}"/>
              </a:ext>
            </a:extLst>
          </p:cNvPr>
          <p:cNvSpPr>
            <a:spLocks noGrp="1"/>
          </p:cNvSpPr>
          <p:nvPr>
            <p:ph sz="quarter" idx="12"/>
          </p:nvPr>
        </p:nvSpPr>
        <p:spPr/>
        <p:txBody>
          <a:bodyPr/>
          <a:lstStyle/>
          <a:p>
            <a:r>
              <a:rPr lang="en-US" dirty="0"/>
              <a:t>PM 1-4</a:t>
            </a:r>
          </a:p>
        </p:txBody>
      </p:sp>
      <p:sp>
        <p:nvSpPr>
          <p:cNvPr id="4" name="Text Placeholder 3">
            <a:extLst>
              <a:ext uri="{FF2B5EF4-FFF2-40B4-BE49-F238E27FC236}">
                <a16:creationId xmlns:a16="http://schemas.microsoft.com/office/drawing/2014/main" id="{DDB94E55-4F13-4EB7-A171-3E208E48C2ED}"/>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0A339BFD-8490-4229-901B-8174D8F1F15B}"/>
              </a:ext>
            </a:extLst>
          </p:cNvPr>
          <p:cNvSpPr>
            <a:spLocks noGrp="1"/>
          </p:cNvSpPr>
          <p:nvPr>
            <p:ph type="body" sz="quarter" idx="11"/>
          </p:nvPr>
        </p:nvSpPr>
        <p:spPr/>
        <p:txBody>
          <a:bodyPr/>
          <a:lstStyle/>
          <a:p>
            <a:r>
              <a:rPr lang="en-US" dirty="0"/>
              <a:t>1-9</a:t>
            </a:r>
          </a:p>
        </p:txBody>
      </p:sp>
    </p:spTree>
    <p:extLst>
      <p:ext uri="{BB962C8B-B14F-4D97-AF65-F5344CB8AC3E}">
        <p14:creationId xmlns:p14="http://schemas.microsoft.com/office/powerpoint/2010/main" val="27901907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86B8117-3510-4C7A-9CFB-A2B1DF9B9A7F}"/>
              </a:ext>
            </a:extLst>
          </p:cNvPr>
          <p:cNvSpPr>
            <a:spLocks noGrp="1"/>
          </p:cNvSpPr>
          <p:nvPr>
            <p:ph type="title"/>
          </p:nvPr>
        </p:nvSpPr>
        <p:spPr/>
        <p:txBody>
          <a:bodyPr>
            <a:normAutofit fontScale="90000"/>
          </a:bodyPr>
          <a:lstStyle/>
          <a:p>
            <a:r>
              <a:rPr lang="en-US" dirty="0"/>
              <a:t>Treatment of Heat-Related Injuries</a:t>
            </a:r>
          </a:p>
        </p:txBody>
      </p:sp>
      <p:sp>
        <p:nvSpPr>
          <p:cNvPr id="2" name="Content Placeholder 1">
            <a:extLst>
              <a:ext uri="{FF2B5EF4-FFF2-40B4-BE49-F238E27FC236}">
                <a16:creationId xmlns:a16="http://schemas.microsoft.com/office/drawing/2014/main" id="{2C8E1757-9A03-4501-AA48-3D5C5F0E8584}"/>
              </a:ext>
            </a:extLst>
          </p:cNvPr>
          <p:cNvSpPr>
            <a:spLocks noGrp="1"/>
          </p:cNvSpPr>
          <p:nvPr>
            <p:ph idx="1"/>
          </p:nvPr>
        </p:nvSpPr>
        <p:spPr/>
        <p:txBody>
          <a:bodyPr/>
          <a:lstStyle/>
          <a:p>
            <a:r>
              <a:rPr lang="en-US" dirty="0"/>
              <a:t>Remove from heat to cool environment </a:t>
            </a:r>
          </a:p>
          <a:p>
            <a:r>
              <a:rPr lang="en-US" dirty="0"/>
              <a:t>Cool body slowly </a:t>
            </a:r>
          </a:p>
          <a:p>
            <a:r>
              <a:rPr lang="en-US" dirty="0"/>
              <a:t>Have the heat exhaustion patient drink water, SLOWLY </a:t>
            </a:r>
          </a:p>
          <a:p>
            <a:r>
              <a:rPr lang="en-US" dirty="0"/>
              <a:t>Do not provide food or drink to the patient if he or she is experiencing vomiting, cramping, or is losing consciousness </a:t>
            </a:r>
          </a:p>
        </p:txBody>
      </p:sp>
      <p:sp>
        <p:nvSpPr>
          <p:cNvPr id="6" name="Content Placeholder 5">
            <a:extLst>
              <a:ext uri="{FF2B5EF4-FFF2-40B4-BE49-F238E27FC236}">
                <a16:creationId xmlns:a16="http://schemas.microsoft.com/office/drawing/2014/main" id="{90D29357-E9C3-4182-93DC-40762DBF803C}"/>
              </a:ext>
            </a:extLst>
          </p:cNvPr>
          <p:cNvSpPr>
            <a:spLocks noGrp="1"/>
          </p:cNvSpPr>
          <p:nvPr>
            <p:ph sz="quarter" idx="12"/>
          </p:nvPr>
        </p:nvSpPr>
        <p:spPr/>
        <p:txBody>
          <a:bodyPr/>
          <a:lstStyle/>
          <a:p>
            <a:r>
              <a:rPr lang="en-US" dirty="0"/>
              <a:t>PM 3-18</a:t>
            </a:r>
          </a:p>
        </p:txBody>
      </p:sp>
      <p:sp>
        <p:nvSpPr>
          <p:cNvPr id="4" name="Text Placeholder 3">
            <a:extLst>
              <a:ext uri="{FF2B5EF4-FFF2-40B4-BE49-F238E27FC236}">
                <a16:creationId xmlns:a16="http://schemas.microsoft.com/office/drawing/2014/main" id="{CA424157-4294-4585-A515-36D0AE447944}"/>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7382EC2A-222D-4A64-8DB2-B3E7E28A38DB}"/>
              </a:ext>
            </a:extLst>
          </p:cNvPr>
          <p:cNvSpPr>
            <a:spLocks noGrp="1"/>
          </p:cNvSpPr>
          <p:nvPr>
            <p:ph type="body" sz="quarter" idx="11"/>
          </p:nvPr>
        </p:nvSpPr>
        <p:spPr/>
        <p:txBody>
          <a:bodyPr/>
          <a:lstStyle/>
          <a:p>
            <a:r>
              <a:rPr lang="en-US" dirty="0"/>
              <a:t>3-46</a:t>
            </a:r>
          </a:p>
        </p:txBody>
      </p:sp>
    </p:spTree>
    <p:extLst>
      <p:ext uri="{BB962C8B-B14F-4D97-AF65-F5344CB8AC3E}">
        <p14:creationId xmlns:p14="http://schemas.microsoft.com/office/powerpoint/2010/main" val="3472356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46379F-BD3C-484F-9365-BBC317D357F1}"/>
              </a:ext>
            </a:extLst>
          </p:cNvPr>
          <p:cNvSpPr>
            <a:spLocks noGrp="1"/>
          </p:cNvSpPr>
          <p:nvPr>
            <p:ph type="title"/>
          </p:nvPr>
        </p:nvSpPr>
        <p:spPr/>
        <p:txBody>
          <a:bodyPr>
            <a:normAutofit fontScale="90000"/>
          </a:bodyPr>
          <a:lstStyle/>
          <a:p>
            <a:r>
              <a:rPr lang="en-US" dirty="0"/>
              <a:t>Treatment for Bites/Stings</a:t>
            </a:r>
          </a:p>
        </p:txBody>
      </p:sp>
      <p:sp>
        <p:nvSpPr>
          <p:cNvPr id="2" name="Content Placeholder 1">
            <a:extLst>
              <a:ext uri="{FF2B5EF4-FFF2-40B4-BE49-F238E27FC236}">
                <a16:creationId xmlns:a16="http://schemas.microsoft.com/office/drawing/2014/main" id="{DD6755EB-AE0E-4072-A9B2-08E9A5C4B963}"/>
              </a:ext>
            </a:extLst>
          </p:cNvPr>
          <p:cNvSpPr>
            <a:spLocks noGrp="1"/>
          </p:cNvSpPr>
          <p:nvPr>
            <p:ph idx="1"/>
          </p:nvPr>
        </p:nvSpPr>
        <p:spPr/>
        <p:txBody>
          <a:bodyPr/>
          <a:lstStyle/>
          <a:p>
            <a:r>
              <a:rPr lang="en-US" dirty="0"/>
              <a:t>If bite or sting is suspected, and situation is non-emergency:</a:t>
            </a:r>
          </a:p>
          <a:p>
            <a:pPr lvl="1"/>
            <a:r>
              <a:rPr lang="en-US" dirty="0"/>
              <a:t>Remove stinger if still present by scraping edge of credit card or other stiff, straight-edged object across stinger</a:t>
            </a:r>
          </a:p>
          <a:p>
            <a:pPr lvl="1"/>
            <a:r>
              <a:rPr lang="en-US" dirty="0"/>
              <a:t>Wash site thoroughly with soap and water</a:t>
            </a:r>
          </a:p>
          <a:p>
            <a:pPr lvl="1"/>
            <a:r>
              <a:rPr lang="en-US" dirty="0"/>
              <a:t>Place ice on site for 10 minutes on and 10 minutes off </a:t>
            </a:r>
          </a:p>
          <a:p>
            <a:endParaRPr lang="en-US" dirty="0"/>
          </a:p>
        </p:txBody>
      </p:sp>
      <p:sp>
        <p:nvSpPr>
          <p:cNvPr id="6" name="Content Placeholder 5">
            <a:extLst>
              <a:ext uri="{FF2B5EF4-FFF2-40B4-BE49-F238E27FC236}">
                <a16:creationId xmlns:a16="http://schemas.microsoft.com/office/drawing/2014/main" id="{BF0B8827-26C2-49B9-A7AE-2DA4AAF70FF0}"/>
              </a:ext>
            </a:extLst>
          </p:cNvPr>
          <p:cNvSpPr>
            <a:spLocks noGrp="1"/>
          </p:cNvSpPr>
          <p:nvPr>
            <p:ph sz="quarter" idx="12"/>
          </p:nvPr>
        </p:nvSpPr>
        <p:spPr/>
        <p:txBody>
          <a:bodyPr/>
          <a:lstStyle/>
          <a:p>
            <a:r>
              <a:rPr lang="en-US" dirty="0"/>
              <a:t>PM 3-18</a:t>
            </a:r>
          </a:p>
        </p:txBody>
      </p:sp>
      <p:sp>
        <p:nvSpPr>
          <p:cNvPr id="4" name="Text Placeholder 3">
            <a:extLst>
              <a:ext uri="{FF2B5EF4-FFF2-40B4-BE49-F238E27FC236}">
                <a16:creationId xmlns:a16="http://schemas.microsoft.com/office/drawing/2014/main" id="{90A00207-C6AB-4C35-844A-05C000800958}"/>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ECB99587-C3C9-4A9A-A849-801B2531689D}"/>
              </a:ext>
            </a:extLst>
          </p:cNvPr>
          <p:cNvSpPr>
            <a:spLocks noGrp="1"/>
          </p:cNvSpPr>
          <p:nvPr>
            <p:ph type="body" sz="quarter" idx="11"/>
          </p:nvPr>
        </p:nvSpPr>
        <p:spPr/>
        <p:txBody>
          <a:bodyPr/>
          <a:lstStyle/>
          <a:p>
            <a:r>
              <a:rPr lang="en-US" dirty="0"/>
              <a:t>3-47</a:t>
            </a:r>
          </a:p>
        </p:txBody>
      </p:sp>
    </p:spTree>
    <p:extLst>
      <p:ext uri="{BB962C8B-B14F-4D97-AF65-F5344CB8AC3E}">
        <p14:creationId xmlns:p14="http://schemas.microsoft.com/office/powerpoint/2010/main" val="38037579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94B89E-D7A7-4050-B199-EC8FC292FE4B}"/>
              </a:ext>
            </a:extLst>
          </p:cNvPr>
          <p:cNvSpPr>
            <a:spLocks noGrp="1"/>
          </p:cNvSpPr>
          <p:nvPr>
            <p:ph type="title"/>
          </p:nvPr>
        </p:nvSpPr>
        <p:spPr/>
        <p:txBody>
          <a:bodyPr/>
          <a:lstStyle/>
          <a:p>
            <a:r>
              <a:rPr lang="en-US" dirty="0"/>
              <a:t>Anaphylaxis</a:t>
            </a:r>
          </a:p>
        </p:txBody>
      </p:sp>
      <p:sp>
        <p:nvSpPr>
          <p:cNvPr id="6" name="Content Placeholder 5">
            <a:extLst>
              <a:ext uri="{FF2B5EF4-FFF2-40B4-BE49-F238E27FC236}">
                <a16:creationId xmlns:a16="http://schemas.microsoft.com/office/drawing/2014/main" id="{E7043DDB-194E-4995-832D-C106ED34E37F}"/>
              </a:ext>
            </a:extLst>
          </p:cNvPr>
          <p:cNvSpPr>
            <a:spLocks noGrp="1"/>
          </p:cNvSpPr>
          <p:nvPr>
            <p:ph idx="1"/>
          </p:nvPr>
        </p:nvSpPr>
        <p:spPr>
          <a:xfrm>
            <a:off x="315142" y="1521229"/>
            <a:ext cx="6065888" cy="4781145"/>
          </a:xfrm>
        </p:spPr>
        <p:txBody>
          <a:bodyPr/>
          <a:lstStyle/>
          <a:p>
            <a:r>
              <a:rPr lang="en-US" dirty="0"/>
              <a:t>Calm the individual </a:t>
            </a:r>
          </a:p>
          <a:p>
            <a:r>
              <a:rPr lang="en-US" dirty="0"/>
              <a:t>If possible, find and help administer a patient’s Epi-pen</a:t>
            </a:r>
          </a:p>
          <a:p>
            <a:pPr lvl="1"/>
            <a:r>
              <a:rPr lang="en-US" dirty="0"/>
              <a:t>Many severe allergy sufferers carry one at all times </a:t>
            </a:r>
          </a:p>
          <a:p>
            <a:r>
              <a:rPr lang="en-US" dirty="0"/>
              <a:t>Do not administer medicine aside from the Epi-pen</a:t>
            </a:r>
          </a:p>
          <a:p>
            <a:pPr lvl="1"/>
            <a:r>
              <a:rPr lang="en-US" dirty="0"/>
              <a:t>This includes pain relievers, allergy medicine, etc.</a:t>
            </a:r>
          </a:p>
        </p:txBody>
      </p:sp>
      <p:pic>
        <p:nvPicPr>
          <p:cNvPr id="9" name="Picture 8" descr="Photo of an Epi-pen and packaging. ">
            <a:extLst>
              <a:ext uri="{FF2B5EF4-FFF2-40B4-BE49-F238E27FC236}">
                <a16:creationId xmlns:a16="http://schemas.microsoft.com/office/drawing/2014/main" id="{A5B13676-6450-489F-B767-C89614E0699C}"/>
              </a:ext>
            </a:extLst>
          </p:cNvPr>
          <p:cNvPicPr>
            <a:picLocks noChangeAspect="1"/>
          </p:cNvPicPr>
          <p:nvPr/>
        </p:nvPicPr>
        <p:blipFill>
          <a:blip r:embed="rId2"/>
          <a:stretch>
            <a:fillRect/>
          </a:stretch>
        </p:blipFill>
        <p:spPr>
          <a:xfrm>
            <a:off x="6381030" y="2602524"/>
            <a:ext cx="2455399" cy="2064638"/>
          </a:xfrm>
          <a:prstGeom prst="rect">
            <a:avLst/>
          </a:prstGeom>
        </p:spPr>
      </p:pic>
      <p:sp>
        <p:nvSpPr>
          <p:cNvPr id="2" name="Content Placeholder 1">
            <a:extLst>
              <a:ext uri="{FF2B5EF4-FFF2-40B4-BE49-F238E27FC236}">
                <a16:creationId xmlns:a16="http://schemas.microsoft.com/office/drawing/2014/main" id="{F58C4730-9C39-4C9A-AC0A-6FE86E197A79}"/>
              </a:ext>
            </a:extLst>
          </p:cNvPr>
          <p:cNvSpPr>
            <a:spLocks noGrp="1"/>
          </p:cNvSpPr>
          <p:nvPr>
            <p:ph sz="quarter" idx="12"/>
          </p:nvPr>
        </p:nvSpPr>
        <p:spPr/>
        <p:txBody>
          <a:bodyPr/>
          <a:lstStyle/>
          <a:p>
            <a:r>
              <a:rPr lang="en-US" dirty="0"/>
              <a:t>PM 3-18</a:t>
            </a:r>
          </a:p>
        </p:txBody>
      </p:sp>
      <p:sp>
        <p:nvSpPr>
          <p:cNvPr id="7" name="Text Placeholder 6">
            <a:extLst>
              <a:ext uri="{FF2B5EF4-FFF2-40B4-BE49-F238E27FC236}">
                <a16:creationId xmlns:a16="http://schemas.microsoft.com/office/drawing/2014/main" id="{44C908CD-F62F-4DA8-A4FE-0811BEFB814F}"/>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8" name="Text Placeholder 7">
            <a:extLst>
              <a:ext uri="{FF2B5EF4-FFF2-40B4-BE49-F238E27FC236}">
                <a16:creationId xmlns:a16="http://schemas.microsoft.com/office/drawing/2014/main" id="{14FF7A0D-DC2B-4FA8-B045-8863128681E3}"/>
              </a:ext>
            </a:extLst>
          </p:cNvPr>
          <p:cNvSpPr>
            <a:spLocks noGrp="1"/>
          </p:cNvSpPr>
          <p:nvPr>
            <p:ph type="body" sz="quarter" idx="11"/>
          </p:nvPr>
        </p:nvSpPr>
        <p:spPr/>
        <p:txBody>
          <a:bodyPr/>
          <a:lstStyle/>
          <a:p>
            <a:r>
              <a:rPr lang="en-US" dirty="0"/>
              <a:t>3-48</a:t>
            </a:r>
          </a:p>
        </p:txBody>
      </p:sp>
    </p:spTree>
    <p:extLst>
      <p:ext uri="{BB962C8B-B14F-4D97-AF65-F5344CB8AC3E}">
        <p14:creationId xmlns:p14="http://schemas.microsoft.com/office/powerpoint/2010/main" val="42134273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1FDA6E-9400-4AD3-956F-AC282DD92E05}"/>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3)</a:t>
            </a:r>
            <a:endParaRPr lang="en-US" dirty="0">
              <a:solidFill>
                <a:srgbClr val="448431"/>
              </a:solidFill>
            </a:endParaRPr>
          </a:p>
        </p:txBody>
      </p:sp>
      <p:sp>
        <p:nvSpPr>
          <p:cNvPr id="2" name="Content Placeholder 1">
            <a:extLst>
              <a:ext uri="{FF2B5EF4-FFF2-40B4-BE49-F238E27FC236}">
                <a16:creationId xmlns:a16="http://schemas.microsoft.com/office/drawing/2014/main" id="{C3DADC4E-D87F-43E6-B940-7C27432341A7}"/>
              </a:ext>
            </a:extLst>
          </p:cNvPr>
          <p:cNvSpPr>
            <a:spLocks noGrp="1"/>
          </p:cNvSpPr>
          <p:nvPr>
            <p:ph idx="1"/>
          </p:nvPr>
        </p:nvSpPr>
        <p:spPr>
          <a:xfrm>
            <a:off x="315142" y="1521229"/>
            <a:ext cx="8512974" cy="4510294"/>
          </a:xfrm>
        </p:spPr>
        <p:txBody>
          <a:bodyPr>
            <a:normAutofit fontScale="92500" lnSpcReduction="20000"/>
          </a:bodyPr>
          <a:lstStyle/>
          <a:p>
            <a:r>
              <a:rPr lang="en-US" sz="3000" dirty="0"/>
              <a:t>Life-saving measures CERT volunteers can take:</a:t>
            </a:r>
          </a:p>
          <a:p>
            <a:pPr lvl="1"/>
            <a:r>
              <a:rPr lang="en-US" dirty="0"/>
              <a:t>Control bleeding using direct pressure and/or a tourniquet </a:t>
            </a:r>
          </a:p>
          <a:p>
            <a:pPr lvl="1"/>
            <a:r>
              <a:rPr lang="en-US" dirty="0"/>
              <a:t>Maintain normal body temperature </a:t>
            </a:r>
          </a:p>
          <a:p>
            <a:pPr lvl="1"/>
            <a:r>
              <a:rPr lang="en-US" dirty="0"/>
              <a:t>Open airway and position patient correctly </a:t>
            </a:r>
          </a:p>
          <a:p>
            <a:r>
              <a:rPr lang="en-US" sz="3000" dirty="0"/>
              <a:t>Other injuries that are common after disasters:</a:t>
            </a:r>
            <a:endParaRPr lang="en-US" dirty="0"/>
          </a:p>
          <a:p>
            <a:pPr lvl="1"/>
            <a:r>
              <a:rPr lang="en-US" dirty="0"/>
              <a:t>Burns</a:t>
            </a:r>
          </a:p>
          <a:p>
            <a:pPr lvl="1"/>
            <a:r>
              <a:rPr lang="en-US" dirty="0"/>
              <a:t>Wounds</a:t>
            </a:r>
          </a:p>
          <a:p>
            <a:pPr lvl="1"/>
            <a:r>
              <a:rPr lang="en-US" dirty="0"/>
              <a:t>Amputations and impaled objects</a:t>
            </a:r>
          </a:p>
          <a:p>
            <a:pPr lvl="1"/>
            <a:r>
              <a:rPr lang="en-US" dirty="0"/>
              <a:t>Fractures, dislocations, sprains, and strains</a:t>
            </a:r>
          </a:p>
          <a:p>
            <a:pPr lvl="1"/>
            <a:r>
              <a:rPr lang="en-US" dirty="0"/>
              <a:t>Cold-related injuries</a:t>
            </a:r>
          </a:p>
          <a:p>
            <a:pPr lvl="1"/>
            <a:r>
              <a:rPr lang="en-US" dirty="0"/>
              <a:t>Heat-related injuries</a:t>
            </a:r>
          </a:p>
          <a:p>
            <a:pPr lvl="1"/>
            <a:r>
              <a:rPr lang="en-US" dirty="0"/>
              <a:t>Insect bites/stings </a:t>
            </a:r>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1FA39508-2266-4B52-A3C2-EF6D1B25964B}"/>
              </a:ext>
            </a:extLst>
          </p:cNvPr>
          <p:cNvSpPr>
            <a:spLocks noGrp="1"/>
          </p:cNvSpPr>
          <p:nvPr>
            <p:ph sz="quarter" idx="12"/>
          </p:nvPr>
        </p:nvSpPr>
        <p:spPr/>
        <p:txBody>
          <a:bodyPr/>
          <a:lstStyle/>
          <a:p>
            <a:r>
              <a:rPr lang="en-US" dirty="0"/>
              <a:t>PM 3-19</a:t>
            </a:r>
          </a:p>
        </p:txBody>
      </p:sp>
      <p:sp>
        <p:nvSpPr>
          <p:cNvPr id="4" name="Text Placeholder 3">
            <a:extLst>
              <a:ext uri="{FF2B5EF4-FFF2-40B4-BE49-F238E27FC236}">
                <a16:creationId xmlns:a16="http://schemas.microsoft.com/office/drawing/2014/main" id="{370E15FE-37DC-4B4F-9BFF-80D99F7779A0}"/>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BEEB9C62-4DC3-4C4D-9F77-733097775497}"/>
              </a:ext>
            </a:extLst>
          </p:cNvPr>
          <p:cNvSpPr>
            <a:spLocks noGrp="1"/>
          </p:cNvSpPr>
          <p:nvPr>
            <p:ph type="body" sz="quarter" idx="11"/>
          </p:nvPr>
        </p:nvSpPr>
        <p:spPr/>
        <p:txBody>
          <a:bodyPr/>
          <a:lstStyle/>
          <a:p>
            <a:r>
              <a:rPr lang="en-US" dirty="0"/>
              <a:t>3-49</a:t>
            </a:r>
          </a:p>
        </p:txBody>
      </p:sp>
    </p:spTree>
    <p:extLst>
      <p:ext uri="{BB962C8B-B14F-4D97-AF65-F5344CB8AC3E}">
        <p14:creationId xmlns:p14="http://schemas.microsoft.com/office/powerpoint/2010/main" val="86505223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56F512-F37D-4ACF-9F54-8C7C86B54C8C}"/>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3)</a:t>
            </a:r>
            <a:endParaRPr lang="en-US" dirty="0">
              <a:solidFill>
                <a:srgbClr val="448431"/>
              </a:solidFill>
            </a:endParaRPr>
          </a:p>
        </p:txBody>
      </p:sp>
      <p:sp>
        <p:nvSpPr>
          <p:cNvPr id="2" name="Content Placeholder 1">
            <a:extLst>
              <a:ext uri="{FF2B5EF4-FFF2-40B4-BE49-F238E27FC236}">
                <a16:creationId xmlns:a16="http://schemas.microsoft.com/office/drawing/2014/main" id="{AB2E1EC7-C5FE-4603-8B69-DC07824A962B}"/>
              </a:ext>
            </a:extLst>
          </p:cNvPr>
          <p:cNvSpPr>
            <a:spLocks noGrp="1"/>
          </p:cNvSpPr>
          <p:nvPr>
            <p:ph idx="1"/>
          </p:nvPr>
        </p:nvSpPr>
        <p:spPr/>
        <p:txBody>
          <a:bodyPr/>
          <a:lstStyle/>
          <a:p>
            <a:r>
              <a:rPr lang="en-US" dirty="0"/>
              <a:t>Read unit to be covered in next session </a:t>
            </a:r>
          </a:p>
          <a:p>
            <a:r>
              <a:rPr lang="en-US" dirty="0"/>
              <a:t>Wear appropriate clothes for next session </a:t>
            </a:r>
          </a:p>
        </p:txBody>
      </p:sp>
      <p:sp>
        <p:nvSpPr>
          <p:cNvPr id="6" name="Content Placeholder 5">
            <a:extLst>
              <a:ext uri="{FF2B5EF4-FFF2-40B4-BE49-F238E27FC236}">
                <a16:creationId xmlns:a16="http://schemas.microsoft.com/office/drawing/2014/main" id="{B0466CCD-DE4D-4E6F-BDA7-890BEB3B5874}"/>
              </a:ext>
            </a:extLst>
          </p:cNvPr>
          <p:cNvSpPr>
            <a:spLocks noGrp="1"/>
          </p:cNvSpPr>
          <p:nvPr>
            <p:ph sz="quarter" idx="12"/>
          </p:nvPr>
        </p:nvSpPr>
        <p:spPr/>
        <p:txBody>
          <a:bodyPr/>
          <a:lstStyle/>
          <a:p>
            <a:r>
              <a:rPr lang="en-US" dirty="0"/>
              <a:t>PM 3-19</a:t>
            </a:r>
          </a:p>
        </p:txBody>
      </p:sp>
      <p:sp>
        <p:nvSpPr>
          <p:cNvPr id="4" name="Text Placeholder 3">
            <a:extLst>
              <a:ext uri="{FF2B5EF4-FFF2-40B4-BE49-F238E27FC236}">
                <a16:creationId xmlns:a16="http://schemas.microsoft.com/office/drawing/2014/main" id="{AA110785-5475-44DF-B519-959C56A40D6E}"/>
              </a:ext>
            </a:extLst>
          </p:cNvPr>
          <p:cNvSpPr>
            <a:spLocks noGrp="1"/>
          </p:cNvSpPr>
          <p:nvPr>
            <p:ph type="body" sz="quarter" idx="10"/>
          </p:nvPr>
        </p:nvSpPr>
        <p:spPr>
          <a:xfrm>
            <a:off x="1429787" y="6385716"/>
            <a:ext cx="462811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0DE88D2A-DE91-4581-9B68-F671CD93CC26}"/>
              </a:ext>
            </a:extLst>
          </p:cNvPr>
          <p:cNvSpPr>
            <a:spLocks noGrp="1"/>
          </p:cNvSpPr>
          <p:nvPr>
            <p:ph type="body" sz="quarter" idx="11"/>
          </p:nvPr>
        </p:nvSpPr>
        <p:spPr/>
        <p:txBody>
          <a:bodyPr/>
          <a:lstStyle/>
          <a:p>
            <a:r>
              <a:rPr lang="en-US" dirty="0"/>
              <a:t>3-50</a:t>
            </a:r>
          </a:p>
        </p:txBody>
      </p:sp>
    </p:spTree>
    <p:extLst>
      <p:ext uri="{BB962C8B-B14F-4D97-AF65-F5344CB8AC3E}">
        <p14:creationId xmlns:p14="http://schemas.microsoft.com/office/powerpoint/2010/main" val="7097817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ED4E85-07F6-46DD-84C6-A8A6641BA2CF}"/>
              </a:ext>
            </a:extLst>
          </p:cNvPr>
          <p:cNvSpPr>
            <a:spLocks noGrp="1"/>
          </p:cNvSpPr>
          <p:nvPr>
            <p:ph type="title" idx="4294967295"/>
          </p:nvPr>
        </p:nvSpPr>
        <p:spPr>
          <a:xfrm>
            <a:off x="-71918" y="2177501"/>
            <a:ext cx="9289073" cy="1325563"/>
          </a:xfrm>
        </p:spPr>
        <p:txBody>
          <a:bodyPr/>
          <a:lstStyle/>
          <a:p>
            <a:pPr lvl="0" algn="ctr">
              <a:spcBef>
                <a:spcPts val="1000"/>
              </a:spcBef>
            </a:pPr>
            <a:r>
              <a:rPr lang="en-US" sz="3400" b="1" dirty="0">
                <a:solidFill>
                  <a:prstClr val="black"/>
                </a:solidFill>
                <a:latin typeface="Arial" panose="020B0604020202020204" pitchFamily="34" charset="0"/>
                <a:ea typeface="+mn-ea"/>
                <a:cs typeface="Arial" panose="020B0604020202020204" pitchFamily="34" charset="0"/>
              </a:rPr>
              <a:t>Unit 4: Disaster Medical Operations – Part 2</a:t>
            </a:r>
          </a:p>
        </p:txBody>
      </p:sp>
      <p:sp>
        <p:nvSpPr>
          <p:cNvPr id="3" name="Text Placeholder 2">
            <a:extLst>
              <a:ext uri="{FF2B5EF4-FFF2-40B4-BE49-F238E27FC236}">
                <a16:creationId xmlns:a16="http://schemas.microsoft.com/office/drawing/2014/main" id="{834D9578-2E8F-4937-A07B-57EFFD2707E4}"/>
              </a:ext>
            </a:extLst>
          </p:cNvPr>
          <p:cNvSpPr>
            <a:spLocks noGrp="1"/>
          </p:cNvSpPr>
          <p:nvPr>
            <p:ph type="body" sz="quarter" idx="11"/>
          </p:nvPr>
        </p:nvSpPr>
        <p:spPr>
          <a:xfrm>
            <a:off x="51370" y="1634021"/>
            <a:ext cx="9144000" cy="725488"/>
          </a:xfrm>
        </p:spPr>
        <p:txBody>
          <a:bodyPr>
            <a:noAutofit/>
          </a:bodyPr>
          <a:lstStyle/>
          <a:p>
            <a:r>
              <a:rPr lang="en-US" sz="5000" dirty="0">
                <a:solidFill>
                  <a:srgbClr val="FFFFFF"/>
                </a:solidFill>
              </a:rPr>
              <a:t>CERT Basic Training</a:t>
            </a:r>
            <a:endParaRPr lang="en-US" sz="5000" dirty="0"/>
          </a:p>
        </p:txBody>
      </p:sp>
    </p:spTree>
    <p:extLst>
      <p:ext uri="{BB962C8B-B14F-4D97-AF65-F5344CB8AC3E}">
        <p14:creationId xmlns:p14="http://schemas.microsoft.com/office/powerpoint/2010/main" val="75215988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68CC9B-C0B6-483B-9BA1-98DEA677D080}"/>
              </a:ext>
            </a:extLst>
          </p:cNvPr>
          <p:cNvSpPr>
            <a:spLocks noGrp="1"/>
          </p:cNvSpPr>
          <p:nvPr>
            <p:ph type="title"/>
          </p:nvPr>
        </p:nvSpPr>
        <p:spPr/>
        <p:txBody>
          <a:bodyPr/>
          <a:lstStyle/>
          <a:p>
            <a:r>
              <a:rPr lang="en-US" dirty="0"/>
              <a:t>Unit 3 Review</a:t>
            </a:r>
          </a:p>
        </p:txBody>
      </p:sp>
      <p:sp>
        <p:nvSpPr>
          <p:cNvPr id="2" name="Content Placeholder 1">
            <a:extLst>
              <a:ext uri="{FF2B5EF4-FFF2-40B4-BE49-F238E27FC236}">
                <a16:creationId xmlns:a16="http://schemas.microsoft.com/office/drawing/2014/main" id="{AEB5FE78-1113-43B3-A699-6AF06F2B646B}"/>
              </a:ext>
            </a:extLst>
          </p:cNvPr>
          <p:cNvSpPr>
            <a:spLocks noGrp="1"/>
          </p:cNvSpPr>
          <p:nvPr>
            <p:ph idx="1"/>
          </p:nvPr>
        </p:nvSpPr>
        <p:spPr/>
        <p:txBody>
          <a:bodyPr/>
          <a:lstStyle/>
          <a:p>
            <a:r>
              <a:rPr lang="en-US" dirty="0"/>
              <a:t>Life-threatening conditions:</a:t>
            </a:r>
          </a:p>
          <a:p>
            <a:pPr lvl="1"/>
            <a:r>
              <a:rPr lang="en-US" dirty="0"/>
              <a:t>Severe bleeding</a:t>
            </a:r>
          </a:p>
          <a:p>
            <a:pPr lvl="1"/>
            <a:r>
              <a:rPr lang="en-US" dirty="0"/>
              <a:t>Low body temperature</a:t>
            </a:r>
          </a:p>
          <a:p>
            <a:pPr lvl="1"/>
            <a:r>
              <a:rPr lang="en-US" dirty="0"/>
              <a:t>Airway obstruction </a:t>
            </a:r>
          </a:p>
        </p:txBody>
      </p:sp>
      <p:sp>
        <p:nvSpPr>
          <p:cNvPr id="4" name="Text Placeholder 3">
            <a:extLst>
              <a:ext uri="{FF2B5EF4-FFF2-40B4-BE49-F238E27FC236}">
                <a16:creationId xmlns:a16="http://schemas.microsoft.com/office/drawing/2014/main" id="{1C6522FF-43BF-42DF-B0B3-7FDB6F9EA45C}"/>
              </a:ext>
            </a:extLst>
          </p:cNvPr>
          <p:cNvSpPr>
            <a:spLocks noGrp="1"/>
          </p:cNvSpPr>
          <p:nvPr>
            <p:ph type="body" sz="quarter" idx="10"/>
          </p:nvPr>
        </p:nvSpPr>
        <p:spPr>
          <a:xfrm>
            <a:off x="1426464" y="6385716"/>
            <a:ext cx="4617720"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7D57ABC3-5146-4DC7-A164-E733975C89C2}"/>
              </a:ext>
            </a:extLst>
          </p:cNvPr>
          <p:cNvSpPr>
            <a:spLocks noGrp="1"/>
          </p:cNvSpPr>
          <p:nvPr>
            <p:ph type="body" sz="quarter" idx="11"/>
          </p:nvPr>
        </p:nvSpPr>
        <p:spPr/>
        <p:txBody>
          <a:bodyPr/>
          <a:lstStyle/>
          <a:p>
            <a:r>
              <a:rPr lang="en-US" dirty="0"/>
              <a:t>4-1</a:t>
            </a:r>
          </a:p>
        </p:txBody>
      </p:sp>
    </p:spTree>
    <p:extLst>
      <p:ext uri="{BB962C8B-B14F-4D97-AF65-F5344CB8AC3E}">
        <p14:creationId xmlns:p14="http://schemas.microsoft.com/office/powerpoint/2010/main" val="22641780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C65DC5-B1A3-455C-A8A3-AA512CDE9460}"/>
              </a:ext>
            </a:extLst>
          </p:cNvPr>
          <p:cNvSpPr>
            <a:spLocks noGrp="1"/>
          </p:cNvSpPr>
          <p:nvPr>
            <p:ph type="title"/>
          </p:nvPr>
        </p:nvSpPr>
        <p:spPr/>
        <p:txBody>
          <a:bodyPr/>
          <a:lstStyle/>
          <a:p>
            <a:r>
              <a:rPr lang="en-US" dirty="0"/>
              <a:t>CERT Size-up</a:t>
            </a:r>
          </a:p>
        </p:txBody>
      </p:sp>
      <p:sp>
        <p:nvSpPr>
          <p:cNvPr id="2" name="Content Placeholder 1">
            <a:extLst>
              <a:ext uri="{FF2B5EF4-FFF2-40B4-BE49-F238E27FC236}">
                <a16:creationId xmlns:a16="http://schemas.microsoft.com/office/drawing/2014/main" id="{BCFAAB34-99DE-4C56-925F-9F5D2980C558}"/>
              </a:ext>
            </a:extLst>
          </p:cNvPr>
          <p:cNvSpPr>
            <a:spLocks noGrp="1"/>
          </p:cNvSpPr>
          <p:nvPr>
            <p:ph idx="1"/>
          </p:nvPr>
        </p:nvSpPr>
        <p:spPr>
          <a:xfrm>
            <a:off x="315142" y="1521229"/>
            <a:ext cx="8512974" cy="4781145"/>
          </a:xfrm>
        </p:spPr>
        <p:txBody>
          <a:bodyPr>
            <a:noAutofit/>
          </a:bodyPr>
          <a:lstStyle/>
          <a:p>
            <a:pPr>
              <a:lnSpc>
                <a:spcPct val="100000"/>
              </a:lnSpc>
              <a:spcBef>
                <a:spcPts val="500"/>
              </a:spcBef>
            </a:pPr>
            <a:r>
              <a:rPr lang="en-US" dirty="0"/>
              <a:t>Gather Facts</a:t>
            </a:r>
          </a:p>
          <a:p>
            <a:pPr>
              <a:lnSpc>
                <a:spcPct val="100000"/>
              </a:lnSpc>
              <a:spcBef>
                <a:spcPts val="500"/>
              </a:spcBef>
            </a:pPr>
            <a:r>
              <a:rPr lang="en-US" dirty="0"/>
              <a:t>Assess Damage</a:t>
            </a:r>
          </a:p>
          <a:p>
            <a:pPr>
              <a:lnSpc>
                <a:spcPct val="100000"/>
              </a:lnSpc>
              <a:spcBef>
                <a:spcPts val="500"/>
              </a:spcBef>
            </a:pPr>
            <a:r>
              <a:rPr lang="en-US" dirty="0"/>
              <a:t>Consider Probabilities</a:t>
            </a:r>
          </a:p>
          <a:p>
            <a:pPr>
              <a:lnSpc>
                <a:spcPct val="100000"/>
              </a:lnSpc>
              <a:spcBef>
                <a:spcPts val="500"/>
              </a:spcBef>
            </a:pPr>
            <a:r>
              <a:rPr lang="en-US" dirty="0"/>
              <a:t>Assess Your Situation</a:t>
            </a:r>
          </a:p>
          <a:p>
            <a:pPr>
              <a:lnSpc>
                <a:spcPct val="100000"/>
              </a:lnSpc>
              <a:spcBef>
                <a:spcPts val="500"/>
              </a:spcBef>
            </a:pPr>
            <a:r>
              <a:rPr lang="en-US" dirty="0"/>
              <a:t>Establish Priorities</a:t>
            </a:r>
          </a:p>
          <a:p>
            <a:pPr>
              <a:lnSpc>
                <a:spcPct val="100000"/>
              </a:lnSpc>
              <a:spcBef>
                <a:spcPts val="500"/>
              </a:spcBef>
            </a:pPr>
            <a:r>
              <a:rPr lang="en-US" dirty="0"/>
              <a:t>Make Decisions</a:t>
            </a:r>
          </a:p>
          <a:p>
            <a:pPr>
              <a:lnSpc>
                <a:spcPct val="100000"/>
              </a:lnSpc>
              <a:spcBef>
                <a:spcPts val="500"/>
              </a:spcBef>
            </a:pPr>
            <a:r>
              <a:rPr lang="en-US" dirty="0"/>
              <a:t>Develop Plan of Action</a:t>
            </a:r>
          </a:p>
          <a:p>
            <a:pPr>
              <a:lnSpc>
                <a:spcPct val="100000"/>
              </a:lnSpc>
              <a:spcBef>
                <a:spcPts val="500"/>
              </a:spcBef>
            </a:pPr>
            <a:r>
              <a:rPr lang="en-US" dirty="0"/>
              <a:t>Take Action</a:t>
            </a:r>
          </a:p>
          <a:p>
            <a:pPr>
              <a:lnSpc>
                <a:spcPct val="100000"/>
              </a:lnSpc>
              <a:spcBef>
                <a:spcPts val="500"/>
              </a:spcBef>
            </a:pPr>
            <a:r>
              <a:rPr lang="en-US" dirty="0"/>
              <a:t>Evaluate Progress</a:t>
            </a:r>
          </a:p>
        </p:txBody>
      </p:sp>
      <p:pic>
        <p:nvPicPr>
          <p:cNvPr id="7" name="Picture 6" descr="Arrows pointing in a circle with the words &quot;Remember: CERT Size-up is a continual process.&quot; ">
            <a:extLst>
              <a:ext uri="{FF2B5EF4-FFF2-40B4-BE49-F238E27FC236}">
                <a16:creationId xmlns:a16="http://schemas.microsoft.com/office/drawing/2014/main" id="{60E2B96C-2746-4F25-A784-F5FE9804E7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7024" y="1930114"/>
            <a:ext cx="3774358" cy="3863837"/>
          </a:xfrm>
          <a:prstGeom prst="rect">
            <a:avLst/>
          </a:prstGeom>
        </p:spPr>
      </p:pic>
      <p:sp>
        <p:nvSpPr>
          <p:cNvPr id="6" name="Content Placeholder 5">
            <a:extLst>
              <a:ext uri="{FF2B5EF4-FFF2-40B4-BE49-F238E27FC236}">
                <a16:creationId xmlns:a16="http://schemas.microsoft.com/office/drawing/2014/main" id="{8EDB08D5-15ED-45FD-B660-9209359E5011}"/>
              </a:ext>
            </a:extLst>
          </p:cNvPr>
          <p:cNvSpPr>
            <a:spLocks noGrp="1"/>
          </p:cNvSpPr>
          <p:nvPr>
            <p:ph sz="quarter" idx="12"/>
          </p:nvPr>
        </p:nvSpPr>
        <p:spPr/>
        <p:txBody>
          <a:bodyPr/>
          <a:lstStyle/>
          <a:p>
            <a:r>
              <a:rPr lang="en-US" dirty="0"/>
              <a:t>PM 2-8</a:t>
            </a:r>
          </a:p>
        </p:txBody>
      </p:sp>
      <p:sp>
        <p:nvSpPr>
          <p:cNvPr id="4" name="Text Placeholder 3">
            <a:extLst>
              <a:ext uri="{FF2B5EF4-FFF2-40B4-BE49-F238E27FC236}">
                <a16:creationId xmlns:a16="http://schemas.microsoft.com/office/drawing/2014/main" id="{1B9C8AC7-CDED-4793-9C67-63928BC7BB2B}"/>
              </a:ext>
            </a:extLst>
          </p:cNvPr>
          <p:cNvSpPr>
            <a:spLocks noGrp="1"/>
          </p:cNvSpPr>
          <p:nvPr>
            <p:ph type="body" sz="quarter" idx="10"/>
          </p:nvPr>
        </p:nvSpPr>
        <p:spPr>
          <a:xfrm>
            <a:off x="1429787" y="6385716"/>
            <a:ext cx="4692206" cy="303212"/>
          </a:xfrm>
        </p:spPr>
        <p:txBody>
          <a:bodyPr/>
          <a:lstStyle/>
          <a:p>
            <a:endParaRPr lang="en-US" dirty="0"/>
          </a:p>
          <a:p>
            <a:r>
              <a:rPr lang="en-US" dirty="0"/>
              <a:t>CERT Basic Training Unit 4: Disaster Medical Operations – Part 2</a:t>
            </a:r>
          </a:p>
          <a:p>
            <a:endParaRPr lang="en-US" dirty="0"/>
          </a:p>
        </p:txBody>
      </p:sp>
      <p:sp>
        <p:nvSpPr>
          <p:cNvPr id="5" name="Text Placeholder 4">
            <a:extLst>
              <a:ext uri="{FF2B5EF4-FFF2-40B4-BE49-F238E27FC236}">
                <a16:creationId xmlns:a16="http://schemas.microsoft.com/office/drawing/2014/main" id="{A2F32957-B082-4B26-8C6F-430DC2D1C58E}"/>
              </a:ext>
            </a:extLst>
          </p:cNvPr>
          <p:cNvSpPr>
            <a:spLocks noGrp="1"/>
          </p:cNvSpPr>
          <p:nvPr>
            <p:ph type="body" sz="quarter" idx="11"/>
          </p:nvPr>
        </p:nvSpPr>
        <p:spPr/>
        <p:txBody>
          <a:bodyPr/>
          <a:lstStyle/>
          <a:p>
            <a:r>
              <a:rPr lang="en-US" dirty="0"/>
              <a:t>4-2</a:t>
            </a:r>
          </a:p>
        </p:txBody>
      </p:sp>
    </p:spTree>
    <p:extLst>
      <p:ext uri="{BB962C8B-B14F-4D97-AF65-F5344CB8AC3E}">
        <p14:creationId xmlns:p14="http://schemas.microsoft.com/office/powerpoint/2010/main" val="20256510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FE2F9A-816A-4DF2-8E72-0457DA7C7865}"/>
              </a:ext>
            </a:extLst>
          </p:cNvPr>
          <p:cNvSpPr>
            <a:spLocks noGrp="1"/>
          </p:cNvSpPr>
          <p:nvPr>
            <p:ph type="title"/>
          </p:nvPr>
        </p:nvSpPr>
        <p:spPr/>
        <p:txBody>
          <a:bodyPr/>
          <a:lstStyle/>
          <a:p>
            <a:r>
              <a:rPr lang="en-US" dirty="0"/>
              <a:t>Unit</a:t>
            </a:r>
            <a:r>
              <a:rPr lang="en-US" sz="800" dirty="0">
                <a:solidFill>
                  <a:srgbClr val="448431"/>
                </a:solidFill>
              </a:rPr>
              <a:t> 4 </a:t>
            </a:r>
            <a:r>
              <a:rPr lang="en-US" dirty="0"/>
              <a:t>Objectives</a:t>
            </a:r>
          </a:p>
        </p:txBody>
      </p:sp>
      <p:sp>
        <p:nvSpPr>
          <p:cNvPr id="6" name="Content Placeholder 5">
            <a:extLst>
              <a:ext uri="{FF2B5EF4-FFF2-40B4-BE49-F238E27FC236}">
                <a16:creationId xmlns:a16="http://schemas.microsoft.com/office/drawing/2014/main" id="{F61FC9BA-0799-4633-A69C-3DFBA96DAF24}"/>
              </a:ext>
            </a:extLst>
          </p:cNvPr>
          <p:cNvSpPr>
            <a:spLocks noGrp="1"/>
          </p:cNvSpPr>
          <p:nvPr>
            <p:ph idx="1"/>
          </p:nvPr>
        </p:nvSpPr>
        <p:spPr/>
        <p:txBody>
          <a:bodyPr/>
          <a:lstStyle/>
          <a:p>
            <a:r>
              <a:rPr lang="en-US" dirty="0"/>
              <a:t>Explain the role of the CERT volunteer during a mass casualty incident </a:t>
            </a:r>
          </a:p>
          <a:p>
            <a:r>
              <a:rPr lang="en-US" dirty="0"/>
              <a:t>Describe the functions of disaster medical operations </a:t>
            </a:r>
          </a:p>
          <a:p>
            <a:r>
              <a:rPr lang="en-US" dirty="0"/>
              <a:t>Describe how to set up survivor treatment areas </a:t>
            </a:r>
          </a:p>
          <a:p>
            <a:r>
              <a:rPr lang="en-US" dirty="0"/>
              <a:t>Perform head-to-toe patient assessments </a:t>
            </a:r>
          </a:p>
          <a:p>
            <a:r>
              <a:rPr lang="en-US" dirty="0"/>
              <a:t>Take appropriate sanitation and hygiene measures to protect public health </a:t>
            </a:r>
          </a:p>
        </p:txBody>
      </p:sp>
      <p:sp>
        <p:nvSpPr>
          <p:cNvPr id="2" name="Content Placeholder 1">
            <a:extLst>
              <a:ext uri="{FF2B5EF4-FFF2-40B4-BE49-F238E27FC236}">
                <a16:creationId xmlns:a16="http://schemas.microsoft.com/office/drawing/2014/main" id="{877202D6-9647-4540-B170-F00DC6D5D378}"/>
              </a:ext>
            </a:extLst>
          </p:cNvPr>
          <p:cNvSpPr>
            <a:spLocks noGrp="1"/>
          </p:cNvSpPr>
          <p:nvPr>
            <p:ph sz="quarter" idx="12"/>
          </p:nvPr>
        </p:nvSpPr>
        <p:spPr/>
        <p:txBody>
          <a:bodyPr/>
          <a:lstStyle/>
          <a:p>
            <a:r>
              <a:rPr lang="en-US" dirty="0"/>
              <a:t>PM 4-1</a:t>
            </a:r>
          </a:p>
        </p:txBody>
      </p:sp>
      <p:sp>
        <p:nvSpPr>
          <p:cNvPr id="7" name="Text Placeholder 6">
            <a:extLst>
              <a:ext uri="{FF2B5EF4-FFF2-40B4-BE49-F238E27FC236}">
                <a16:creationId xmlns:a16="http://schemas.microsoft.com/office/drawing/2014/main" id="{C542CD57-0F7C-4D65-9D10-4A2CCE819283}"/>
              </a:ext>
            </a:extLst>
          </p:cNvPr>
          <p:cNvSpPr>
            <a:spLocks noGrp="1"/>
          </p:cNvSpPr>
          <p:nvPr>
            <p:ph type="body" sz="quarter" idx="10"/>
          </p:nvPr>
        </p:nvSpPr>
        <p:spPr>
          <a:xfrm>
            <a:off x="1429787" y="6385716"/>
            <a:ext cx="4628113" cy="303212"/>
          </a:xfrm>
        </p:spPr>
        <p:txBody>
          <a:bodyPr/>
          <a:lstStyle/>
          <a:p>
            <a:r>
              <a:rPr lang="en-US" dirty="0"/>
              <a:t>CERT Basic Training Unit 4: Disaster Medical Operations – Part 2</a:t>
            </a:r>
          </a:p>
        </p:txBody>
      </p:sp>
      <p:sp>
        <p:nvSpPr>
          <p:cNvPr id="8" name="Text Placeholder 7">
            <a:extLst>
              <a:ext uri="{FF2B5EF4-FFF2-40B4-BE49-F238E27FC236}">
                <a16:creationId xmlns:a16="http://schemas.microsoft.com/office/drawing/2014/main" id="{25C6F440-4EF7-483D-9588-34153FC7F286}"/>
              </a:ext>
            </a:extLst>
          </p:cNvPr>
          <p:cNvSpPr>
            <a:spLocks noGrp="1"/>
          </p:cNvSpPr>
          <p:nvPr>
            <p:ph type="body" sz="quarter" idx="11"/>
          </p:nvPr>
        </p:nvSpPr>
        <p:spPr/>
        <p:txBody>
          <a:bodyPr/>
          <a:lstStyle/>
          <a:p>
            <a:r>
              <a:rPr lang="en-US" dirty="0"/>
              <a:t>4-3</a:t>
            </a:r>
          </a:p>
        </p:txBody>
      </p:sp>
    </p:spTree>
    <p:extLst>
      <p:ext uri="{BB962C8B-B14F-4D97-AF65-F5344CB8AC3E}">
        <p14:creationId xmlns:p14="http://schemas.microsoft.com/office/powerpoint/2010/main" val="183698864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EB5978-40A9-4A4A-B4E2-7552E7A0912D}"/>
              </a:ext>
            </a:extLst>
          </p:cNvPr>
          <p:cNvSpPr>
            <a:spLocks noGrp="1"/>
          </p:cNvSpPr>
          <p:nvPr>
            <p:ph type="title"/>
          </p:nvPr>
        </p:nvSpPr>
        <p:spPr/>
        <p:txBody>
          <a:bodyPr>
            <a:normAutofit fontScale="90000"/>
          </a:bodyPr>
          <a:lstStyle/>
          <a:p>
            <a:r>
              <a:rPr lang="en-US" dirty="0"/>
              <a:t>Mass Casualty Incidents</a:t>
            </a:r>
          </a:p>
        </p:txBody>
      </p:sp>
      <p:sp>
        <p:nvSpPr>
          <p:cNvPr id="2" name="Content Placeholder 1">
            <a:extLst>
              <a:ext uri="{FF2B5EF4-FFF2-40B4-BE49-F238E27FC236}">
                <a16:creationId xmlns:a16="http://schemas.microsoft.com/office/drawing/2014/main" id="{F3923B13-108F-4CDF-80F3-01A1BCD5CF01}"/>
              </a:ext>
            </a:extLst>
          </p:cNvPr>
          <p:cNvSpPr>
            <a:spLocks noGrp="1"/>
          </p:cNvSpPr>
          <p:nvPr>
            <p:ph idx="1"/>
          </p:nvPr>
        </p:nvSpPr>
        <p:spPr/>
        <p:txBody>
          <a:bodyPr/>
          <a:lstStyle/>
          <a:p>
            <a:r>
              <a:rPr lang="en-US" dirty="0"/>
              <a:t>Incidents in which the number of casualties overwhelms the local resources </a:t>
            </a:r>
          </a:p>
          <a:p>
            <a:pPr lvl="1"/>
            <a:r>
              <a:rPr lang="en-US" dirty="0"/>
              <a:t>Commuter train derailment</a:t>
            </a:r>
          </a:p>
          <a:p>
            <a:pPr lvl="1"/>
            <a:r>
              <a:rPr lang="en-US" dirty="0"/>
              <a:t>Multi-car accident</a:t>
            </a:r>
          </a:p>
          <a:p>
            <a:pPr lvl="1"/>
            <a:r>
              <a:rPr lang="en-US" dirty="0"/>
              <a:t>Bus accident</a:t>
            </a:r>
          </a:p>
          <a:p>
            <a:pPr lvl="1"/>
            <a:r>
              <a:rPr lang="en-US" dirty="0"/>
              <a:t>Building collapse</a:t>
            </a:r>
          </a:p>
          <a:p>
            <a:pPr lvl="1"/>
            <a:r>
              <a:rPr lang="en-US" dirty="0"/>
              <a:t>Natural disasters (e.g., tornadoes) </a:t>
            </a:r>
          </a:p>
          <a:p>
            <a:endParaRPr lang="en-US" dirty="0"/>
          </a:p>
        </p:txBody>
      </p:sp>
      <p:sp>
        <p:nvSpPr>
          <p:cNvPr id="6" name="Content Placeholder 5">
            <a:extLst>
              <a:ext uri="{FF2B5EF4-FFF2-40B4-BE49-F238E27FC236}">
                <a16:creationId xmlns:a16="http://schemas.microsoft.com/office/drawing/2014/main" id="{B709C8D5-C297-4B5A-B76F-C3859BFB7739}"/>
              </a:ext>
            </a:extLst>
          </p:cNvPr>
          <p:cNvSpPr>
            <a:spLocks noGrp="1"/>
          </p:cNvSpPr>
          <p:nvPr>
            <p:ph sz="quarter" idx="12"/>
          </p:nvPr>
        </p:nvSpPr>
        <p:spPr/>
        <p:txBody>
          <a:bodyPr/>
          <a:lstStyle/>
          <a:p>
            <a:r>
              <a:rPr lang="en-US" dirty="0"/>
              <a:t>PM 4-2</a:t>
            </a:r>
          </a:p>
        </p:txBody>
      </p:sp>
      <p:sp>
        <p:nvSpPr>
          <p:cNvPr id="4" name="Text Placeholder 3">
            <a:extLst>
              <a:ext uri="{FF2B5EF4-FFF2-40B4-BE49-F238E27FC236}">
                <a16:creationId xmlns:a16="http://schemas.microsoft.com/office/drawing/2014/main" id="{EF4F4A2C-AF90-4D24-B6D7-0D480FE300C6}"/>
              </a:ext>
            </a:extLst>
          </p:cNvPr>
          <p:cNvSpPr>
            <a:spLocks noGrp="1"/>
          </p:cNvSpPr>
          <p:nvPr>
            <p:ph type="body" sz="quarter" idx="10"/>
          </p:nvPr>
        </p:nvSpPr>
        <p:spPr>
          <a:xfrm>
            <a:off x="1429787" y="6385716"/>
            <a:ext cx="4610528"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71B6F031-D871-403D-BF0B-F08B68B86990}"/>
              </a:ext>
            </a:extLst>
          </p:cNvPr>
          <p:cNvSpPr>
            <a:spLocks noGrp="1"/>
          </p:cNvSpPr>
          <p:nvPr>
            <p:ph type="body" sz="quarter" idx="11"/>
          </p:nvPr>
        </p:nvSpPr>
        <p:spPr/>
        <p:txBody>
          <a:bodyPr/>
          <a:lstStyle/>
          <a:p>
            <a:r>
              <a:rPr lang="en-US" dirty="0"/>
              <a:t>4-4</a:t>
            </a:r>
          </a:p>
        </p:txBody>
      </p:sp>
    </p:spTree>
    <p:extLst>
      <p:ext uri="{BB962C8B-B14F-4D97-AF65-F5344CB8AC3E}">
        <p14:creationId xmlns:p14="http://schemas.microsoft.com/office/powerpoint/2010/main" val="572324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8B4752-EA48-4F06-A1D4-E26DD9FF06DD}"/>
              </a:ext>
            </a:extLst>
          </p:cNvPr>
          <p:cNvSpPr>
            <a:spLocks noGrp="1"/>
          </p:cNvSpPr>
          <p:nvPr>
            <p:ph type="title"/>
          </p:nvPr>
        </p:nvSpPr>
        <p:spPr/>
        <p:txBody>
          <a:bodyPr>
            <a:normAutofit fontScale="90000"/>
          </a:bodyPr>
          <a:lstStyle/>
          <a:p>
            <a:r>
              <a:rPr lang="en-US" dirty="0"/>
              <a:t>Engaging the Whole Community</a:t>
            </a:r>
          </a:p>
        </p:txBody>
      </p:sp>
      <p:sp>
        <p:nvSpPr>
          <p:cNvPr id="2" name="Content Placeholder 1">
            <a:extLst>
              <a:ext uri="{FF2B5EF4-FFF2-40B4-BE49-F238E27FC236}">
                <a16:creationId xmlns:a16="http://schemas.microsoft.com/office/drawing/2014/main" id="{C75775B2-DCB9-4E5E-8D9A-34338CA2B387}"/>
              </a:ext>
            </a:extLst>
          </p:cNvPr>
          <p:cNvSpPr>
            <a:spLocks noGrp="1"/>
          </p:cNvSpPr>
          <p:nvPr>
            <p:ph idx="1"/>
          </p:nvPr>
        </p:nvSpPr>
        <p:spPr/>
        <p:txBody>
          <a:bodyPr/>
          <a:lstStyle/>
          <a:p>
            <a:r>
              <a:rPr lang="en-US" dirty="0"/>
              <a:t>Whole Community approach to emergency preparedness seeks to engage the full capacity of society </a:t>
            </a:r>
          </a:p>
          <a:p>
            <a:r>
              <a:rPr lang="en-US" dirty="0"/>
              <a:t>Relationships and social connections are the foundation for a more resilient community that can bounce back after a disaster </a:t>
            </a:r>
          </a:p>
          <a:p>
            <a:r>
              <a:rPr lang="en-US" dirty="0"/>
              <a:t>Community coalitions strengthen relationships and provide a framework for organizing community preparedness efforts </a:t>
            </a:r>
          </a:p>
        </p:txBody>
      </p:sp>
      <p:sp>
        <p:nvSpPr>
          <p:cNvPr id="6" name="Content Placeholder 5">
            <a:extLst>
              <a:ext uri="{FF2B5EF4-FFF2-40B4-BE49-F238E27FC236}">
                <a16:creationId xmlns:a16="http://schemas.microsoft.com/office/drawing/2014/main" id="{B5842FE9-37CE-486A-8B18-FA906ACF7EDF}"/>
              </a:ext>
            </a:extLst>
          </p:cNvPr>
          <p:cNvSpPr>
            <a:spLocks noGrp="1"/>
          </p:cNvSpPr>
          <p:nvPr>
            <p:ph sz="quarter" idx="12"/>
          </p:nvPr>
        </p:nvSpPr>
        <p:spPr/>
        <p:txBody>
          <a:bodyPr/>
          <a:lstStyle/>
          <a:p>
            <a:r>
              <a:rPr lang="en-US" dirty="0"/>
              <a:t>PM 1-4</a:t>
            </a:r>
          </a:p>
        </p:txBody>
      </p:sp>
      <p:sp>
        <p:nvSpPr>
          <p:cNvPr id="4" name="Text Placeholder 3">
            <a:extLst>
              <a:ext uri="{FF2B5EF4-FFF2-40B4-BE49-F238E27FC236}">
                <a16:creationId xmlns:a16="http://schemas.microsoft.com/office/drawing/2014/main" id="{6F985E51-5CBE-45EC-B19F-280685BDB8CB}"/>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3AF0B1DF-F838-4DAF-9E43-C4A3F8D64F6A}"/>
              </a:ext>
            </a:extLst>
          </p:cNvPr>
          <p:cNvSpPr>
            <a:spLocks noGrp="1"/>
          </p:cNvSpPr>
          <p:nvPr>
            <p:ph type="body" sz="quarter" idx="11"/>
          </p:nvPr>
        </p:nvSpPr>
        <p:spPr/>
        <p:txBody>
          <a:bodyPr/>
          <a:lstStyle/>
          <a:p>
            <a:r>
              <a:rPr lang="en-US" dirty="0"/>
              <a:t>1-10</a:t>
            </a:r>
          </a:p>
        </p:txBody>
      </p:sp>
    </p:spTree>
    <p:extLst>
      <p:ext uri="{BB962C8B-B14F-4D97-AF65-F5344CB8AC3E}">
        <p14:creationId xmlns:p14="http://schemas.microsoft.com/office/powerpoint/2010/main" val="18221103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5BC44F-36CD-4F22-9A80-14AE39F23259}"/>
              </a:ext>
            </a:extLst>
          </p:cNvPr>
          <p:cNvSpPr>
            <a:spLocks noGrp="1"/>
          </p:cNvSpPr>
          <p:nvPr>
            <p:ph type="title"/>
          </p:nvPr>
        </p:nvSpPr>
        <p:spPr/>
        <p:txBody>
          <a:bodyPr>
            <a:normAutofit fontScale="90000"/>
          </a:bodyPr>
          <a:lstStyle/>
          <a:p>
            <a:r>
              <a:rPr lang="en-US" dirty="0"/>
              <a:t>Role of First Responder Personnel</a:t>
            </a:r>
            <a:r>
              <a:rPr lang="en-US" sz="800" dirty="0"/>
              <a:t> </a:t>
            </a:r>
            <a:r>
              <a:rPr lang="en-US" sz="1600" dirty="0">
                <a:solidFill>
                  <a:srgbClr val="448431"/>
                </a:solidFill>
              </a:rPr>
              <a:t>(1 of 2)</a:t>
            </a:r>
          </a:p>
        </p:txBody>
      </p:sp>
      <p:sp>
        <p:nvSpPr>
          <p:cNvPr id="2" name="Content Placeholder 1">
            <a:extLst>
              <a:ext uri="{FF2B5EF4-FFF2-40B4-BE49-F238E27FC236}">
                <a16:creationId xmlns:a16="http://schemas.microsoft.com/office/drawing/2014/main" id="{C10087AA-2E54-4A0C-A526-DD59D66D6837}"/>
              </a:ext>
            </a:extLst>
          </p:cNvPr>
          <p:cNvSpPr>
            <a:spLocks noGrp="1"/>
          </p:cNvSpPr>
          <p:nvPr>
            <p:ph idx="1"/>
          </p:nvPr>
        </p:nvSpPr>
        <p:spPr/>
        <p:txBody>
          <a:bodyPr/>
          <a:lstStyle/>
          <a:p>
            <a:r>
              <a:rPr lang="en-US" dirty="0"/>
              <a:t>During mass casualty events, first responder personnel will:</a:t>
            </a:r>
          </a:p>
          <a:p>
            <a:pPr lvl="1"/>
            <a:r>
              <a:rPr lang="en-US" dirty="0"/>
              <a:t>Establish command and control of the incident area</a:t>
            </a:r>
          </a:p>
          <a:p>
            <a:pPr lvl="1"/>
            <a:r>
              <a:rPr lang="en-US" dirty="0"/>
              <a:t>Conduct a scene size-up and set-up</a:t>
            </a:r>
          </a:p>
          <a:p>
            <a:pPr lvl="1"/>
            <a:r>
              <a:rPr lang="en-US" dirty="0"/>
              <a:t>Send survivors with relatively minor injuries to a holding area to await treatment</a:t>
            </a:r>
          </a:p>
          <a:p>
            <a:pPr lvl="1"/>
            <a:r>
              <a:rPr lang="en-US" dirty="0"/>
              <a:t>Identify survivors who require life-saving interventions and treat them immediately </a:t>
            </a:r>
          </a:p>
          <a:p>
            <a:endParaRPr lang="en-US" dirty="0"/>
          </a:p>
        </p:txBody>
      </p:sp>
      <p:sp>
        <p:nvSpPr>
          <p:cNvPr id="6" name="Content Placeholder 5">
            <a:extLst>
              <a:ext uri="{FF2B5EF4-FFF2-40B4-BE49-F238E27FC236}">
                <a16:creationId xmlns:a16="http://schemas.microsoft.com/office/drawing/2014/main" id="{E4EF59D6-9DD8-4267-91CB-46EC411807E1}"/>
              </a:ext>
            </a:extLst>
          </p:cNvPr>
          <p:cNvSpPr>
            <a:spLocks noGrp="1"/>
          </p:cNvSpPr>
          <p:nvPr>
            <p:ph sz="quarter" idx="12"/>
          </p:nvPr>
        </p:nvSpPr>
        <p:spPr/>
        <p:txBody>
          <a:bodyPr/>
          <a:lstStyle/>
          <a:p>
            <a:r>
              <a:rPr lang="en-US" dirty="0"/>
              <a:t>PM 4-2</a:t>
            </a:r>
          </a:p>
        </p:txBody>
      </p:sp>
      <p:sp>
        <p:nvSpPr>
          <p:cNvPr id="4" name="Text Placeholder 3">
            <a:extLst>
              <a:ext uri="{FF2B5EF4-FFF2-40B4-BE49-F238E27FC236}">
                <a16:creationId xmlns:a16="http://schemas.microsoft.com/office/drawing/2014/main" id="{2365782E-B091-428E-B7D4-326391E62C1A}"/>
              </a:ext>
            </a:extLst>
          </p:cNvPr>
          <p:cNvSpPr>
            <a:spLocks noGrp="1"/>
          </p:cNvSpPr>
          <p:nvPr>
            <p:ph type="body" sz="quarter" idx="10"/>
          </p:nvPr>
        </p:nvSpPr>
        <p:spPr>
          <a:xfrm>
            <a:off x="1429787" y="6385716"/>
            <a:ext cx="4610528"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3FD0D246-6EF3-4708-802D-4C28AD1105D6}"/>
              </a:ext>
            </a:extLst>
          </p:cNvPr>
          <p:cNvSpPr>
            <a:spLocks noGrp="1"/>
          </p:cNvSpPr>
          <p:nvPr>
            <p:ph type="body" sz="quarter" idx="11"/>
          </p:nvPr>
        </p:nvSpPr>
        <p:spPr/>
        <p:txBody>
          <a:bodyPr/>
          <a:lstStyle/>
          <a:p>
            <a:r>
              <a:rPr lang="en-US" dirty="0"/>
              <a:t>4-5</a:t>
            </a:r>
          </a:p>
        </p:txBody>
      </p:sp>
    </p:spTree>
    <p:extLst>
      <p:ext uri="{BB962C8B-B14F-4D97-AF65-F5344CB8AC3E}">
        <p14:creationId xmlns:p14="http://schemas.microsoft.com/office/powerpoint/2010/main" val="711991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A10B65-9113-4412-8924-90A70AA49F42}"/>
              </a:ext>
            </a:extLst>
          </p:cNvPr>
          <p:cNvSpPr>
            <a:spLocks noGrp="1"/>
          </p:cNvSpPr>
          <p:nvPr>
            <p:ph type="title"/>
          </p:nvPr>
        </p:nvSpPr>
        <p:spPr/>
        <p:txBody>
          <a:bodyPr>
            <a:normAutofit fontScale="90000"/>
          </a:bodyPr>
          <a:lstStyle/>
          <a:p>
            <a:r>
              <a:rPr lang="en-US" dirty="0"/>
              <a:t>Role of First Responder Personnel</a:t>
            </a:r>
            <a:r>
              <a:rPr lang="en-US" sz="1400" dirty="0"/>
              <a:t> </a:t>
            </a:r>
            <a:r>
              <a:rPr lang="en-US" sz="1400" dirty="0">
                <a:solidFill>
                  <a:srgbClr val="448431"/>
                </a:solidFill>
              </a:rPr>
              <a:t>(2 of 2)</a:t>
            </a:r>
            <a:endParaRPr lang="en-US" dirty="0">
              <a:solidFill>
                <a:srgbClr val="448431"/>
              </a:solidFill>
            </a:endParaRPr>
          </a:p>
        </p:txBody>
      </p:sp>
      <p:sp>
        <p:nvSpPr>
          <p:cNvPr id="2" name="Content Placeholder 1">
            <a:extLst>
              <a:ext uri="{FF2B5EF4-FFF2-40B4-BE49-F238E27FC236}">
                <a16:creationId xmlns:a16="http://schemas.microsoft.com/office/drawing/2014/main" id="{B78E6D73-AF12-4F54-956B-DAC2ACEB0BDC}"/>
              </a:ext>
            </a:extLst>
          </p:cNvPr>
          <p:cNvSpPr>
            <a:spLocks noGrp="1"/>
          </p:cNvSpPr>
          <p:nvPr>
            <p:ph idx="1"/>
          </p:nvPr>
        </p:nvSpPr>
        <p:spPr/>
        <p:txBody>
          <a:bodyPr/>
          <a:lstStyle/>
          <a:p>
            <a:r>
              <a:rPr lang="en-US" dirty="0"/>
              <a:t>During mass casualty events, first responder personnel will also:</a:t>
            </a:r>
          </a:p>
          <a:p>
            <a:pPr lvl="1"/>
            <a:r>
              <a:rPr lang="en-US" dirty="0"/>
              <a:t>Identify deceased victims as well as survivors too severely injured to save</a:t>
            </a:r>
          </a:p>
          <a:p>
            <a:pPr lvl="1"/>
            <a:r>
              <a:rPr lang="en-US" dirty="0"/>
              <a:t>Manage medical transportation for survivors who require additional treatment</a:t>
            </a:r>
          </a:p>
          <a:p>
            <a:pPr lvl="1"/>
            <a:r>
              <a:rPr lang="en-US" dirty="0"/>
              <a:t>Secure the area to protect first responders, survivors, and evidence for law enforcement investigations</a:t>
            </a:r>
          </a:p>
          <a:p>
            <a:pPr lvl="1"/>
            <a:r>
              <a:rPr lang="en-US" dirty="0"/>
              <a:t>Remove debris and other safety or health threats </a:t>
            </a:r>
          </a:p>
          <a:p>
            <a:endParaRPr lang="en-US" dirty="0"/>
          </a:p>
        </p:txBody>
      </p:sp>
      <p:sp>
        <p:nvSpPr>
          <p:cNvPr id="6" name="Content Placeholder 5">
            <a:extLst>
              <a:ext uri="{FF2B5EF4-FFF2-40B4-BE49-F238E27FC236}">
                <a16:creationId xmlns:a16="http://schemas.microsoft.com/office/drawing/2014/main" id="{7E727C00-3785-4FCD-BB94-0D14CE5AFF1C}"/>
              </a:ext>
            </a:extLst>
          </p:cNvPr>
          <p:cNvSpPr>
            <a:spLocks noGrp="1"/>
          </p:cNvSpPr>
          <p:nvPr>
            <p:ph sz="quarter" idx="12"/>
          </p:nvPr>
        </p:nvSpPr>
        <p:spPr/>
        <p:txBody>
          <a:bodyPr/>
          <a:lstStyle/>
          <a:p>
            <a:r>
              <a:rPr lang="en-US" dirty="0"/>
              <a:t>PM 4-2</a:t>
            </a:r>
          </a:p>
        </p:txBody>
      </p:sp>
      <p:sp>
        <p:nvSpPr>
          <p:cNvPr id="4" name="Text Placeholder 3">
            <a:extLst>
              <a:ext uri="{FF2B5EF4-FFF2-40B4-BE49-F238E27FC236}">
                <a16:creationId xmlns:a16="http://schemas.microsoft.com/office/drawing/2014/main" id="{59E7E49B-05C4-4CB0-9C4C-2ABFE9200C25}"/>
              </a:ext>
            </a:extLst>
          </p:cNvPr>
          <p:cNvSpPr>
            <a:spLocks noGrp="1"/>
          </p:cNvSpPr>
          <p:nvPr>
            <p:ph type="body" sz="quarter" idx="10"/>
          </p:nvPr>
        </p:nvSpPr>
        <p:spPr>
          <a:xfrm>
            <a:off x="1429787" y="6385716"/>
            <a:ext cx="4610528"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85530816-B687-4FE7-8CC6-452B15E2A8AB}"/>
              </a:ext>
            </a:extLst>
          </p:cNvPr>
          <p:cNvSpPr>
            <a:spLocks noGrp="1"/>
          </p:cNvSpPr>
          <p:nvPr>
            <p:ph type="body" sz="quarter" idx="11"/>
          </p:nvPr>
        </p:nvSpPr>
        <p:spPr/>
        <p:txBody>
          <a:bodyPr/>
          <a:lstStyle/>
          <a:p>
            <a:r>
              <a:rPr lang="en-US" dirty="0"/>
              <a:t>4-6</a:t>
            </a:r>
          </a:p>
        </p:txBody>
      </p:sp>
    </p:spTree>
    <p:extLst>
      <p:ext uri="{BB962C8B-B14F-4D97-AF65-F5344CB8AC3E}">
        <p14:creationId xmlns:p14="http://schemas.microsoft.com/office/powerpoint/2010/main" val="24877863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4573CD-CF35-4667-BC3A-6AEB6B34E5FC}"/>
              </a:ext>
            </a:extLst>
          </p:cNvPr>
          <p:cNvSpPr>
            <a:spLocks noGrp="1"/>
          </p:cNvSpPr>
          <p:nvPr>
            <p:ph type="title"/>
          </p:nvPr>
        </p:nvSpPr>
        <p:spPr>
          <a:xfrm>
            <a:off x="315142" y="320678"/>
            <a:ext cx="6044561" cy="1017672"/>
          </a:xfrm>
        </p:spPr>
        <p:txBody>
          <a:bodyPr>
            <a:normAutofit fontScale="90000"/>
          </a:bodyPr>
          <a:lstStyle/>
          <a:p>
            <a:r>
              <a:rPr lang="en-US" dirty="0"/>
              <a:t>Role of CERT Volunteers</a:t>
            </a:r>
            <a:r>
              <a:rPr lang="en-US" sz="800" dirty="0"/>
              <a:t> </a:t>
            </a:r>
            <a:r>
              <a:rPr lang="en-US" sz="800" dirty="0">
                <a:solidFill>
                  <a:srgbClr val="448431"/>
                </a:solidFill>
              </a:rPr>
              <a:t>(1 of 2)</a:t>
            </a:r>
            <a:endParaRPr lang="en-US" dirty="0">
              <a:solidFill>
                <a:srgbClr val="448431"/>
              </a:solidFill>
            </a:endParaRPr>
          </a:p>
        </p:txBody>
      </p:sp>
      <p:sp>
        <p:nvSpPr>
          <p:cNvPr id="2" name="Content Placeholder 1">
            <a:extLst>
              <a:ext uri="{FF2B5EF4-FFF2-40B4-BE49-F238E27FC236}">
                <a16:creationId xmlns:a16="http://schemas.microsoft.com/office/drawing/2014/main" id="{238E6333-8336-4A24-A661-9F811C1355E1}"/>
              </a:ext>
            </a:extLst>
          </p:cNvPr>
          <p:cNvSpPr>
            <a:spLocks noGrp="1"/>
          </p:cNvSpPr>
          <p:nvPr>
            <p:ph idx="1"/>
          </p:nvPr>
        </p:nvSpPr>
        <p:spPr/>
        <p:txBody>
          <a:bodyPr>
            <a:noAutofit/>
          </a:bodyPr>
          <a:lstStyle/>
          <a:p>
            <a:pPr>
              <a:lnSpc>
                <a:spcPct val="100000"/>
              </a:lnSpc>
              <a:spcBef>
                <a:spcPts val="600"/>
              </a:spcBef>
            </a:pPr>
            <a:r>
              <a:rPr lang="en-US" dirty="0"/>
              <a:t>Put on PPE and any CERT affiliated gear </a:t>
            </a:r>
          </a:p>
          <a:p>
            <a:pPr>
              <a:lnSpc>
                <a:spcPct val="100000"/>
              </a:lnSpc>
              <a:spcBef>
                <a:spcPts val="600"/>
              </a:spcBef>
            </a:pPr>
            <a:r>
              <a:rPr lang="en-US" dirty="0"/>
              <a:t>Locate the nearest first responder and identify yourself/give them your local agency affiliation </a:t>
            </a:r>
          </a:p>
          <a:p>
            <a:pPr>
              <a:lnSpc>
                <a:spcPct val="100000"/>
              </a:lnSpc>
              <a:spcBef>
                <a:spcPts val="600"/>
              </a:spcBef>
            </a:pPr>
            <a:r>
              <a:rPr lang="en-US" dirty="0"/>
              <a:t>If a first responder is not available, assess the situation and determine whether you can provide life-saving interventions</a:t>
            </a:r>
          </a:p>
        </p:txBody>
      </p:sp>
      <p:sp>
        <p:nvSpPr>
          <p:cNvPr id="6" name="Content Placeholder 5">
            <a:extLst>
              <a:ext uri="{FF2B5EF4-FFF2-40B4-BE49-F238E27FC236}">
                <a16:creationId xmlns:a16="http://schemas.microsoft.com/office/drawing/2014/main" id="{A43BB6A1-4DD6-4FB5-964D-851C567D00E9}"/>
              </a:ext>
            </a:extLst>
          </p:cNvPr>
          <p:cNvSpPr>
            <a:spLocks noGrp="1"/>
          </p:cNvSpPr>
          <p:nvPr>
            <p:ph sz="quarter" idx="12"/>
          </p:nvPr>
        </p:nvSpPr>
        <p:spPr/>
        <p:txBody>
          <a:bodyPr/>
          <a:lstStyle/>
          <a:p>
            <a:r>
              <a:rPr lang="en-US" dirty="0"/>
              <a:t>PM 4-2</a:t>
            </a:r>
          </a:p>
        </p:txBody>
      </p:sp>
      <p:sp>
        <p:nvSpPr>
          <p:cNvPr id="4" name="Text Placeholder 3">
            <a:extLst>
              <a:ext uri="{FF2B5EF4-FFF2-40B4-BE49-F238E27FC236}">
                <a16:creationId xmlns:a16="http://schemas.microsoft.com/office/drawing/2014/main" id="{4BE4358E-0231-4DAE-B5D7-C9C93B516581}"/>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ED657D72-E089-4810-8100-9664C97BC18E}"/>
              </a:ext>
            </a:extLst>
          </p:cNvPr>
          <p:cNvSpPr>
            <a:spLocks noGrp="1"/>
          </p:cNvSpPr>
          <p:nvPr>
            <p:ph type="body" sz="quarter" idx="11"/>
          </p:nvPr>
        </p:nvSpPr>
        <p:spPr/>
        <p:txBody>
          <a:bodyPr/>
          <a:lstStyle/>
          <a:p>
            <a:r>
              <a:rPr lang="en-US" dirty="0"/>
              <a:t>4-7</a:t>
            </a:r>
          </a:p>
        </p:txBody>
      </p:sp>
    </p:spTree>
    <p:extLst>
      <p:ext uri="{BB962C8B-B14F-4D97-AF65-F5344CB8AC3E}">
        <p14:creationId xmlns:p14="http://schemas.microsoft.com/office/powerpoint/2010/main" val="20936709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4573CD-CF35-4667-BC3A-6AEB6B34E5FC}"/>
              </a:ext>
            </a:extLst>
          </p:cNvPr>
          <p:cNvSpPr>
            <a:spLocks noGrp="1"/>
          </p:cNvSpPr>
          <p:nvPr>
            <p:ph type="title"/>
          </p:nvPr>
        </p:nvSpPr>
        <p:spPr/>
        <p:txBody>
          <a:bodyPr>
            <a:normAutofit fontScale="90000"/>
          </a:bodyPr>
          <a:lstStyle/>
          <a:p>
            <a:r>
              <a:rPr lang="en-US" dirty="0"/>
              <a:t>Role of CERT Volunteers</a:t>
            </a:r>
            <a:r>
              <a:rPr lang="en-US" sz="400" dirty="0"/>
              <a:t> </a:t>
            </a:r>
            <a:r>
              <a:rPr lang="en-US" sz="400" dirty="0">
                <a:solidFill>
                  <a:srgbClr val="448431"/>
                </a:solidFill>
              </a:rPr>
              <a:t>(2 of 2)</a:t>
            </a:r>
            <a:endParaRPr lang="en-US" dirty="0">
              <a:solidFill>
                <a:srgbClr val="448431"/>
              </a:solidFill>
            </a:endParaRPr>
          </a:p>
        </p:txBody>
      </p:sp>
      <p:sp>
        <p:nvSpPr>
          <p:cNvPr id="2" name="Content Placeholder 1">
            <a:extLst>
              <a:ext uri="{FF2B5EF4-FFF2-40B4-BE49-F238E27FC236}">
                <a16:creationId xmlns:a16="http://schemas.microsoft.com/office/drawing/2014/main" id="{238E6333-8336-4A24-A661-9F811C1355E1}"/>
              </a:ext>
            </a:extLst>
          </p:cNvPr>
          <p:cNvSpPr>
            <a:spLocks noGrp="1"/>
          </p:cNvSpPr>
          <p:nvPr>
            <p:ph idx="1"/>
          </p:nvPr>
        </p:nvSpPr>
        <p:spPr/>
        <p:txBody>
          <a:bodyPr>
            <a:noAutofit/>
          </a:bodyPr>
          <a:lstStyle/>
          <a:p>
            <a:pPr>
              <a:lnSpc>
                <a:spcPct val="100000"/>
              </a:lnSpc>
              <a:spcBef>
                <a:spcPts val="600"/>
              </a:spcBef>
            </a:pPr>
            <a:r>
              <a:rPr lang="en-US" dirty="0"/>
              <a:t>Once responders have arrived, provide them with detailed information from your size-up. Ask how you may be of assistance </a:t>
            </a:r>
          </a:p>
          <a:p>
            <a:pPr lvl="1">
              <a:lnSpc>
                <a:spcPct val="100000"/>
              </a:lnSpc>
              <a:spcBef>
                <a:spcPts val="600"/>
              </a:spcBef>
            </a:pPr>
            <a:r>
              <a:rPr lang="en-US" dirty="0"/>
              <a:t>For your safety, first responders may ask you to leave the area. Report the incident and your role to your CERT Team Leader and local agency CERT affiliation </a:t>
            </a:r>
          </a:p>
          <a:p>
            <a:pPr>
              <a:lnSpc>
                <a:spcPct val="100000"/>
              </a:lnSpc>
              <a:spcBef>
                <a:spcPts val="600"/>
              </a:spcBef>
            </a:pPr>
            <a:r>
              <a:rPr lang="en-US" dirty="0"/>
              <a:t>Communication is key for supporting first responders </a:t>
            </a:r>
          </a:p>
        </p:txBody>
      </p:sp>
      <p:sp>
        <p:nvSpPr>
          <p:cNvPr id="6" name="Content Placeholder 5">
            <a:extLst>
              <a:ext uri="{FF2B5EF4-FFF2-40B4-BE49-F238E27FC236}">
                <a16:creationId xmlns:a16="http://schemas.microsoft.com/office/drawing/2014/main" id="{32DC1192-777D-484A-93C0-E816ED2CD660}"/>
              </a:ext>
            </a:extLst>
          </p:cNvPr>
          <p:cNvSpPr>
            <a:spLocks noGrp="1"/>
          </p:cNvSpPr>
          <p:nvPr>
            <p:ph sz="quarter" idx="12"/>
          </p:nvPr>
        </p:nvSpPr>
        <p:spPr/>
        <p:txBody>
          <a:bodyPr/>
          <a:lstStyle/>
          <a:p>
            <a:r>
              <a:rPr lang="en-US" dirty="0"/>
              <a:t>PM 4-2</a:t>
            </a:r>
          </a:p>
        </p:txBody>
      </p:sp>
      <p:sp>
        <p:nvSpPr>
          <p:cNvPr id="4" name="Text Placeholder 3">
            <a:extLst>
              <a:ext uri="{FF2B5EF4-FFF2-40B4-BE49-F238E27FC236}">
                <a16:creationId xmlns:a16="http://schemas.microsoft.com/office/drawing/2014/main" id="{4BE4358E-0231-4DAE-B5D7-C9C93B516581}"/>
              </a:ext>
            </a:extLst>
          </p:cNvPr>
          <p:cNvSpPr>
            <a:spLocks noGrp="1"/>
          </p:cNvSpPr>
          <p:nvPr>
            <p:ph type="body" sz="quarter" idx="10"/>
          </p:nvPr>
        </p:nvSpPr>
        <p:spPr>
          <a:xfrm>
            <a:off x="1429787" y="6385716"/>
            <a:ext cx="4610528"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ED657D72-E089-4810-8100-9664C97BC18E}"/>
              </a:ext>
            </a:extLst>
          </p:cNvPr>
          <p:cNvSpPr>
            <a:spLocks noGrp="1"/>
          </p:cNvSpPr>
          <p:nvPr>
            <p:ph type="body" sz="quarter" idx="11"/>
          </p:nvPr>
        </p:nvSpPr>
        <p:spPr/>
        <p:txBody>
          <a:bodyPr/>
          <a:lstStyle/>
          <a:p>
            <a:r>
              <a:rPr lang="en-US" dirty="0"/>
              <a:t>4-7</a:t>
            </a:r>
          </a:p>
        </p:txBody>
      </p:sp>
    </p:spTree>
    <p:extLst>
      <p:ext uri="{BB962C8B-B14F-4D97-AF65-F5344CB8AC3E}">
        <p14:creationId xmlns:p14="http://schemas.microsoft.com/office/powerpoint/2010/main" val="375531665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DE6C1B-320B-4BD8-AE74-DA0D84832721}"/>
              </a:ext>
            </a:extLst>
          </p:cNvPr>
          <p:cNvSpPr>
            <a:spLocks noGrp="1"/>
          </p:cNvSpPr>
          <p:nvPr>
            <p:ph type="title"/>
          </p:nvPr>
        </p:nvSpPr>
        <p:spPr/>
        <p:txBody>
          <a:bodyPr>
            <a:normAutofit fontScale="90000"/>
          </a:bodyPr>
          <a:lstStyle/>
          <a:p>
            <a:r>
              <a:rPr lang="en-US" dirty="0"/>
              <a:t>Functions of Disaster Medical Operations</a:t>
            </a:r>
          </a:p>
        </p:txBody>
      </p:sp>
      <p:sp>
        <p:nvSpPr>
          <p:cNvPr id="2" name="Content Placeholder 1">
            <a:extLst>
              <a:ext uri="{FF2B5EF4-FFF2-40B4-BE49-F238E27FC236}">
                <a16:creationId xmlns:a16="http://schemas.microsoft.com/office/drawing/2014/main" id="{40D220CB-316B-44D2-B8F1-99D690D1E009}"/>
              </a:ext>
            </a:extLst>
          </p:cNvPr>
          <p:cNvSpPr>
            <a:spLocks noGrp="1"/>
          </p:cNvSpPr>
          <p:nvPr>
            <p:ph idx="1"/>
          </p:nvPr>
        </p:nvSpPr>
        <p:spPr/>
        <p:txBody>
          <a:bodyPr/>
          <a:lstStyle/>
          <a:p>
            <a:r>
              <a:rPr lang="en-US" dirty="0"/>
              <a:t>Triage/Assessment</a:t>
            </a:r>
          </a:p>
          <a:p>
            <a:r>
              <a:rPr lang="en-US" dirty="0"/>
              <a:t>Treatment</a:t>
            </a:r>
          </a:p>
          <a:p>
            <a:r>
              <a:rPr lang="en-US" dirty="0"/>
              <a:t>Transport</a:t>
            </a:r>
          </a:p>
          <a:p>
            <a:r>
              <a:rPr lang="en-US" dirty="0"/>
              <a:t>Morgue</a:t>
            </a:r>
          </a:p>
          <a:p>
            <a:r>
              <a:rPr lang="en-US" dirty="0"/>
              <a:t>Supply</a:t>
            </a:r>
          </a:p>
        </p:txBody>
      </p:sp>
      <p:pic>
        <p:nvPicPr>
          <p:cNvPr id="6" name="Picture 5" descr="Photo of ambulances parked on a bridge.">
            <a:extLst>
              <a:ext uri="{FF2B5EF4-FFF2-40B4-BE49-F238E27FC236}">
                <a16:creationId xmlns:a16="http://schemas.microsoft.com/office/drawing/2014/main" id="{882D99F8-2002-4A9F-A9D9-4783FAF9EA92}"/>
              </a:ext>
            </a:extLst>
          </p:cNvPr>
          <p:cNvPicPr>
            <a:picLocks noChangeAspect="1"/>
          </p:cNvPicPr>
          <p:nvPr/>
        </p:nvPicPr>
        <p:blipFill>
          <a:blip r:embed="rId2"/>
          <a:stretch>
            <a:fillRect/>
          </a:stretch>
        </p:blipFill>
        <p:spPr>
          <a:xfrm>
            <a:off x="4155503" y="1875104"/>
            <a:ext cx="4673355" cy="3107792"/>
          </a:xfrm>
          <a:prstGeom prst="rect">
            <a:avLst/>
          </a:prstGeom>
        </p:spPr>
      </p:pic>
      <p:sp>
        <p:nvSpPr>
          <p:cNvPr id="7" name="Content Placeholder 6">
            <a:extLst>
              <a:ext uri="{FF2B5EF4-FFF2-40B4-BE49-F238E27FC236}">
                <a16:creationId xmlns:a16="http://schemas.microsoft.com/office/drawing/2014/main" id="{D459927A-6813-4270-B76E-A1B2348280D1}"/>
              </a:ext>
            </a:extLst>
          </p:cNvPr>
          <p:cNvSpPr>
            <a:spLocks noGrp="1"/>
          </p:cNvSpPr>
          <p:nvPr>
            <p:ph sz="quarter" idx="12"/>
          </p:nvPr>
        </p:nvSpPr>
        <p:spPr/>
        <p:txBody>
          <a:bodyPr/>
          <a:lstStyle/>
          <a:p>
            <a:r>
              <a:rPr lang="en-US" dirty="0"/>
              <a:t>PM 4-4</a:t>
            </a:r>
          </a:p>
        </p:txBody>
      </p:sp>
      <p:sp>
        <p:nvSpPr>
          <p:cNvPr id="4" name="Text Placeholder 3">
            <a:extLst>
              <a:ext uri="{FF2B5EF4-FFF2-40B4-BE49-F238E27FC236}">
                <a16:creationId xmlns:a16="http://schemas.microsoft.com/office/drawing/2014/main" id="{3CA6AA1C-4278-44CF-923B-C05AD98D40F3}"/>
              </a:ext>
            </a:extLst>
          </p:cNvPr>
          <p:cNvSpPr>
            <a:spLocks noGrp="1"/>
          </p:cNvSpPr>
          <p:nvPr>
            <p:ph type="body" sz="quarter" idx="10"/>
          </p:nvPr>
        </p:nvSpPr>
        <p:spPr>
          <a:xfrm>
            <a:off x="1429787" y="6385716"/>
            <a:ext cx="4601736"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8D63571B-C15E-43D8-B4A0-E7A14255902B}"/>
              </a:ext>
            </a:extLst>
          </p:cNvPr>
          <p:cNvSpPr>
            <a:spLocks noGrp="1"/>
          </p:cNvSpPr>
          <p:nvPr>
            <p:ph type="body" sz="quarter" idx="11"/>
          </p:nvPr>
        </p:nvSpPr>
        <p:spPr/>
        <p:txBody>
          <a:bodyPr/>
          <a:lstStyle/>
          <a:p>
            <a:r>
              <a:rPr lang="en-US" dirty="0"/>
              <a:t>4-8</a:t>
            </a:r>
          </a:p>
        </p:txBody>
      </p:sp>
    </p:spTree>
    <p:extLst>
      <p:ext uri="{BB962C8B-B14F-4D97-AF65-F5344CB8AC3E}">
        <p14:creationId xmlns:p14="http://schemas.microsoft.com/office/powerpoint/2010/main" val="13679688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A4CC4E-2225-4CC8-AE3A-5A904417E26C}"/>
              </a:ext>
            </a:extLst>
          </p:cNvPr>
          <p:cNvSpPr>
            <a:spLocks noGrp="1"/>
          </p:cNvSpPr>
          <p:nvPr>
            <p:ph type="title"/>
          </p:nvPr>
        </p:nvSpPr>
        <p:spPr/>
        <p:txBody>
          <a:bodyPr>
            <a:normAutofit fontScale="90000"/>
          </a:bodyPr>
          <a:lstStyle/>
          <a:p>
            <a:r>
              <a:rPr lang="en-US" dirty="0"/>
              <a:t>Establish a Medical Treatment Area</a:t>
            </a:r>
          </a:p>
        </p:txBody>
      </p:sp>
      <p:sp>
        <p:nvSpPr>
          <p:cNvPr id="2" name="Content Placeholder 1">
            <a:extLst>
              <a:ext uri="{FF2B5EF4-FFF2-40B4-BE49-F238E27FC236}">
                <a16:creationId xmlns:a16="http://schemas.microsoft.com/office/drawing/2014/main" id="{099FFAE0-7F55-4118-A037-E21D22C37038}"/>
              </a:ext>
            </a:extLst>
          </p:cNvPr>
          <p:cNvSpPr>
            <a:spLocks noGrp="1"/>
          </p:cNvSpPr>
          <p:nvPr>
            <p:ph idx="1"/>
          </p:nvPr>
        </p:nvSpPr>
        <p:spPr>
          <a:xfrm>
            <a:off x="315142" y="1521229"/>
            <a:ext cx="5083335" cy="4781145"/>
          </a:xfrm>
        </p:spPr>
        <p:txBody>
          <a:bodyPr>
            <a:normAutofit/>
          </a:bodyPr>
          <a:lstStyle/>
          <a:p>
            <a:r>
              <a:rPr lang="en-US" dirty="0"/>
              <a:t>Select site and set up treatment area as soon as injured survivors are confirmed </a:t>
            </a:r>
          </a:p>
          <a:p>
            <a:r>
              <a:rPr lang="en-US" dirty="0"/>
              <a:t>When determining best location(s) for treatment area, consider:</a:t>
            </a:r>
          </a:p>
          <a:p>
            <a:pPr lvl="1"/>
            <a:r>
              <a:rPr lang="en-US" dirty="0"/>
              <a:t>Safety of rescuers and survivors</a:t>
            </a:r>
          </a:p>
          <a:p>
            <a:pPr lvl="1"/>
            <a:r>
              <a:rPr lang="en-US" dirty="0"/>
              <a:t>Ease of access to resources </a:t>
            </a:r>
          </a:p>
        </p:txBody>
      </p:sp>
      <p:pic>
        <p:nvPicPr>
          <p:cNvPr id="6" name="Picture 5" descr="Photo: CERT workers in medical treatment area tend to patients.">
            <a:extLst>
              <a:ext uri="{FF2B5EF4-FFF2-40B4-BE49-F238E27FC236}">
                <a16:creationId xmlns:a16="http://schemas.microsoft.com/office/drawing/2014/main" id="{F2A76E6E-8098-4816-9DE7-A0253315BAF4}"/>
              </a:ext>
            </a:extLst>
          </p:cNvPr>
          <p:cNvPicPr>
            <a:picLocks noChangeAspect="1"/>
          </p:cNvPicPr>
          <p:nvPr/>
        </p:nvPicPr>
        <p:blipFill>
          <a:blip r:embed="rId2"/>
          <a:stretch>
            <a:fillRect/>
          </a:stretch>
        </p:blipFill>
        <p:spPr>
          <a:xfrm>
            <a:off x="5122986" y="2170595"/>
            <a:ext cx="3559322" cy="3026067"/>
          </a:xfrm>
          <a:prstGeom prst="rect">
            <a:avLst/>
          </a:prstGeom>
        </p:spPr>
      </p:pic>
      <p:sp>
        <p:nvSpPr>
          <p:cNvPr id="7" name="Content Placeholder 6">
            <a:extLst>
              <a:ext uri="{FF2B5EF4-FFF2-40B4-BE49-F238E27FC236}">
                <a16:creationId xmlns:a16="http://schemas.microsoft.com/office/drawing/2014/main" id="{452F3270-6C0C-4A1F-9506-7295A9C4E019}"/>
              </a:ext>
            </a:extLst>
          </p:cNvPr>
          <p:cNvSpPr>
            <a:spLocks noGrp="1"/>
          </p:cNvSpPr>
          <p:nvPr>
            <p:ph sz="quarter" idx="12"/>
          </p:nvPr>
        </p:nvSpPr>
        <p:spPr/>
        <p:txBody>
          <a:bodyPr/>
          <a:lstStyle/>
          <a:p>
            <a:r>
              <a:rPr lang="en-US" dirty="0"/>
              <a:t>PM 4-5</a:t>
            </a:r>
          </a:p>
        </p:txBody>
      </p:sp>
      <p:sp>
        <p:nvSpPr>
          <p:cNvPr id="4" name="Text Placeholder 3">
            <a:extLst>
              <a:ext uri="{FF2B5EF4-FFF2-40B4-BE49-F238E27FC236}">
                <a16:creationId xmlns:a16="http://schemas.microsoft.com/office/drawing/2014/main" id="{0BF38FAE-140F-4DC9-BA06-DCA30E202B98}"/>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4FE5E9CA-E702-400E-9582-3DDBF9C14138}"/>
              </a:ext>
            </a:extLst>
          </p:cNvPr>
          <p:cNvSpPr>
            <a:spLocks noGrp="1"/>
          </p:cNvSpPr>
          <p:nvPr>
            <p:ph type="body" sz="quarter" idx="11"/>
          </p:nvPr>
        </p:nvSpPr>
        <p:spPr/>
        <p:txBody>
          <a:bodyPr/>
          <a:lstStyle/>
          <a:p>
            <a:r>
              <a:rPr lang="en-US" dirty="0"/>
              <a:t>4-9</a:t>
            </a:r>
          </a:p>
        </p:txBody>
      </p:sp>
    </p:spTree>
    <p:extLst>
      <p:ext uri="{BB962C8B-B14F-4D97-AF65-F5344CB8AC3E}">
        <p14:creationId xmlns:p14="http://schemas.microsoft.com/office/powerpoint/2010/main" val="187829498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A9163D-A14A-47B5-8C6A-AF8EDD6E31D2}"/>
              </a:ext>
            </a:extLst>
          </p:cNvPr>
          <p:cNvSpPr>
            <a:spLocks noGrp="1"/>
          </p:cNvSpPr>
          <p:nvPr>
            <p:ph type="title"/>
          </p:nvPr>
        </p:nvSpPr>
        <p:spPr/>
        <p:txBody>
          <a:bodyPr>
            <a:normAutofit fontScale="90000"/>
          </a:bodyPr>
          <a:lstStyle/>
          <a:p>
            <a:r>
              <a:rPr lang="en-US" dirty="0"/>
              <a:t>Medical Treatment Areas</a:t>
            </a:r>
          </a:p>
        </p:txBody>
      </p:sp>
      <p:sp>
        <p:nvSpPr>
          <p:cNvPr id="2" name="Content Placeholder 1">
            <a:extLst>
              <a:ext uri="{FF2B5EF4-FFF2-40B4-BE49-F238E27FC236}">
                <a16:creationId xmlns:a16="http://schemas.microsoft.com/office/drawing/2014/main" id="{6227CFF0-B800-4F25-931B-FB9119FE7D3E}"/>
              </a:ext>
            </a:extLst>
          </p:cNvPr>
          <p:cNvSpPr>
            <a:spLocks noGrp="1"/>
          </p:cNvSpPr>
          <p:nvPr>
            <p:ph idx="1"/>
          </p:nvPr>
        </p:nvSpPr>
        <p:spPr/>
        <p:txBody>
          <a:bodyPr/>
          <a:lstStyle/>
          <a:p>
            <a:r>
              <a:rPr lang="en-US" dirty="0"/>
              <a:t>To help meet the challenge of limited resources, CERT may need to establish:</a:t>
            </a:r>
          </a:p>
          <a:p>
            <a:pPr lvl="1"/>
            <a:r>
              <a:rPr lang="en-US" dirty="0"/>
              <a:t>Decentralized Treatment Areas (more than one location)</a:t>
            </a:r>
          </a:p>
          <a:p>
            <a:pPr lvl="1"/>
            <a:r>
              <a:rPr lang="en-US" dirty="0"/>
              <a:t>Centralized Treatment Areas (one location) </a:t>
            </a:r>
          </a:p>
        </p:txBody>
      </p:sp>
      <p:sp>
        <p:nvSpPr>
          <p:cNvPr id="6" name="Content Placeholder 5">
            <a:extLst>
              <a:ext uri="{FF2B5EF4-FFF2-40B4-BE49-F238E27FC236}">
                <a16:creationId xmlns:a16="http://schemas.microsoft.com/office/drawing/2014/main" id="{7994F914-683C-4F27-B7C6-04478F8609A9}"/>
              </a:ext>
            </a:extLst>
          </p:cNvPr>
          <p:cNvSpPr>
            <a:spLocks noGrp="1"/>
          </p:cNvSpPr>
          <p:nvPr>
            <p:ph sz="quarter" idx="12"/>
          </p:nvPr>
        </p:nvSpPr>
        <p:spPr/>
        <p:txBody>
          <a:bodyPr/>
          <a:lstStyle/>
          <a:p>
            <a:r>
              <a:rPr lang="en-US" dirty="0"/>
              <a:t>PM 4-5</a:t>
            </a:r>
          </a:p>
        </p:txBody>
      </p:sp>
      <p:sp>
        <p:nvSpPr>
          <p:cNvPr id="4" name="Text Placeholder 3">
            <a:extLst>
              <a:ext uri="{FF2B5EF4-FFF2-40B4-BE49-F238E27FC236}">
                <a16:creationId xmlns:a16="http://schemas.microsoft.com/office/drawing/2014/main" id="{DBDF126C-609D-49D6-BFF6-B5A78C912EF5}"/>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20614050-39C5-4BEA-8EE6-92A2181A004D}"/>
              </a:ext>
            </a:extLst>
          </p:cNvPr>
          <p:cNvSpPr>
            <a:spLocks noGrp="1"/>
          </p:cNvSpPr>
          <p:nvPr>
            <p:ph type="body" sz="quarter" idx="11"/>
          </p:nvPr>
        </p:nvSpPr>
        <p:spPr/>
        <p:txBody>
          <a:bodyPr/>
          <a:lstStyle/>
          <a:p>
            <a:r>
              <a:rPr lang="en-US" dirty="0"/>
              <a:t>4-10</a:t>
            </a:r>
          </a:p>
        </p:txBody>
      </p:sp>
    </p:spTree>
    <p:extLst>
      <p:ext uri="{BB962C8B-B14F-4D97-AF65-F5344CB8AC3E}">
        <p14:creationId xmlns:p14="http://schemas.microsoft.com/office/powerpoint/2010/main" val="31525480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F3F49-5E04-4630-83A8-12D1A1D2082C}"/>
              </a:ext>
            </a:extLst>
          </p:cNvPr>
          <p:cNvSpPr>
            <a:spLocks noGrp="1"/>
          </p:cNvSpPr>
          <p:nvPr>
            <p:ph type="title"/>
          </p:nvPr>
        </p:nvSpPr>
        <p:spPr/>
        <p:txBody>
          <a:bodyPr>
            <a:normAutofit fontScale="90000"/>
          </a:bodyPr>
          <a:lstStyle/>
          <a:p>
            <a:r>
              <a:rPr lang="en-US" dirty="0"/>
              <a:t>Safety for Rescuers and Survivors</a:t>
            </a:r>
          </a:p>
        </p:txBody>
      </p:sp>
      <p:sp>
        <p:nvSpPr>
          <p:cNvPr id="2" name="Content Placeholder 1">
            <a:extLst>
              <a:ext uri="{FF2B5EF4-FFF2-40B4-BE49-F238E27FC236}">
                <a16:creationId xmlns:a16="http://schemas.microsoft.com/office/drawing/2014/main" id="{7E64965E-9746-44ED-88D4-5B1C5524CA80}"/>
              </a:ext>
            </a:extLst>
          </p:cNvPr>
          <p:cNvSpPr>
            <a:spLocks noGrp="1"/>
          </p:cNvSpPr>
          <p:nvPr>
            <p:ph idx="1"/>
          </p:nvPr>
        </p:nvSpPr>
        <p:spPr/>
        <p:txBody>
          <a:bodyPr/>
          <a:lstStyle/>
          <a:p>
            <a:r>
              <a:rPr lang="en-US" dirty="0"/>
              <a:t>In structures with light damage:</a:t>
            </a:r>
          </a:p>
          <a:p>
            <a:pPr lvl="1"/>
            <a:r>
              <a:rPr lang="en-US" dirty="0"/>
              <a:t>Assess survivors as they are found</a:t>
            </a:r>
          </a:p>
          <a:p>
            <a:pPr lvl="1"/>
            <a:r>
              <a:rPr lang="en-US" dirty="0"/>
              <a:t>Further medical treatment is performed in a safe location inside the designated treatment area </a:t>
            </a:r>
          </a:p>
          <a:p>
            <a:r>
              <a:rPr lang="en-US" dirty="0"/>
              <a:t>In structures with moderate damage:</a:t>
            </a:r>
          </a:p>
          <a:p>
            <a:pPr lvl="1"/>
            <a:r>
              <a:rPr lang="en-US" dirty="0"/>
              <a:t>Assess survivors as they are found</a:t>
            </a:r>
          </a:p>
          <a:p>
            <a:pPr lvl="1"/>
            <a:r>
              <a:rPr lang="en-US" dirty="0"/>
              <a:t>Survivors are sent to a medical treatment area a safe distance from the incident </a:t>
            </a:r>
          </a:p>
          <a:p>
            <a:pPr marL="457189" lvl="1" indent="0">
              <a:buNone/>
            </a:pPr>
            <a:endParaRPr lang="en-US" sz="700" dirty="0"/>
          </a:p>
          <a:p>
            <a:pPr marL="457189" lvl="1" indent="0" algn="ctr">
              <a:buNone/>
            </a:pPr>
            <a:r>
              <a:rPr lang="en-US" b="1" dirty="0"/>
              <a:t>Individual safety is the number one priority </a:t>
            </a:r>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8092E549-1C60-4829-8F03-24697A242557}"/>
              </a:ext>
            </a:extLst>
          </p:cNvPr>
          <p:cNvSpPr>
            <a:spLocks noGrp="1"/>
          </p:cNvSpPr>
          <p:nvPr>
            <p:ph sz="quarter" idx="12"/>
          </p:nvPr>
        </p:nvSpPr>
        <p:spPr/>
        <p:txBody>
          <a:bodyPr/>
          <a:lstStyle/>
          <a:p>
            <a:r>
              <a:rPr lang="en-US" dirty="0"/>
              <a:t>PM 4-5</a:t>
            </a:r>
          </a:p>
        </p:txBody>
      </p:sp>
      <p:sp>
        <p:nvSpPr>
          <p:cNvPr id="4" name="Text Placeholder 3">
            <a:extLst>
              <a:ext uri="{FF2B5EF4-FFF2-40B4-BE49-F238E27FC236}">
                <a16:creationId xmlns:a16="http://schemas.microsoft.com/office/drawing/2014/main" id="{174E87BB-D77D-49AE-AACA-3A76E783A52A}"/>
              </a:ext>
            </a:extLst>
          </p:cNvPr>
          <p:cNvSpPr>
            <a:spLocks noGrp="1"/>
          </p:cNvSpPr>
          <p:nvPr>
            <p:ph type="body" sz="quarter" idx="10"/>
          </p:nvPr>
        </p:nvSpPr>
        <p:spPr>
          <a:xfrm>
            <a:off x="1429787" y="6385716"/>
            <a:ext cx="4628113"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F292FF11-E224-4FD8-B255-54E39056E3DA}"/>
              </a:ext>
            </a:extLst>
          </p:cNvPr>
          <p:cNvSpPr>
            <a:spLocks noGrp="1"/>
          </p:cNvSpPr>
          <p:nvPr>
            <p:ph type="body" sz="quarter" idx="11"/>
          </p:nvPr>
        </p:nvSpPr>
        <p:spPr/>
        <p:txBody>
          <a:bodyPr/>
          <a:lstStyle/>
          <a:p>
            <a:r>
              <a:rPr lang="en-US" dirty="0"/>
              <a:t>4-11</a:t>
            </a:r>
          </a:p>
        </p:txBody>
      </p:sp>
    </p:spTree>
    <p:extLst>
      <p:ext uri="{BB962C8B-B14F-4D97-AF65-F5344CB8AC3E}">
        <p14:creationId xmlns:p14="http://schemas.microsoft.com/office/powerpoint/2010/main" val="285338519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392492-4103-4CAD-81C3-29789AA84EC2}"/>
              </a:ext>
            </a:extLst>
          </p:cNvPr>
          <p:cNvSpPr>
            <a:spLocks noGrp="1"/>
          </p:cNvSpPr>
          <p:nvPr>
            <p:ph type="title"/>
          </p:nvPr>
        </p:nvSpPr>
        <p:spPr/>
        <p:txBody>
          <a:bodyPr>
            <a:normAutofit fontScale="90000"/>
          </a:bodyPr>
          <a:lstStyle/>
          <a:p>
            <a:r>
              <a:rPr lang="en-US" dirty="0"/>
              <a:t>Head-to-Toe Assessment</a:t>
            </a:r>
          </a:p>
        </p:txBody>
      </p:sp>
      <p:sp>
        <p:nvSpPr>
          <p:cNvPr id="2" name="Content Placeholder 1">
            <a:extLst>
              <a:ext uri="{FF2B5EF4-FFF2-40B4-BE49-F238E27FC236}">
                <a16:creationId xmlns:a16="http://schemas.microsoft.com/office/drawing/2014/main" id="{82F77AAF-62D3-4D84-BD55-10A08E5F2CDE}"/>
              </a:ext>
            </a:extLst>
          </p:cNvPr>
          <p:cNvSpPr>
            <a:spLocks noGrp="1"/>
          </p:cNvSpPr>
          <p:nvPr>
            <p:ph idx="1"/>
          </p:nvPr>
        </p:nvSpPr>
        <p:spPr>
          <a:xfrm>
            <a:off x="315142" y="1521229"/>
            <a:ext cx="4986620" cy="4781145"/>
          </a:xfrm>
        </p:spPr>
        <p:txBody>
          <a:bodyPr/>
          <a:lstStyle/>
          <a:p>
            <a:r>
              <a:rPr lang="en-US" dirty="0"/>
              <a:t>Objectives of head-to-toe assessment:</a:t>
            </a:r>
          </a:p>
          <a:p>
            <a:pPr lvl="1"/>
            <a:r>
              <a:rPr lang="en-US" dirty="0"/>
              <a:t>Determine extent of injuries</a:t>
            </a:r>
          </a:p>
          <a:p>
            <a:pPr lvl="1"/>
            <a:r>
              <a:rPr lang="en-US" dirty="0"/>
              <a:t>Determine type of treatment needed</a:t>
            </a:r>
          </a:p>
          <a:p>
            <a:pPr lvl="1"/>
            <a:r>
              <a:rPr lang="en-US" dirty="0"/>
              <a:t>Document injuries </a:t>
            </a:r>
          </a:p>
        </p:txBody>
      </p:sp>
      <p:pic>
        <p:nvPicPr>
          <p:cNvPr id="7" name="Picture 6" descr="Photo: CERT members conduct a head-to-toe assessment of a patient and place a splint on the patient's leg. ">
            <a:extLst>
              <a:ext uri="{FF2B5EF4-FFF2-40B4-BE49-F238E27FC236}">
                <a16:creationId xmlns:a16="http://schemas.microsoft.com/office/drawing/2014/main" id="{9E6EFB07-C400-419C-A850-B8079E06921F}"/>
              </a:ext>
            </a:extLst>
          </p:cNvPr>
          <p:cNvPicPr>
            <a:picLocks noChangeAspect="1"/>
          </p:cNvPicPr>
          <p:nvPr/>
        </p:nvPicPr>
        <p:blipFill>
          <a:blip r:embed="rId2"/>
          <a:stretch>
            <a:fillRect/>
          </a:stretch>
        </p:blipFill>
        <p:spPr>
          <a:xfrm>
            <a:off x="5416062" y="1913945"/>
            <a:ext cx="3322636" cy="3539439"/>
          </a:xfrm>
          <a:prstGeom prst="rect">
            <a:avLst/>
          </a:prstGeom>
        </p:spPr>
      </p:pic>
      <p:sp>
        <p:nvSpPr>
          <p:cNvPr id="3" name="Content Placeholder 2">
            <a:extLst>
              <a:ext uri="{FF2B5EF4-FFF2-40B4-BE49-F238E27FC236}">
                <a16:creationId xmlns:a16="http://schemas.microsoft.com/office/drawing/2014/main" id="{B649FC32-D4A0-4627-807B-49DBCB24E8EA}"/>
              </a:ext>
            </a:extLst>
          </p:cNvPr>
          <p:cNvSpPr>
            <a:spLocks noGrp="1"/>
          </p:cNvSpPr>
          <p:nvPr>
            <p:ph sz="quarter" idx="12"/>
          </p:nvPr>
        </p:nvSpPr>
        <p:spPr/>
        <p:txBody>
          <a:bodyPr/>
          <a:lstStyle/>
          <a:p>
            <a:r>
              <a:rPr lang="en-US" dirty="0"/>
              <a:t>PM 4-7</a:t>
            </a:r>
          </a:p>
        </p:txBody>
      </p:sp>
      <p:sp>
        <p:nvSpPr>
          <p:cNvPr id="5" name="Text Placeholder 4">
            <a:extLst>
              <a:ext uri="{FF2B5EF4-FFF2-40B4-BE49-F238E27FC236}">
                <a16:creationId xmlns:a16="http://schemas.microsoft.com/office/drawing/2014/main" id="{4E7BF29A-6EBD-4C48-B38D-E09B88CAB994}"/>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6" name="Text Placeholder 5">
            <a:extLst>
              <a:ext uri="{FF2B5EF4-FFF2-40B4-BE49-F238E27FC236}">
                <a16:creationId xmlns:a16="http://schemas.microsoft.com/office/drawing/2014/main" id="{9DAD29E1-07DF-419D-9A93-9E652587B5CC}"/>
              </a:ext>
            </a:extLst>
          </p:cNvPr>
          <p:cNvSpPr>
            <a:spLocks noGrp="1"/>
          </p:cNvSpPr>
          <p:nvPr>
            <p:ph type="body" sz="quarter" idx="11"/>
          </p:nvPr>
        </p:nvSpPr>
        <p:spPr/>
        <p:txBody>
          <a:bodyPr/>
          <a:lstStyle/>
          <a:p>
            <a:r>
              <a:rPr lang="en-US" dirty="0"/>
              <a:t>4-12</a:t>
            </a:r>
          </a:p>
        </p:txBody>
      </p:sp>
    </p:spTree>
    <p:extLst>
      <p:ext uri="{BB962C8B-B14F-4D97-AF65-F5344CB8AC3E}">
        <p14:creationId xmlns:p14="http://schemas.microsoft.com/office/powerpoint/2010/main" val="19154335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064AB5-24E8-49CF-B899-E7C5138D8DE7}"/>
              </a:ext>
            </a:extLst>
          </p:cNvPr>
          <p:cNvSpPr>
            <a:spLocks noGrp="1"/>
          </p:cNvSpPr>
          <p:nvPr>
            <p:ph type="title"/>
          </p:nvPr>
        </p:nvSpPr>
        <p:spPr/>
        <p:txBody>
          <a:bodyPr/>
          <a:lstStyle/>
          <a:p>
            <a:r>
              <a:rPr lang="en-US" dirty="0"/>
              <a:t>DCAP-BTLS</a:t>
            </a:r>
          </a:p>
        </p:txBody>
      </p:sp>
      <p:sp>
        <p:nvSpPr>
          <p:cNvPr id="2" name="Content Placeholder 1">
            <a:extLst>
              <a:ext uri="{FF2B5EF4-FFF2-40B4-BE49-F238E27FC236}">
                <a16:creationId xmlns:a16="http://schemas.microsoft.com/office/drawing/2014/main" id="{A7B953CB-2753-458E-A694-5E0B8E50602A}"/>
              </a:ext>
            </a:extLst>
          </p:cNvPr>
          <p:cNvSpPr>
            <a:spLocks noGrp="1"/>
          </p:cNvSpPr>
          <p:nvPr>
            <p:ph idx="1"/>
          </p:nvPr>
        </p:nvSpPr>
        <p:spPr/>
        <p:txBody>
          <a:bodyPr/>
          <a:lstStyle/>
          <a:p>
            <a:r>
              <a:rPr lang="en-US" dirty="0"/>
              <a:t>Deformities</a:t>
            </a:r>
          </a:p>
          <a:p>
            <a:r>
              <a:rPr lang="en-US" dirty="0"/>
              <a:t>Contusions</a:t>
            </a:r>
          </a:p>
          <a:p>
            <a:r>
              <a:rPr lang="en-US" dirty="0"/>
              <a:t>Abrasions</a:t>
            </a:r>
          </a:p>
          <a:p>
            <a:r>
              <a:rPr lang="en-US" dirty="0"/>
              <a:t>Punctures</a:t>
            </a:r>
          </a:p>
          <a:p>
            <a:r>
              <a:rPr lang="en-US" dirty="0"/>
              <a:t>Burns</a:t>
            </a:r>
          </a:p>
          <a:p>
            <a:r>
              <a:rPr lang="en-US" dirty="0"/>
              <a:t>Tenderness</a:t>
            </a:r>
          </a:p>
          <a:p>
            <a:r>
              <a:rPr lang="en-US" dirty="0"/>
              <a:t>Lacerations</a:t>
            </a:r>
          </a:p>
          <a:p>
            <a:r>
              <a:rPr lang="en-US" dirty="0"/>
              <a:t>Swelling</a:t>
            </a:r>
          </a:p>
        </p:txBody>
      </p:sp>
      <p:pic>
        <p:nvPicPr>
          <p:cNvPr id="7" name="Picture 6" descr="Photos depicting examples of deformities, contusions, abrasions, puncture, burns, tenderness, lacerations, and swelling. ">
            <a:extLst>
              <a:ext uri="{FF2B5EF4-FFF2-40B4-BE49-F238E27FC236}">
                <a16:creationId xmlns:a16="http://schemas.microsoft.com/office/drawing/2014/main" id="{E3CAE12C-CDFF-4C48-B494-A0D303DD5F48}"/>
              </a:ext>
            </a:extLst>
          </p:cNvPr>
          <p:cNvPicPr>
            <a:picLocks noChangeAspect="1"/>
          </p:cNvPicPr>
          <p:nvPr/>
        </p:nvPicPr>
        <p:blipFill>
          <a:blip r:embed="rId2"/>
          <a:stretch>
            <a:fillRect/>
          </a:stretch>
        </p:blipFill>
        <p:spPr>
          <a:xfrm>
            <a:off x="4441496" y="1578025"/>
            <a:ext cx="4000034" cy="4220493"/>
          </a:xfrm>
          <a:prstGeom prst="rect">
            <a:avLst/>
          </a:prstGeom>
        </p:spPr>
      </p:pic>
      <p:sp>
        <p:nvSpPr>
          <p:cNvPr id="3" name="Content Placeholder 2">
            <a:extLst>
              <a:ext uri="{FF2B5EF4-FFF2-40B4-BE49-F238E27FC236}">
                <a16:creationId xmlns:a16="http://schemas.microsoft.com/office/drawing/2014/main" id="{0359A1DA-C7C3-4258-AABE-B7596DFF101E}"/>
              </a:ext>
            </a:extLst>
          </p:cNvPr>
          <p:cNvSpPr>
            <a:spLocks noGrp="1"/>
          </p:cNvSpPr>
          <p:nvPr>
            <p:ph sz="quarter" idx="12"/>
          </p:nvPr>
        </p:nvSpPr>
        <p:spPr/>
        <p:txBody>
          <a:bodyPr/>
          <a:lstStyle/>
          <a:p>
            <a:r>
              <a:rPr lang="en-US" dirty="0"/>
              <a:t>PM 4-8</a:t>
            </a:r>
          </a:p>
        </p:txBody>
      </p:sp>
      <p:sp>
        <p:nvSpPr>
          <p:cNvPr id="5" name="Text Placeholder 4">
            <a:extLst>
              <a:ext uri="{FF2B5EF4-FFF2-40B4-BE49-F238E27FC236}">
                <a16:creationId xmlns:a16="http://schemas.microsoft.com/office/drawing/2014/main" id="{00CC8369-610A-4E44-87F8-3ED6D69F964A}"/>
              </a:ext>
            </a:extLst>
          </p:cNvPr>
          <p:cNvSpPr>
            <a:spLocks noGrp="1"/>
          </p:cNvSpPr>
          <p:nvPr>
            <p:ph type="body" sz="quarter" idx="10"/>
          </p:nvPr>
        </p:nvSpPr>
        <p:spPr>
          <a:xfrm>
            <a:off x="1429787" y="6385716"/>
            <a:ext cx="4610528" cy="303212"/>
          </a:xfrm>
        </p:spPr>
        <p:txBody>
          <a:bodyPr/>
          <a:lstStyle/>
          <a:p>
            <a:r>
              <a:rPr lang="en-US" dirty="0"/>
              <a:t>CERT Basic Training Unit 4: Disaster Medical Operations – Part 2</a:t>
            </a:r>
          </a:p>
        </p:txBody>
      </p:sp>
      <p:sp>
        <p:nvSpPr>
          <p:cNvPr id="6" name="Text Placeholder 5">
            <a:extLst>
              <a:ext uri="{FF2B5EF4-FFF2-40B4-BE49-F238E27FC236}">
                <a16:creationId xmlns:a16="http://schemas.microsoft.com/office/drawing/2014/main" id="{390E7F96-AA8F-473D-8AD4-D5AD9C71C418}"/>
              </a:ext>
            </a:extLst>
          </p:cNvPr>
          <p:cNvSpPr>
            <a:spLocks noGrp="1"/>
          </p:cNvSpPr>
          <p:nvPr>
            <p:ph type="body" sz="quarter" idx="11"/>
          </p:nvPr>
        </p:nvSpPr>
        <p:spPr/>
        <p:txBody>
          <a:bodyPr/>
          <a:lstStyle/>
          <a:p>
            <a:r>
              <a:rPr lang="en-US" dirty="0"/>
              <a:t>4-13</a:t>
            </a:r>
          </a:p>
        </p:txBody>
      </p:sp>
    </p:spTree>
    <p:extLst>
      <p:ext uri="{BB962C8B-B14F-4D97-AF65-F5344CB8AC3E}">
        <p14:creationId xmlns:p14="http://schemas.microsoft.com/office/powerpoint/2010/main" val="411581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9C0302-2593-46EB-BECD-EF84B3D3C1FC}"/>
              </a:ext>
            </a:extLst>
          </p:cNvPr>
          <p:cNvSpPr>
            <a:spLocks noGrp="1"/>
          </p:cNvSpPr>
          <p:nvPr>
            <p:ph type="title"/>
          </p:nvPr>
        </p:nvSpPr>
        <p:spPr/>
        <p:txBody>
          <a:bodyPr/>
          <a:lstStyle/>
          <a:p>
            <a:r>
              <a:rPr lang="en-US" dirty="0"/>
              <a:t>Get Involved</a:t>
            </a:r>
          </a:p>
        </p:txBody>
      </p:sp>
      <p:sp>
        <p:nvSpPr>
          <p:cNvPr id="7" name="Content Placeholder 6">
            <a:extLst>
              <a:ext uri="{FF2B5EF4-FFF2-40B4-BE49-F238E27FC236}">
                <a16:creationId xmlns:a16="http://schemas.microsoft.com/office/drawing/2014/main" id="{FFBC9435-3E97-46DE-8AE6-4FB755E71BE9}"/>
              </a:ext>
            </a:extLst>
          </p:cNvPr>
          <p:cNvSpPr>
            <a:spLocks noGrp="1"/>
          </p:cNvSpPr>
          <p:nvPr>
            <p:ph idx="1"/>
          </p:nvPr>
        </p:nvSpPr>
        <p:spPr/>
        <p:txBody>
          <a:bodyPr>
            <a:normAutofit/>
          </a:bodyPr>
          <a:lstStyle/>
          <a:p>
            <a:r>
              <a:rPr lang="en-US" dirty="0"/>
              <a:t>Preparedness requires active participation from all </a:t>
            </a:r>
          </a:p>
          <a:p>
            <a:pPr lvl="1"/>
            <a:r>
              <a:rPr lang="en-US" dirty="0"/>
              <a:t>Talk to friends and family about hazards </a:t>
            </a:r>
          </a:p>
          <a:p>
            <a:pPr lvl="1"/>
            <a:r>
              <a:rPr lang="en-US" dirty="0"/>
              <a:t>Ask about emergency planning outside the home </a:t>
            </a:r>
          </a:p>
          <a:p>
            <a:pPr lvl="1"/>
            <a:r>
              <a:rPr lang="en-US" dirty="0"/>
              <a:t>Make sure those in charge have a plan</a:t>
            </a:r>
          </a:p>
          <a:p>
            <a:r>
              <a:rPr lang="en-US" dirty="0"/>
              <a:t>Training provides skills needed to help others and keeps skills current </a:t>
            </a:r>
          </a:p>
          <a:p>
            <a:pPr lvl="1"/>
            <a:r>
              <a:rPr lang="en-US" dirty="0"/>
              <a:t>CERT program provides training, practice, and connection to others </a:t>
            </a:r>
          </a:p>
          <a:p>
            <a:pPr lvl="1"/>
            <a:r>
              <a:rPr lang="en-US" dirty="0"/>
              <a:t>Participate in drills and exercises </a:t>
            </a:r>
          </a:p>
          <a:p>
            <a:pPr lvl="1"/>
            <a:r>
              <a:rPr lang="en-US" dirty="0"/>
              <a:t>Talk to friends and family about volunteering </a:t>
            </a:r>
          </a:p>
          <a:p>
            <a:pPr marL="457189" lvl="1" indent="0">
              <a:buNone/>
            </a:pPr>
            <a:endParaRPr lang="en-US" dirty="0"/>
          </a:p>
          <a:p>
            <a:endParaRPr lang="en-US" dirty="0"/>
          </a:p>
        </p:txBody>
      </p:sp>
      <p:sp>
        <p:nvSpPr>
          <p:cNvPr id="2" name="Content Placeholder 1">
            <a:extLst>
              <a:ext uri="{FF2B5EF4-FFF2-40B4-BE49-F238E27FC236}">
                <a16:creationId xmlns:a16="http://schemas.microsoft.com/office/drawing/2014/main" id="{8272C76F-CE06-4234-AD5B-AFFE5E949FC2}"/>
              </a:ext>
            </a:extLst>
          </p:cNvPr>
          <p:cNvSpPr>
            <a:spLocks noGrp="1"/>
          </p:cNvSpPr>
          <p:nvPr>
            <p:ph sz="quarter" idx="12"/>
          </p:nvPr>
        </p:nvSpPr>
        <p:spPr/>
        <p:txBody>
          <a:bodyPr/>
          <a:lstStyle/>
          <a:p>
            <a:r>
              <a:rPr lang="en-US" dirty="0"/>
              <a:t>PM 1-5</a:t>
            </a:r>
          </a:p>
        </p:txBody>
      </p:sp>
      <p:sp>
        <p:nvSpPr>
          <p:cNvPr id="4" name="Text Placeholder 3">
            <a:extLst>
              <a:ext uri="{FF2B5EF4-FFF2-40B4-BE49-F238E27FC236}">
                <a16:creationId xmlns:a16="http://schemas.microsoft.com/office/drawing/2014/main" id="{BA70D51C-57B2-4200-B953-A72E3466E9C6}"/>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B1883D88-0DA4-4381-B213-370A4F252005}"/>
              </a:ext>
            </a:extLst>
          </p:cNvPr>
          <p:cNvSpPr>
            <a:spLocks noGrp="1"/>
          </p:cNvSpPr>
          <p:nvPr>
            <p:ph type="body" sz="quarter" idx="11"/>
          </p:nvPr>
        </p:nvSpPr>
        <p:spPr/>
        <p:txBody>
          <a:bodyPr/>
          <a:lstStyle/>
          <a:p>
            <a:r>
              <a:rPr lang="en-US" dirty="0"/>
              <a:t>1-11</a:t>
            </a:r>
          </a:p>
        </p:txBody>
      </p:sp>
    </p:spTree>
    <p:extLst>
      <p:ext uri="{BB962C8B-B14F-4D97-AF65-F5344CB8AC3E}">
        <p14:creationId xmlns:p14="http://schemas.microsoft.com/office/powerpoint/2010/main" val="378767076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4D6F79-C273-43FA-B42D-803D26B44761}"/>
              </a:ext>
            </a:extLst>
          </p:cNvPr>
          <p:cNvSpPr>
            <a:spLocks noGrp="1"/>
          </p:cNvSpPr>
          <p:nvPr>
            <p:ph type="title"/>
          </p:nvPr>
        </p:nvSpPr>
        <p:spPr/>
        <p:txBody>
          <a:bodyPr>
            <a:normAutofit fontScale="90000"/>
          </a:bodyPr>
          <a:lstStyle/>
          <a:p>
            <a:r>
              <a:rPr lang="en-US" dirty="0"/>
              <a:t>Conducting Head-to-Toe Assessment</a:t>
            </a:r>
          </a:p>
        </p:txBody>
      </p:sp>
      <p:sp>
        <p:nvSpPr>
          <p:cNvPr id="2" name="Content Placeholder 1">
            <a:extLst>
              <a:ext uri="{FF2B5EF4-FFF2-40B4-BE49-F238E27FC236}">
                <a16:creationId xmlns:a16="http://schemas.microsoft.com/office/drawing/2014/main" id="{30950361-8694-4936-9E9A-24F441BA556B}"/>
              </a:ext>
            </a:extLst>
          </p:cNvPr>
          <p:cNvSpPr>
            <a:spLocks noGrp="1"/>
          </p:cNvSpPr>
          <p:nvPr>
            <p:ph idx="1"/>
          </p:nvPr>
        </p:nvSpPr>
        <p:spPr/>
        <p:txBody>
          <a:bodyPr/>
          <a:lstStyle/>
          <a:p>
            <a:r>
              <a:rPr lang="en-US" dirty="0"/>
              <a:t>Pay careful attention </a:t>
            </a:r>
          </a:p>
          <a:p>
            <a:r>
              <a:rPr lang="en-US" dirty="0"/>
              <a:t>Look, listen, and feel </a:t>
            </a:r>
          </a:p>
          <a:p>
            <a:r>
              <a:rPr lang="en-US" dirty="0"/>
              <a:t>Suspect a spinal injury in unconscious survivors and treat accordingly </a:t>
            </a:r>
          </a:p>
          <a:p>
            <a:r>
              <a:rPr lang="en-US" dirty="0"/>
              <a:t>Check own hands for patient bleeding </a:t>
            </a:r>
          </a:p>
        </p:txBody>
      </p:sp>
      <p:sp>
        <p:nvSpPr>
          <p:cNvPr id="6" name="Content Placeholder 5">
            <a:extLst>
              <a:ext uri="{FF2B5EF4-FFF2-40B4-BE49-F238E27FC236}">
                <a16:creationId xmlns:a16="http://schemas.microsoft.com/office/drawing/2014/main" id="{FAF3A0C4-F588-4EDF-913F-7977773A60EE}"/>
              </a:ext>
            </a:extLst>
          </p:cNvPr>
          <p:cNvSpPr>
            <a:spLocks noGrp="1"/>
          </p:cNvSpPr>
          <p:nvPr>
            <p:ph sz="quarter" idx="12"/>
          </p:nvPr>
        </p:nvSpPr>
        <p:spPr/>
        <p:txBody>
          <a:bodyPr/>
          <a:lstStyle/>
          <a:p>
            <a:r>
              <a:rPr lang="en-US" dirty="0"/>
              <a:t>PM 4-8</a:t>
            </a:r>
          </a:p>
        </p:txBody>
      </p:sp>
      <p:sp>
        <p:nvSpPr>
          <p:cNvPr id="4" name="Text Placeholder 3">
            <a:extLst>
              <a:ext uri="{FF2B5EF4-FFF2-40B4-BE49-F238E27FC236}">
                <a16:creationId xmlns:a16="http://schemas.microsoft.com/office/drawing/2014/main" id="{178FB7E5-2D46-4516-AB8D-C144410FB5D0}"/>
              </a:ext>
            </a:extLst>
          </p:cNvPr>
          <p:cNvSpPr>
            <a:spLocks noGrp="1"/>
          </p:cNvSpPr>
          <p:nvPr>
            <p:ph type="body" sz="quarter" idx="10"/>
          </p:nvPr>
        </p:nvSpPr>
        <p:spPr>
          <a:xfrm>
            <a:off x="1429787" y="6385716"/>
            <a:ext cx="4619321"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69250FDB-4021-4D9B-9AAF-F897827E86C7}"/>
              </a:ext>
            </a:extLst>
          </p:cNvPr>
          <p:cNvSpPr>
            <a:spLocks noGrp="1"/>
          </p:cNvSpPr>
          <p:nvPr>
            <p:ph type="body" sz="quarter" idx="11"/>
          </p:nvPr>
        </p:nvSpPr>
        <p:spPr/>
        <p:txBody>
          <a:bodyPr/>
          <a:lstStyle/>
          <a:p>
            <a:r>
              <a:rPr lang="en-US" dirty="0"/>
              <a:t>4-14</a:t>
            </a:r>
          </a:p>
        </p:txBody>
      </p:sp>
    </p:spTree>
    <p:extLst>
      <p:ext uri="{BB962C8B-B14F-4D97-AF65-F5344CB8AC3E}">
        <p14:creationId xmlns:p14="http://schemas.microsoft.com/office/powerpoint/2010/main" val="23457310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084B93-5640-4CC9-BB56-DC4BE7A85351}"/>
              </a:ext>
            </a:extLst>
          </p:cNvPr>
          <p:cNvSpPr>
            <a:spLocks noGrp="1"/>
          </p:cNvSpPr>
          <p:nvPr>
            <p:ph type="title"/>
          </p:nvPr>
        </p:nvSpPr>
        <p:spPr/>
        <p:txBody>
          <a:bodyPr/>
          <a:lstStyle/>
          <a:p>
            <a:r>
              <a:rPr lang="en-US" dirty="0"/>
              <a:t>Order of Assessment</a:t>
            </a:r>
          </a:p>
        </p:txBody>
      </p:sp>
      <p:sp>
        <p:nvSpPr>
          <p:cNvPr id="6" name="Content Placeholder 5">
            <a:extLst>
              <a:ext uri="{FF2B5EF4-FFF2-40B4-BE49-F238E27FC236}">
                <a16:creationId xmlns:a16="http://schemas.microsoft.com/office/drawing/2014/main" id="{663BE5D9-D129-4E6A-A153-2A7EA09825C6}"/>
              </a:ext>
            </a:extLst>
          </p:cNvPr>
          <p:cNvSpPr>
            <a:spLocks noGrp="1"/>
          </p:cNvSpPr>
          <p:nvPr>
            <p:ph idx="1"/>
          </p:nvPr>
        </p:nvSpPr>
        <p:spPr/>
        <p:txBody>
          <a:bodyPr>
            <a:noAutofit/>
          </a:bodyPr>
          <a:lstStyle/>
          <a:p>
            <a:r>
              <a:rPr lang="en-US" dirty="0"/>
              <a:t>Head</a:t>
            </a:r>
          </a:p>
          <a:p>
            <a:r>
              <a:rPr lang="en-US" dirty="0"/>
              <a:t>Neck</a:t>
            </a:r>
          </a:p>
          <a:p>
            <a:r>
              <a:rPr lang="en-US" dirty="0"/>
              <a:t>Shoulders</a:t>
            </a:r>
          </a:p>
          <a:p>
            <a:r>
              <a:rPr lang="en-US" dirty="0"/>
              <a:t>Chest</a:t>
            </a:r>
          </a:p>
          <a:p>
            <a:r>
              <a:rPr lang="en-US" dirty="0"/>
              <a:t>Arms</a:t>
            </a:r>
          </a:p>
          <a:p>
            <a:r>
              <a:rPr lang="en-US" dirty="0"/>
              <a:t>Abdomen</a:t>
            </a:r>
          </a:p>
          <a:p>
            <a:r>
              <a:rPr lang="en-US" dirty="0"/>
              <a:t>Pelvis</a:t>
            </a:r>
          </a:p>
          <a:p>
            <a:r>
              <a:rPr lang="en-US" dirty="0"/>
              <a:t>Legs </a:t>
            </a:r>
          </a:p>
        </p:txBody>
      </p:sp>
      <p:pic>
        <p:nvPicPr>
          <p:cNvPr id="9" name="Picture 8" descr="Photo: CERT team members assess patients for injuries.">
            <a:extLst>
              <a:ext uri="{FF2B5EF4-FFF2-40B4-BE49-F238E27FC236}">
                <a16:creationId xmlns:a16="http://schemas.microsoft.com/office/drawing/2014/main" id="{FB5EAB78-9A72-4942-B7C2-3C7A9055FE1C}"/>
              </a:ext>
            </a:extLst>
          </p:cNvPr>
          <p:cNvPicPr>
            <a:picLocks noChangeAspect="1"/>
          </p:cNvPicPr>
          <p:nvPr/>
        </p:nvPicPr>
        <p:blipFill>
          <a:blip r:embed="rId2"/>
          <a:stretch>
            <a:fillRect/>
          </a:stretch>
        </p:blipFill>
        <p:spPr>
          <a:xfrm>
            <a:off x="3983058" y="2013156"/>
            <a:ext cx="4640528" cy="2831688"/>
          </a:xfrm>
          <a:prstGeom prst="rect">
            <a:avLst/>
          </a:prstGeom>
        </p:spPr>
      </p:pic>
      <p:sp>
        <p:nvSpPr>
          <p:cNvPr id="2" name="Content Placeholder 1">
            <a:extLst>
              <a:ext uri="{FF2B5EF4-FFF2-40B4-BE49-F238E27FC236}">
                <a16:creationId xmlns:a16="http://schemas.microsoft.com/office/drawing/2014/main" id="{4C7E226C-5036-4331-8067-B22C29DB0758}"/>
              </a:ext>
            </a:extLst>
          </p:cNvPr>
          <p:cNvSpPr>
            <a:spLocks noGrp="1"/>
          </p:cNvSpPr>
          <p:nvPr>
            <p:ph sz="quarter" idx="12"/>
          </p:nvPr>
        </p:nvSpPr>
        <p:spPr/>
        <p:txBody>
          <a:bodyPr/>
          <a:lstStyle/>
          <a:p>
            <a:r>
              <a:rPr lang="en-US" dirty="0"/>
              <a:t>PM 4-8</a:t>
            </a:r>
          </a:p>
        </p:txBody>
      </p:sp>
      <p:sp>
        <p:nvSpPr>
          <p:cNvPr id="7" name="Text Placeholder 6">
            <a:extLst>
              <a:ext uri="{FF2B5EF4-FFF2-40B4-BE49-F238E27FC236}">
                <a16:creationId xmlns:a16="http://schemas.microsoft.com/office/drawing/2014/main" id="{97274B88-E214-4AE8-BC40-1A35C8F2B515}"/>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8" name="Text Placeholder 7">
            <a:extLst>
              <a:ext uri="{FF2B5EF4-FFF2-40B4-BE49-F238E27FC236}">
                <a16:creationId xmlns:a16="http://schemas.microsoft.com/office/drawing/2014/main" id="{C0E6D86C-89AE-47B4-9BA4-66AC42940C6A}"/>
              </a:ext>
            </a:extLst>
          </p:cNvPr>
          <p:cNvSpPr>
            <a:spLocks noGrp="1"/>
          </p:cNvSpPr>
          <p:nvPr>
            <p:ph type="body" sz="quarter" idx="11"/>
          </p:nvPr>
        </p:nvSpPr>
        <p:spPr/>
        <p:txBody>
          <a:bodyPr/>
          <a:lstStyle/>
          <a:p>
            <a:r>
              <a:rPr lang="en-US" dirty="0"/>
              <a:t>4-15</a:t>
            </a:r>
          </a:p>
        </p:txBody>
      </p:sp>
    </p:spTree>
    <p:extLst>
      <p:ext uri="{BB962C8B-B14F-4D97-AF65-F5344CB8AC3E}">
        <p14:creationId xmlns:p14="http://schemas.microsoft.com/office/powerpoint/2010/main" val="8856204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225EB7-A3FD-4CCC-9B29-21F48200C987}"/>
              </a:ext>
            </a:extLst>
          </p:cNvPr>
          <p:cNvSpPr>
            <a:spLocks noGrp="1"/>
          </p:cNvSpPr>
          <p:nvPr>
            <p:ph type="title"/>
          </p:nvPr>
        </p:nvSpPr>
        <p:spPr/>
        <p:txBody>
          <a:bodyPr>
            <a:normAutofit fontScale="90000"/>
          </a:bodyPr>
          <a:lstStyle/>
          <a:p>
            <a:r>
              <a:rPr lang="en-US" dirty="0"/>
              <a:t>Closed-Head, Neck, Spinal Injuries</a:t>
            </a:r>
          </a:p>
        </p:txBody>
      </p:sp>
      <p:sp>
        <p:nvSpPr>
          <p:cNvPr id="2" name="Content Placeholder 1">
            <a:extLst>
              <a:ext uri="{FF2B5EF4-FFF2-40B4-BE49-F238E27FC236}">
                <a16:creationId xmlns:a16="http://schemas.microsoft.com/office/drawing/2014/main" id="{2CAB2452-B1EC-438F-8CA8-06C7C4534C5A}"/>
              </a:ext>
            </a:extLst>
          </p:cNvPr>
          <p:cNvSpPr>
            <a:spLocks noGrp="1"/>
          </p:cNvSpPr>
          <p:nvPr>
            <p:ph idx="1"/>
          </p:nvPr>
        </p:nvSpPr>
        <p:spPr/>
        <p:txBody>
          <a:bodyPr/>
          <a:lstStyle/>
          <a:p>
            <a:r>
              <a:rPr lang="en-US" dirty="0"/>
              <a:t>If injuries to the head or spine are suspected, </a:t>
            </a:r>
            <a:r>
              <a:rPr lang="en-US" b="1" dirty="0"/>
              <a:t>do no harm</a:t>
            </a:r>
            <a:r>
              <a:rPr lang="en-US" dirty="0"/>
              <a:t> </a:t>
            </a:r>
          </a:p>
          <a:p>
            <a:pPr lvl="1"/>
            <a:r>
              <a:rPr lang="en-US" dirty="0"/>
              <a:t>Minimize movement of head and neck while treating life-threatening conditions </a:t>
            </a:r>
          </a:p>
          <a:p>
            <a:r>
              <a:rPr lang="en-US" dirty="0"/>
              <a:t>If survivors exhibit signs or are found under heavy debris, treat them as having a closed-head, neck, or spinal injury </a:t>
            </a:r>
          </a:p>
        </p:txBody>
      </p:sp>
      <p:sp>
        <p:nvSpPr>
          <p:cNvPr id="6" name="Content Placeholder 5">
            <a:extLst>
              <a:ext uri="{FF2B5EF4-FFF2-40B4-BE49-F238E27FC236}">
                <a16:creationId xmlns:a16="http://schemas.microsoft.com/office/drawing/2014/main" id="{0DC7AE8E-2252-4967-A65D-8D55E38AF460}"/>
              </a:ext>
            </a:extLst>
          </p:cNvPr>
          <p:cNvSpPr>
            <a:spLocks noGrp="1"/>
          </p:cNvSpPr>
          <p:nvPr>
            <p:ph sz="quarter" idx="12"/>
          </p:nvPr>
        </p:nvSpPr>
        <p:spPr/>
        <p:txBody>
          <a:bodyPr/>
          <a:lstStyle/>
          <a:p>
            <a:r>
              <a:rPr lang="en-US" dirty="0"/>
              <a:t>PM 4-8</a:t>
            </a:r>
          </a:p>
        </p:txBody>
      </p:sp>
      <p:sp>
        <p:nvSpPr>
          <p:cNvPr id="4" name="Text Placeholder 3">
            <a:extLst>
              <a:ext uri="{FF2B5EF4-FFF2-40B4-BE49-F238E27FC236}">
                <a16:creationId xmlns:a16="http://schemas.microsoft.com/office/drawing/2014/main" id="{11A1192A-BCFA-453F-928E-D2CF74A7DD39}"/>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E8F389CF-C078-4EF8-AEBB-50F0C5C535B1}"/>
              </a:ext>
            </a:extLst>
          </p:cNvPr>
          <p:cNvSpPr>
            <a:spLocks noGrp="1"/>
          </p:cNvSpPr>
          <p:nvPr>
            <p:ph type="body" sz="quarter" idx="11"/>
          </p:nvPr>
        </p:nvSpPr>
        <p:spPr/>
        <p:txBody>
          <a:bodyPr/>
          <a:lstStyle/>
          <a:p>
            <a:r>
              <a:rPr lang="en-US" dirty="0"/>
              <a:t>4-16</a:t>
            </a:r>
          </a:p>
        </p:txBody>
      </p:sp>
    </p:spTree>
    <p:extLst>
      <p:ext uri="{BB962C8B-B14F-4D97-AF65-F5344CB8AC3E}">
        <p14:creationId xmlns:p14="http://schemas.microsoft.com/office/powerpoint/2010/main" val="6313863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95538F-C2BC-4C5D-A086-7D090F03A3D3}"/>
              </a:ext>
            </a:extLst>
          </p:cNvPr>
          <p:cNvSpPr>
            <a:spLocks noGrp="1"/>
          </p:cNvSpPr>
          <p:nvPr>
            <p:ph type="title"/>
          </p:nvPr>
        </p:nvSpPr>
        <p:spPr/>
        <p:txBody>
          <a:bodyPr>
            <a:normAutofit fontScale="90000"/>
          </a:bodyPr>
          <a:lstStyle/>
          <a:p>
            <a:r>
              <a:rPr lang="en-US" dirty="0"/>
              <a:t>Public Health Considerations</a:t>
            </a:r>
          </a:p>
        </p:txBody>
      </p:sp>
      <p:sp>
        <p:nvSpPr>
          <p:cNvPr id="2" name="Content Placeholder 1">
            <a:extLst>
              <a:ext uri="{FF2B5EF4-FFF2-40B4-BE49-F238E27FC236}">
                <a16:creationId xmlns:a16="http://schemas.microsoft.com/office/drawing/2014/main" id="{37344BB9-59CB-48F7-A078-7241F3FB46F2}"/>
              </a:ext>
            </a:extLst>
          </p:cNvPr>
          <p:cNvSpPr>
            <a:spLocks noGrp="1"/>
          </p:cNvSpPr>
          <p:nvPr>
            <p:ph idx="1"/>
          </p:nvPr>
        </p:nvSpPr>
        <p:spPr/>
        <p:txBody>
          <a:bodyPr/>
          <a:lstStyle/>
          <a:p>
            <a:r>
              <a:rPr lang="en-US" dirty="0"/>
              <a:t>Maintaining proper hygiene</a:t>
            </a:r>
          </a:p>
          <a:p>
            <a:r>
              <a:rPr lang="en-US" dirty="0"/>
              <a:t>Maintaining proper sanitation</a:t>
            </a:r>
          </a:p>
          <a:p>
            <a:r>
              <a:rPr lang="en-US" dirty="0"/>
              <a:t>Purifying water (if necessary)</a:t>
            </a:r>
          </a:p>
          <a:p>
            <a:r>
              <a:rPr lang="en-US" dirty="0"/>
              <a:t>Preventing spread of disease </a:t>
            </a:r>
          </a:p>
        </p:txBody>
      </p:sp>
      <p:pic>
        <p:nvPicPr>
          <p:cNvPr id="6" name="Picture 5" descr="Photo of bubbles covering the surface of a liquid. ">
            <a:extLst>
              <a:ext uri="{FF2B5EF4-FFF2-40B4-BE49-F238E27FC236}">
                <a16:creationId xmlns:a16="http://schemas.microsoft.com/office/drawing/2014/main" id="{0BE81A6E-8170-49B4-85C0-6F8517A0DC07}"/>
              </a:ext>
            </a:extLst>
          </p:cNvPr>
          <p:cNvPicPr>
            <a:picLocks noChangeAspect="1"/>
          </p:cNvPicPr>
          <p:nvPr/>
        </p:nvPicPr>
        <p:blipFill>
          <a:blip r:embed="rId2"/>
          <a:stretch>
            <a:fillRect/>
          </a:stretch>
        </p:blipFill>
        <p:spPr>
          <a:xfrm>
            <a:off x="5621281" y="1840303"/>
            <a:ext cx="3215148" cy="2633412"/>
          </a:xfrm>
          <a:prstGeom prst="rect">
            <a:avLst/>
          </a:prstGeom>
        </p:spPr>
      </p:pic>
      <p:sp>
        <p:nvSpPr>
          <p:cNvPr id="7" name="Content Placeholder 6">
            <a:extLst>
              <a:ext uri="{FF2B5EF4-FFF2-40B4-BE49-F238E27FC236}">
                <a16:creationId xmlns:a16="http://schemas.microsoft.com/office/drawing/2014/main" id="{3FE74840-EBFE-42E4-BA5E-6774D90A2C28}"/>
              </a:ext>
            </a:extLst>
          </p:cNvPr>
          <p:cNvSpPr>
            <a:spLocks noGrp="1"/>
          </p:cNvSpPr>
          <p:nvPr>
            <p:ph sz="quarter" idx="12"/>
          </p:nvPr>
        </p:nvSpPr>
        <p:spPr/>
        <p:txBody>
          <a:bodyPr/>
          <a:lstStyle/>
          <a:p>
            <a:r>
              <a:rPr lang="en-US" dirty="0"/>
              <a:t>PM 4-11</a:t>
            </a:r>
          </a:p>
        </p:txBody>
      </p:sp>
      <p:sp>
        <p:nvSpPr>
          <p:cNvPr id="4" name="Text Placeholder 3">
            <a:extLst>
              <a:ext uri="{FF2B5EF4-FFF2-40B4-BE49-F238E27FC236}">
                <a16:creationId xmlns:a16="http://schemas.microsoft.com/office/drawing/2014/main" id="{599146AD-ADA0-4ECC-A4D3-DF3620682310}"/>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DE020B19-658A-4249-8134-8B53E3F1A54B}"/>
              </a:ext>
            </a:extLst>
          </p:cNvPr>
          <p:cNvSpPr>
            <a:spLocks noGrp="1"/>
          </p:cNvSpPr>
          <p:nvPr>
            <p:ph type="body" sz="quarter" idx="11"/>
          </p:nvPr>
        </p:nvSpPr>
        <p:spPr/>
        <p:txBody>
          <a:bodyPr/>
          <a:lstStyle/>
          <a:p>
            <a:r>
              <a:rPr lang="en-US" dirty="0"/>
              <a:t>4-17</a:t>
            </a:r>
          </a:p>
        </p:txBody>
      </p:sp>
    </p:spTree>
    <p:extLst>
      <p:ext uri="{BB962C8B-B14F-4D97-AF65-F5344CB8AC3E}">
        <p14:creationId xmlns:p14="http://schemas.microsoft.com/office/powerpoint/2010/main" val="395500597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CA87F2-36CC-4F9F-96A1-94D6978AF4F3}"/>
              </a:ext>
            </a:extLst>
          </p:cNvPr>
          <p:cNvSpPr>
            <a:spLocks noGrp="1"/>
          </p:cNvSpPr>
          <p:nvPr>
            <p:ph type="title"/>
          </p:nvPr>
        </p:nvSpPr>
        <p:spPr/>
        <p:txBody>
          <a:bodyPr/>
          <a:lstStyle/>
          <a:p>
            <a:r>
              <a:rPr lang="en-US" dirty="0"/>
              <a:t>Maintaining Hygiene</a:t>
            </a:r>
          </a:p>
        </p:txBody>
      </p:sp>
      <p:sp>
        <p:nvSpPr>
          <p:cNvPr id="2" name="Content Placeholder 1">
            <a:extLst>
              <a:ext uri="{FF2B5EF4-FFF2-40B4-BE49-F238E27FC236}">
                <a16:creationId xmlns:a16="http://schemas.microsoft.com/office/drawing/2014/main" id="{AC599E4E-D4EB-4425-B689-ED17D193FEB7}"/>
              </a:ext>
            </a:extLst>
          </p:cNvPr>
          <p:cNvSpPr>
            <a:spLocks noGrp="1"/>
          </p:cNvSpPr>
          <p:nvPr>
            <p:ph idx="1"/>
          </p:nvPr>
        </p:nvSpPr>
        <p:spPr>
          <a:xfrm>
            <a:off x="315142" y="1521229"/>
            <a:ext cx="6481312" cy="4781145"/>
          </a:xfrm>
        </p:spPr>
        <p:txBody>
          <a:bodyPr/>
          <a:lstStyle/>
          <a:p>
            <a:r>
              <a:rPr lang="en-US" dirty="0"/>
              <a:t>Wash hands frequently </a:t>
            </a:r>
          </a:p>
          <a:p>
            <a:pPr lvl="1"/>
            <a:r>
              <a:rPr lang="en-US" dirty="0"/>
              <a:t>Or use alcohol-based hand sanitizer </a:t>
            </a:r>
          </a:p>
          <a:p>
            <a:r>
              <a:rPr lang="en-US" dirty="0"/>
              <a:t>Wear non-latex exam gloves </a:t>
            </a:r>
          </a:p>
          <a:p>
            <a:r>
              <a:rPr lang="en-US" dirty="0"/>
              <a:t>Keep dressings sterile </a:t>
            </a:r>
          </a:p>
          <a:p>
            <a:r>
              <a:rPr lang="en-US" dirty="0"/>
              <a:t>Wash areas that come in contact with body fluids </a:t>
            </a:r>
          </a:p>
        </p:txBody>
      </p:sp>
      <p:pic>
        <p:nvPicPr>
          <p:cNvPr id="6" name="Picture 5" descr="Photo of hands washing in a sink.">
            <a:extLst>
              <a:ext uri="{FF2B5EF4-FFF2-40B4-BE49-F238E27FC236}">
                <a16:creationId xmlns:a16="http://schemas.microsoft.com/office/drawing/2014/main" id="{DDF3F793-E924-4C6C-8A95-7B7CF9BBC520}"/>
              </a:ext>
            </a:extLst>
          </p:cNvPr>
          <p:cNvPicPr>
            <a:picLocks noChangeAspect="1"/>
          </p:cNvPicPr>
          <p:nvPr/>
        </p:nvPicPr>
        <p:blipFill>
          <a:blip r:embed="rId2"/>
          <a:stretch>
            <a:fillRect/>
          </a:stretch>
        </p:blipFill>
        <p:spPr>
          <a:xfrm>
            <a:off x="6719525" y="1798685"/>
            <a:ext cx="2115323" cy="3260630"/>
          </a:xfrm>
          <a:prstGeom prst="rect">
            <a:avLst/>
          </a:prstGeom>
        </p:spPr>
      </p:pic>
      <p:sp>
        <p:nvSpPr>
          <p:cNvPr id="7" name="Content Placeholder 6">
            <a:extLst>
              <a:ext uri="{FF2B5EF4-FFF2-40B4-BE49-F238E27FC236}">
                <a16:creationId xmlns:a16="http://schemas.microsoft.com/office/drawing/2014/main" id="{3C3738D8-0595-498F-905B-48CCAC8A9612}"/>
              </a:ext>
            </a:extLst>
          </p:cNvPr>
          <p:cNvSpPr>
            <a:spLocks noGrp="1"/>
          </p:cNvSpPr>
          <p:nvPr>
            <p:ph sz="quarter" idx="12"/>
          </p:nvPr>
        </p:nvSpPr>
        <p:spPr/>
        <p:txBody>
          <a:bodyPr/>
          <a:lstStyle/>
          <a:p>
            <a:r>
              <a:rPr lang="en-US" dirty="0"/>
              <a:t>PM 4-11</a:t>
            </a:r>
          </a:p>
        </p:txBody>
      </p:sp>
      <p:sp>
        <p:nvSpPr>
          <p:cNvPr id="4" name="Text Placeholder 3">
            <a:extLst>
              <a:ext uri="{FF2B5EF4-FFF2-40B4-BE49-F238E27FC236}">
                <a16:creationId xmlns:a16="http://schemas.microsoft.com/office/drawing/2014/main" id="{83F016DC-46C1-4C80-99FF-6148987F3AB6}"/>
              </a:ext>
            </a:extLst>
          </p:cNvPr>
          <p:cNvSpPr>
            <a:spLocks noGrp="1"/>
          </p:cNvSpPr>
          <p:nvPr>
            <p:ph type="body" sz="quarter" idx="10"/>
          </p:nvPr>
        </p:nvSpPr>
        <p:spPr>
          <a:xfrm>
            <a:off x="1429787" y="6385716"/>
            <a:ext cx="4692206"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D1506CA5-E513-44FE-B8F5-837086E33E92}"/>
              </a:ext>
            </a:extLst>
          </p:cNvPr>
          <p:cNvSpPr>
            <a:spLocks noGrp="1"/>
          </p:cNvSpPr>
          <p:nvPr>
            <p:ph type="body" sz="quarter" idx="11"/>
          </p:nvPr>
        </p:nvSpPr>
        <p:spPr/>
        <p:txBody>
          <a:bodyPr/>
          <a:lstStyle/>
          <a:p>
            <a:r>
              <a:rPr lang="en-US" dirty="0"/>
              <a:t>4-18</a:t>
            </a:r>
          </a:p>
        </p:txBody>
      </p:sp>
    </p:spTree>
    <p:extLst>
      <p:ext uri="{BB962C8B-B14F-4D97-AF65-F5344CB8AC3E}">
        <p14:creationId xmlns:p14="http://schemas.microsoft.com/office/powerpoint/2010/main" val="26749004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F7A274-CD9B-44C8-9C1C-86F9D59910A2}"/>
              </a:ext>
            </a:extLst>
          </p:cNvPr>
          <p:cNvSpPr>
            <a:spLocks noGrp="1"/>
          </p:cNvSpPr>
          <p:nvPr>
            <p:ph type="title"/>
          </p:nvPr>
        </p:nvSpPr>
        <p:spPr/>
        <p:txBody>
          <a:bodyPr/>
          <a:lstStyle/>
          <a:p>
            <a:r>
              <a:rPr lang="en-US" dirty="0"/>
              <a:t>Maintain Sanitation</a:t>
            </a:r>
          </a:p>
        </p:txBody>
      </p:sp>
      <p:sp>
        <p:nvSpPr>
          <p:cNvPr id="2" name="Content Placeholder 1">
            <a:extLst>
              <a:ext uri="{FF2B5EF4-FFF2-40B4-BE49-F238E27FC236}">
                <a16:creationId xmlns:a16="http://schemas.microsoft.com/office/drawing/2014/main" id="{BDA96742-55E7-4C6C-B3E5-9B7857AA79DE}"/>
              </a:ext>
            </a:extLst>
          </p:cNvPr>
          <p:cNvSpPr>
            <a:spLocks noGrp="1"/>
          </p:cNvSpPr>
          <p:nvPr>
            <p:ph idx="1"/>
          </p:nvPr>
        </p:nvSpPr>
        <p:spPr/>
        <p:txBody>
          <a:bodyPr/>
          <a:lstStyle/>
          <a:p>
            <a:r>
              <a:rPr lang="en-US" dirty="0"/>
              <a:t>Control disposal of bacterial sources </a:t>
            </a:r>
          </a:p>
          <a:p>
            <a:r>
              <a:rPr lang="en-US" dirty="0"/>
              <a:t>Put waste products in plastic bags </a:t>
            </a:r>
          </a:p>
          <a:p>
            <a:pPr lvl="1"/>
            <a:r>
              <a:rPr lang="en-US" dirty="0"/>
              <a:t>Tie off bags and mark them as medical waste </a:t>
            </a:r>
          </a:p>
          <a:p>
            <a:r>
              <a:rPr lang="en-US" dirty="0"/>
              <a:t>Bury human waste </a:t>
            </a:r>
          </a:p>
        </p:txBody>
      </p:sp>
      <p:sp>
        <p:nvSpPr>
          <p:cNvPr id="6" name="Content Placeholder 5">
            <a:extLst>
              <a:ext uri="{FF2B5EF4-FFF2-40B4-BE49-F238E27FC236}">
                <a16:creationId xmlns:a16="http://schemas.microsoft.com/office/drawing/2014/main" id="{5F01E2B7-31BB-4B2E-98E0-74F3845E1BAE}"/>
              </a:ext>
            </a:extLst>
          </p:cNvPr>
          <p:cNvSpPr>
            <a:spLocks noGrp="1"/>
          </p:cNvSpPr>
          <p:nvPr>
            <p:ph sz="quarter" idx="12"/>
          </p:nvPr>
        </p:nvSpPr>
        <p:spPr/>
        <p:txBody>
          <a:bodyPr/>
          <a:lstStyle/>
          <a:p>
            <a:r>
              <a:rPr lang="en-US" dirty="0"/>
              <a:t>PM 4-11</a:t>
            </a:r>
          </a:p>
        </p:txBody>
      </p:sp>
      <p:sp>
        <p:nvSpPr>
          <p:cNvPr id="4" name="Text Placeholder 3">
            <a:extLst>
              <a:ext uri="{FF2B5EF4-FFF2-40B4-BE49-F238E27FC236}">
                <a16:creationId xmlns:a16="http://schemas.microsoft.com/office/drawing/2014/main" id="{6E47A664-E54A-491D-9C46-07E883ED0B83}"/>
              </a:ext>
            </a:extLst>
          </p:cNvPr>
          <p:cNvSpPr>
            <a:spLocks noGrp="1"/>
          </p:cNvSpPr>
          <p:nvPr>
            <p:ph type="body" sz="quarter" idx="10"/>
          </p:nvPr>
        </p:nvSpPr>
        <p:spPr>
          <a:xfrm>
            <a:off x="1429787" y="6385716"/>
            <a:ext cx="4619321"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3EF0DDF9-04E7-450A-A504-4ED7997DA8F7}"/>
              </a:ext>
            </a:extLst>
          </p:cNvPr>
          <p:cNvSpPr>
            <a:spLocks noGrp="1"/>
          </p:cNvSpPr>
          <p:nvPr>
            <p:ph type="body" sz="quarter" idx="11"/>
          </p:nvPr>
        </p:nvSpPr>
        <p:spPr/>
        <p:txBody>
          <a:bodyPr/>
          <a:lstStyle/>
          <a:p>
            <a:r>
              <a:rPr lang="en-US" dirty="0"/>
              <a:t>4-19</a:t>
            </a:r>
          </a:p>
        </p:txBody>
      </p:sp>
    </p:spTree>
    <p:extLst>
      <p:ext uri="{BB962C8B-B14F-4D97-AF65-F5344CB8AC3E}">
        <p14:creationId xmlns:p14="http://schemas.microsoft.com/office/powerpoint/2010/main" val="29275793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3BC77D-8638-40FE-BFE3-AE1452537A2B}"/>
              </a:ext>
            </a:extLst>
          </p:cNvPr>
          <p:cNvSpPr>
            <a:spLocks noGrp="1"/>
          </p:cNvSpPr>
          <p:nvPr>
            <p:ph type="title"/>
          </p:nvPr>
        </p:nvSpPr>
        <p:spPr/>
        <p:txBody>
          <a:bodyPr>
            <a:normAutofit fontScale="90000"/>
          </a:bodyPr>
          <a:lstStyle/>
          <a:p>
            <a:r>
              <a:rPr lang="en-US" dirty="0"/>
              <a:t>Water Purification Methods</a:t>
            </a:r>
          </a:p>
        </p:txBody>
      </p:sp>
      <p:sp>
        <p:nvSpPr>
          <p:cNvPr id="2" name="Content Placeholder 1">
            <a:extLst>
              <a:ext uri="{FF2B5EF4-FFF2-40B4-BE49-F238E27FC236}">
                <a16:creationId xmlns:a16="http://schemas.microsoft.com/office/drawing/2014/main" id="{3A0D4B87-5408-41C2-9DD7-A1CA38DB47FC}"/>
              </a:ext>
            </a:extLst>
          </p:cNvPr>
          <p:cNvSpPr>
            <a:spLocks noGrp="1"/>
          </p:cNvSpPr>
          <p:nvPr>
            <p:ph idx="1"/>
          </p:nvPr>
        </p:nvSpPr>
        <p:spPr/>
        <p:txBody>
          <a:bodyPr/>
          <a:lstStyle/>
          <a:p>
            <a:r>
              <a:rPr lang="en-US" dirty="0"/>
              <a:t>Boil water for 1 minute </a:t>
            </a:r>
          </a:p>
          <a:p>
            <a:r>
              <a:rPr lang="en-US" dirty="0"/>
              <a:t>Water purification tablets </a:t>
            </a:r>
          </a:p>
          <a:p>
            <a:r>
              <a:rPr lang="en-US" dirty="0"/>
              <a:t>Non-perfumed liquid bleach </a:t>
            </a:r>
          </a:p>
          <a:p>
            <a:pPr lvl="1"/>
            <a:r>
              <a:rPr lang="en-US" dirty="0"/>
              <a:t>8 drops/gal of water </a:t>
            </a:r>
          </a:p>
          <a:p>
            <a:pPr lvl="1"/>
            <a:r>
              <a:rPr lang="en-US" dirty="0"/>
              <a:t>16 drops/gal if water is cloudy </a:t>
            </a:r>
          </a:p>
          <a:p>
            <a:pPr lvl="1"/>
            <a:r>
              <a:rPr lang="en-US" dirty="0"/>
              <a:t>Let stand for 30 minutes before use </a:t>
            </a:r>
          </a:p>
        </p:txBody>
      </p:sp>
      <p:pic>
        <p:nvPicPr>
          <p:cNvPr id="6" name="Picture 5" descr="Photo: Water in a pot comes to a boil.">
            <a:extLst>
              <a:ext uri="{FF2B5EF4-FFF2-40B4-BE49-F238E27FC236}">
                <a16:creationId xmlns:a16="http://schemas.microsoft.com/office/drawing/2014/main" id="{CB53BF7F-2535-4EA4-9BA2-E94663687A8A}"/>
              </a:ext>
            </a:extLst>
          </p:cNvPr>
          <p:cNvPicPr>
            <a:picLocks noChangeAspect="1"/>
          </p:cNvPicPr>
          <p:nvPr/>
        </p:nvPicPr>
        <p:blipFill>
          <a:blip r:embed="rId2"/>
          <a:stretch>
            <a:fillRect/>
          </a:stretch>
        </p:blipFill>
        <p:spPr>
          <a:xfrm>
            <a:off x="6275440" y="1937031"/>
            <a:ext cx="2585688" cy="2983938"/>
          </a:xfrm>
          <a:prstGeom prst="rect">
            <a:avLst/>
          </a:prstGeom>
        </p:spPr>
      </p:pic>
      <p:sp>
        <p:nvSpPr>
          <p:cNvPr id="7" name="Content Placeholder 6">
            <a:extLst>
              <a:ext uri="{FF2B5EF4-FFF2-40B4-BE49-F238E27FC236}">
                <a16:creationId xmlns:a16="http://schemas.microsoft.com/office/drawing/2014/main" id="{1250B625-2734-418B-93E1-47E0C0520E0D}"/>
              </a:ext>
            </a:extLst>
          </p:cNvPr>
          <p:cNvSpPr>
            <a:spLocks noGrp="1"/>
          </p:cNvSpPr>
          <p:nvPr>
            <p:ph sz="quarter" idx="12"/>
          </p:nvPr>
        </p:nvSpPr>
        <p:spPr/>
        <p:txBody>
          <a:bodyPr/>
          <a:lstStyle/>
          <a:p>
            <a:r>
              <a:rPr lang="en-US" dirty="0"/>
              <a:t>PM 4-12</a:t>
            </a:r>
          </a:p>
        </p:txBody>
      </p:sp>
      <p:sp>
        <p:nvSpPr>
          <p:cNvPr id="4" name="Text Placeholder 3">
            <a:extLst>
              <a:ext uri="{FF2B5EF4-FFF2-40B4-BE49-F238E27FC236}">
                <a16:creationId xmlns:a16="http://schemas.microsoft.com/office/drawing/2014/main" id="{CCFA8DAF-79CF-4E06-960D-3B37B2F4ABC8}"/>
              </a:ext>
            </a:extLst>
          </p:cNvPr>
          <p:cNvSpPr>
            <a:spLocks noGrp="1"/>
          </p:cNvSpPr>
          <p:nvPr>
            <p:ph type="body" sz="quarter" idx="10"/>
          </p:nvPr>
        </p:nvSpPr>
        <p:spPr>
          <a:xfrm>
            <a:off x="1429787" y="6385716"/>
            <a:ext cx="4619321"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FC450D9B-8C2B-4761-BF4C-E54C2F8C8B96}"/>
              </a:ext>
            </a:extLst>
          </p:cNvPr>
          <p:cNvSpPr>
            <a:spLocks noGrp="1"/>
          </p:cNvSpPr>
          <p:nvPr>
            <p:ph type="body" sz="quarter" idx="11"/>
          </p:nvPr>
        </p:nvSpPr>
        <p:spPr/>
        <p:txBody>
          <a:bodyPr/>
          <a:lstStyle/>
          <a:p>
            <a:r>
              <a:rPr lang="en-US" dirty="0"/>
              <a:t>4-20</a:t>
            </a:r>
          </a:p>
        </p:txBody>
      </p:sp>
    </p:spTree>
    <p:extLst>
      <p:ext uri="{BB962C8B-B14F-4D97-AF65-F5344CB8AC3E}">
        <p14:creationId xmlns:p14="http://schemas.microsoft.com/office/powerpoint/2010/main" val="253577599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DE7307-D1D6-4C10-801E-DF6D6DADA657}"/>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4)</a:t>
            </a:r>
            <a:endParaRPr lang="en-US" dirty="0">
              <a:solidFill>
                <a:srgbClr val="448431"/>
              </a:solidFill>
            </a:endParaRPr>
          </a:p>
        </p:txBody>
      </p:sp>
      <p:sp>
        <p:nvSpPr>
          <p:cNvPr id="2" name="Content Placeholder 1">
            <a:extLst>
              <a:ext uri="{FF2B5EF4-FFF2-40B4-BE49-F238E27FC236}">
                <a16:creationId xmlns:a16="http://schemas.microsoft.com/office/drawing/2014/main" id="{7ED06D9F-1F64-4FDD-B5EC-17EA4CB65261}"/>
              </a:ext>
            </a:extLst>
          </p:cNvPr>
          <p:cNvSpPr>
            <a:spLocks noGrp="1"/>
          </p:cNvSpPr>
          <p:nvPr>
            <p:ph idx="1"/>
          </p:nvPr>
        </p:nvSpPr>
        <p:spPr/>
        <p:txBody>
          <a:bodyPr>
            <a:noAutofit/>
          </a:bodyPr>
          <a:lstStyle/>
          <a:p>
            <a:pPr>
              <a:lnSpc>
                <a:spcPct val="100000"/>
              </a:lnSpc>
              <a:spcBef>
                <a:spcPts val="0"/>
              </a:spcBef>
            </a:pPr>
            <a:r>
              <a:rPr lang="en-US" dirty="0"/>
              <a:t>During a mass casualty incident, CERT volunteers should:</a:t>
            </a:r>
          </a:p>
          <a:p>
            <a:pPr lvl="1">
              <a:lnSpc>
                <a:spcPct val="100000"/>
              </a:lnSpc>
              <a:spcBef>
                <a:spcPts val="0"/>
              </a:spcBef>
            </a:pPr>
            <a:r>
              <a:rPr lang="en-US" dirty="0"/>
              <a:t>Identify self as CERT volunteer and give agency affiliation</a:t>
            </a:r>
          </a:p>
          <a:p>
            <a:pPr lvl="1">
              <a:lnSpc>
                <a:spcPct val="100000"/>
              </a:lnSpc>
              <a:spcBef>
                <a:spcPts val="0"/>
              </a:spcBef>
            </a:pPr>
            <a:r>
              <a:rPr lang="en-US" dirty="0"/>
              <a:t>Assess and provide life-saving interventions</a:t>
            </a:r>
          </a:p>
          <a:p>
            <a:pPr lvl="1">
              <a:lnSpc>
                <a:spcPct val="100000"/>
              </a:lnSpc>
              <a:spcBef>
                <a:spcPts val="0"/>
              </a:spcBef>
            </a:pPr>
            <a:r>
              <a:rPr lang="en-US" dirty="0"/>
              <a:t>Provide responders with detailed information  Communication is key </a:t>
            </a:r>
          </a:p>
          <a:p>
            <a:pPr>
              <a:lnSpc>
                <a:spcPct val="100000"/>
              </a:lnSpc>
              <a:spcBef>
                <a:spcPts val="0"/>
              </a:spcBef>
            </a:pPr>
            <a:r>
              <a:rPr lang="en-US" dirty="0"/>
              <a:t>First responders may establish a central treatment location or multiple at different incident sites  Treatment areas will take into consideration safety and access to resources </a:t>
            </a:r>
          </a:p>
          <a:p>
            <a:pPr lvl="1">
              <a:lnSpc>
                <a:spcPct val="100000"/>
              </a:lnSpc>
              <a:spcBef>
                <a:spcPts val="0"/>
              </a:spcBef>
            </a:pPr>
            <a:endParaRPr lang="en-US" dirty="0"/>
          </a:p>
          <a:p>
            <a:pPr>
              <a:lnSpc>
                <a:spcPct val="100000"/>
              </a:lnSpc>
              <a:spcBef>
                <a:spcPts val="0"/>
              </a:spcBef>
            </a:pPr>
            <a:endParaRPr lang="en-US" dirty="0"/>
          </a:p>
        </p:txBody>
      </p:sp>
      <p:sp>
        <p:nvSpPr>
          <p:cNvPr id="6" name="Content Placeholder 5">
            <a:extLst>
              <a:ext uri="{FF2B5EF4-FFF2-40B4-BE49-F238E27FC236}">
                <a16:creationId xmlns:a16="http://schemas.microsoft.com/office/drawing/2014/main" id="{39831D9D-881A-405E-9DAF-0D7284D85AD0}"/>
              </a:ext>
            </a:extLst>
          </p:cNvPr>
          <p:cNvSpPr>
            <a:spLocks noGrp="1"/>
          </p:cNvSpPr>
          <p:nvPr>
            <p:ph sz="quarter" idx="12"/>
          </p:nvPr>
        </p:nvSpPr>
        <p:spPr/>
        <p:txBody>
          <a:bodyPr/>
          <a:lstStyle/>
          <a:p>
            <a:r>
              <a:rPr lang="en-US" dirty="0"/>
              <a:t>PM 4-13</a:t>
            </a:r>
          </a:p>
        </p:txBody>
      </p:sp>
      <p:sp>
        <p:nvSpPr>
          <p:cNvPr id="4" name="Text Placeholder 3">
            <a:extLst>
              <a:ext uri="{FF2B5EF4-FFF2-40B4-BE49-F238E27FC236}">
                <a16:creationId xmlns:a16="http://schemas.microsoft.com/office/drawing/2014/main" id="{AD7A0296-28A0-473F-B4FD-8AE2035BC91C}"/>
              </a:ext>
            </a:extLst>
          </p:cNvPr>
          <p:cNvSpPr>
            <a:spLocks noGrp="1"/>
          </p:cNvSpPr>
          <p:nvPr>
            <p:ph type="body" sz="quarter" idx="10"/>
          </p:nvPr>
        </p:nvSpPr>
        <p:spPr>
          <a:xfrm>
            <a:off x="1429787" y="6385716"/>
            <a:ext cx="4759998"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FA5D8614-A642-4136-9306-078E3439009E}"/>
              </a:ext>
            </a:extLst>
          </p:cNvPr>
          <p:cNvSpPr>
            <a:spLocks noGrp="1"/>
          </p:cNvSpPr>
          <p:nvPr>
            <p:ph type="body" sz="quarter" idx="11"/>
          </p:nvPr>
        </p:nvSpPr>
        <p:spPr/>
        <p:txBody>
          <a:bodyPr/>
          <a:lstStyle/>
          <a:p>
            <a:r>
              <a:rPr lang="en-US" dirty="0"/>
              <a:t>4-21</a:t>
            </a:r>
          </a:p>
        </p:txBody>
      </p:sp>
    </p:spTree>
    <p:extLst>
      <p:ext uri="{BB962C8B-B14F-4D97-AF65-F5344CB8AC3E}">
        <p14:creationId xmlns:p14="http://schemas.microsoft.com/office/powerpoint/2010/main" val="41709390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DE7307-D1D6-4C10-801E-DF6D6DADA657}"/>
              </a:ext>
            </a:extLst>
          </p:cNvPr>
          <p:cNvSpPr>
            <a:spLocks noGrp="1"/>
          </p:cNvSpPr>
          <p:nvPr>
            <p:ph type="title"/>
          </p:nvPr>
        </p:nvSpPr>
        <p:spPr/>
        <p:txBody>
          <a:bodyPr/>
          <a:lstStyle/>
          <a:p>
            <a:r>
              <a:rPr lang="en-US" dirty="0"/>
              <a:t>Unit Summary Cont’d</a:t>
            </a:r>
          </a:p>
        </p:txBody>
      </p:sp>
      <p:sp>
        <p:nvSpPr>
          <p:cNvPr id="2" name="Content Placeholder 1">
            <a:extLst>
              <a:ext uri="{FF2B5EF4-FFF2-40B4-BE49-F238E27FC236}">
                <a16:creationId xmlns:a16="http://schemas.microsoft.com/office/drawing/2014/main" id="{7ED06D9F-1F64-4FDD-B5EC-17EA4CB65261}"/>
              </a:ext>
            </a:extLst>
          </p:cNvPr>
          <p:cNvSpPr>
            <a:spLocks noGrp="1"/>
          </p:cNvSpPr>
          <p:nvPr>
            <p:ph idx="1"/>
          </p:nvPr>
        </p:nvSpPr>
        <p:spPr/>
        <p:txBody>
          <a:bodyPr>
            <a:noAutofit/>
          </a:bodyPr>
          <a:lstStyle/>
          <a:p>
            <a:pPr>
              <a:lnSpc>
                <a:spcPct val="100000"/>
              </a:lnSpc>
              <a:spcBef>
                <a:spcPts val="0"/>
              </a:spcBef>
            </a:pPr>
            <a:r>
              <a:rPr lang="en-US" dirty="0"/>
              <a:t>Head-to-toe assessments should be:</a:t>
            </a:r>
          </a:p>
          <a:p>
            <a:pPr lvl="1">
              <a:lnSpc>
                <a:spcPct val="100000"/>
              </a:lnSpc>
              <a:spcBef>
                <a:spcPts val="0"/>
              </a:spcBef>
            </a:pPr>
            <a:r>
              <a:rPr lang="en-US" dirty="0"/>
              <a:t>Hands-on and verbal</a:t>
            </a:r>
          </a:p>
          <a:p>
            <a:pPr lvl="1">
              <a:lnSpc>
                <a:spcPct val="100000"/>
              </a:lnSpc>
              <a:spcBef>
                <a:spcPts val="0"/>
              </a:spcBef>
            </a:pPr>
            <a:r>
              <a:rPr lang="en-US" dirty="0"/>
              <a:t>Conducted in the same way each time </a:t>
            </a:r>
          </a:p>
          <a:p>
            <a:pPr>
              <a:lnSpc>
                <a:spcPct val="100000"/>
              </a:lnSpc>
              <a:spcBef>
                <a:spcPts val="0"/>
              </a:spcBef>
            </a:pPr>
            <a:r>
              <a:rPr lang="en-US" dirty="0"/>
              <a:t>To safeguard public health, maintain proper hygiene and sanitation, and purify water </a:t>
            </a:r>
          </a:p>
          <a:p>
            <a:pPr lvl="1">
              <a:lnSpc>
                <a:spcPct val="100000"/>
              </a:lnSpc>
              <a:spcBef>
                <a:spcPts val="0"/>
              </a:spcBef>
            </a:pPr>
            <a:endParaRPr lang="en-US" dirty="0"/>
          </a:p>
          <a:p>
            <a:pPr>
              <a:lnSpc>
                <a:spcPct val="100000"/>
              </a:lnSpc>
              <a:spcBef>
                <a:spcPts val="0"/>
              </a:spcBef>
            </a:pPr>
            <a:endParaRPr lang="en-US" dirty="0"/>
          </a:p>
          <a:p>
            <a:pPr lvl="1">
              <a:lnSpc>
                <a:spcPct val="100000"/>
              </a:lnSpc>
              <a:spcBef>
                <a:spcPts val="0"/>
              </a:spcBef>
            </a:pPr>
            <a:endParaRPr lang="en-US" dirty="0"/>
          </a:p>
          <a:p>
            <a:pPr>
              <a:lnSpc>
                <a:spcPct val="100000"/>
              </a:lnSpc>
              <a:spcBef>
                <a:spcPts val="0"/>
              </a:spcBef>
            </a:pPr>
            <a:endParaRPr lang="en-US" dirty="0"/>
          </a:p>
        </p:txBody>
      </p:sp>
      <p:sp>
        <p:nvSpPr>
          <p:cNvPr id="6" name="Content Placeholder 5">
            <a:extLst>
              <a:ext uri="{FF2B5EF4-FFF2-40B4-BE49-F238E27FC236}">
                <a16:creationId xmlns:a16="http://schemas.microsoft.com/office/drawing/2014/main" id="{4C1E64B4-366A-4762-910B-963B333B936C}"/>
              </a:ext>
            </a:extLst>
          </p:cNvPr>
          <p:cNvSpPr>
            <a:spLocks noGrp="1"/>
          </p:cNvSpPr>
          <p:nvPr>
            <p:ph sz="quarter" idx="12"/>
          </p:nvPr>
        </p:nvSpPr>
        <p:spPr/>
        <p:txBody>
          <a:bodyPr/>
          <a:lstStyle/>
          <a:p>
            <a:r>
              <a:rPr lang="en-US" dirty="0"/>
              <a:t>PM 4-13</a:t>
            </a:r>
          </a:p>
        </p:txBody>
      </p:sp>
      <p:sp>
        <p:nvSpPr>
          <p:cNvPr id="4" name="Text Placeholder 3">
            <a:extLst>
              <a:ext uri="{FF2B5EF4-FFF2-40B4-BE49-F238E27FC236}">
                <a16:creationId xmlns:a16="http://schemas.microsoft.com/office/drawing/2014/main" id="{AD7A0296-28A0-473F-B4FD-8AE2035BC91C}"/>
              </a:ext>
            </a:extLst>
          </p:cNvPr>
          <p:cNvSpPr>
            <a:spLocks noGrp="1"/>
          </p:cNvSpPr>
          <p:nvPr>
            <p:ph type="body" sz="quarter" idx="10"/>
          </p:nvPr>
        </p:nvSpPr>
        <p:spPr>
          <a:xfrm>
            <a:off x="1429787" y="6385716"/>
            <a:ext cx="4628113"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FA5D8614-A642-4136-9306-078E3439009E}"/>
              </a:ext>
            </a:extLst>
          </p:cNvPr>
          <p:cNvSpPr>
            <a:spLocks noGrp="1"/>
          </p:cNvSpPr>
          <p:nvPr>
            <p:ph type="body" sz="quarter" idx="11"/>
          </p:nvPr>
        </p:nvSpPr>
        <p:spPr/>
        <p:txBody>
          <a:bodyPr/>
          <a:lstStyle/>
          <a:p>
            <a:r>
              <a:rPr lang="en-US" dirty="0"/>
              <a:t>4-21</a:t>
            </a:r>
          </a:p>
        </p:txBody>
      </p:sp>
    </p:spTree>
    <p:extLst>
      <p:ext uri="{BB962C8B-B14F-4D97-AF65-F5344CB8AC3E}">
        <p14:creationId xmlns:p14="http://schemas.microsoft.com/office/powerpoint/2010/main" val="403172324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09D362-256A-4C5E-9F8D-6DC8FEAE6AE0}"/>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4)</a:t>
            </a:r>
            <a:endParaRPr lang="en-US" dirty="0">
              <a:solidFill>
                <a:srgbClr val="448431"/>
              </a:solidFill>
            </a:endParaRPr>
          </a:p>
        </p:txBody>
      </p:sp>
      <p:sp>
        <p:nvSpPr>
          <p:cNvPr id="2" name="Content Placeholder 1">
            <a:extLst>
              <a:ext uri="{FF2B5EF4-FFF2-40B4-BE49-F238E27FC236}">
                <a16:creationId xmlns:a16="http://schemas.microsoft.com/office/drawing/2014/main" id="{7F9D352C-F783-4ACC-9AC7-A4664B3CB850}"/>
              </a:ext>
            </a:extLst>
          </p:cNvPr>
          <p:cNvSpPr>
            <a:spLocks noGrp="1"/>
          </p:cNvSpPr>
          <p:nvPr>
            <p:ph idx="1"/>
          </p:nvPr>
        </p:nvSpPr>
        <p:spPr/>
        <p:txBody>
          <a:bodyPr/>
          <a:lstStyle/>
          <a:p>
            <a:r>
              <a:rPr lang="en-US" dirty="0"/>
              <a:t>Read unit to be covered in next session </a:t>
            </a:r>
          </a:p>
          <a:p>
            <a:r>
              <a:rPr lang="en-US" dirty="0"/>
              <a:t>Practice complete head-to-toe assessment on friend or family member </a:t>
            </a:r>
          </a:p>
        </p:txBody>
      </p:sp>
      <p:sp>
        <p:nvSpPr>
          <p:cNvPr id="6" name="Content Placeholder 5">
            <a:extLst>
              <a:ext uri="{FF2B5EF4-FFF2-40B4-BE49-F238E27FC236}">
                <a16:creationId xmlns:a16="http://schemas.microsoft.com/office/drawing/2014/main" id="{C98D8683-54EB-4172-9FD0-59712B49D179}"/>
              </a:ext>
            </a:extLst>
          </p:cNvPr>
          <p:cNvSpPr>
            <a:spLocks noGrp="1"/>
          </p:cNvSpPr>
          <p:nvPr>
            <p:ph sz="quarter" idx="12"/>
          </p:nvPr>
        </p:nvSpPr>
        <p:spPr/>
        <p:txBody>
          <a:bodyPr/>
          <a:lstStyle/>
          <a:p>
            <a:r>
              <a:rPr lang="en-US" dirty="0"/>
              <a:t>PM 4-13</a:t>
            </a:r>
          </a:p>
        </p:txBody>
      </p:sp>
      <p:sp>
        <p:nvSpPr>
          <p:cNvPr id="4" name="Text Placeholder 3">
            <a:extLst>
              <a:ext uri="{FF2B5EF4-FFF2-40B4-BE49-F238E27FC236}">
                <a16:creationId xmlns:a16="http://schemas.microsoft.com/office/drawing/2014/main" id="{E7DA5277-7EC5-4E41-9B71-E9F2DA28EC79}"/>
              </a:ext>
            </a:extLst>
          </p:cNvPr>
          <p:cNvSpPr>
            <a:spLocks noGrp="1"/>
          </p:cNvSpPr>
          <p:nvPr>
            <p:ph type="body" sz="quarter" idx="10"/>
          </p:nvPr>
        </p:nvSpPr>
        <p:spPr>
          <a:xfrm>
            <a:off x="1429787" y="6385716"/>
            <a:ext cx="4619321" cy="303212"/>
          </a:xfrm>
        </p:spPr>
        <p:txBody>
          <a:bodyPr/>
          <a:lstStyle/>
          <a:p>
            <a:r>
              <a:rPr lang="en-US" dirty="0"/>
              <a:t>CERT Basic Training Unit 4: Disaster Medical Operations – Part 2</a:t>
            </a:r>
          </a:p>
        </p:txBody>
      </p:sp>
      <p:sp>
        <p:nvSpPr>
          <p:cNvPr id="5" name="Text Placeholder 4">
            <a:extLst>
              <a:ext uri="{FF2B5EF4-FFF2-40B4-BE49-F238E27FC236}">
                <a16:creationId xmlns:a16="http://schemas.microsoft.com/office/drawing/2014/main" id="{2D54A50A-5FED-4EAD-BBA9-304857665053}"/>
              </a:ext>
            </a:extLst>
          </p:cNvPr>
          <p:cNvSpPr>
            <a:spLocks noGrp="1"/>
          </p:cNvSpPr>
          <p:nvPr>
            <p:ph type="body" sz="quarter" idx="11"/>
          </p:nvPr>
        </p:nvSpPr>
        <p:spPr/>
        <p:txBody>
          <a:bodyPr/>
          <a:lstStyle/>
          <a:p>
            <a:r>
              <a:rPr lang="en-US" dirty="0"/>
              <a:t>4-22</a:t>
            </a:r>
          </a:p>
        </p:txBody>
      </p:sp>
    </p:spTree>
    <p:extLst>
      <p:ext uri="{BB962C8B-B14F-4D97-AF65-F5344CB8AC3E}">
        <p14:creationId xmlns:p14="http://schemas.microsoft.com/office/powerpoint/2010/main" val="2349032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1C9235F-130E-4C55-9482-FF2F15C57446}"/>
              </a:ext>
            </a:extLst>
          </p:cNvPr>
          <p:cNvSpPr>
            <a:spLocks noGrp="1"/>
          </p:cNvSpPr>
          <p:nvPr>
            <p:ph type="title"/>
          </p:nvPr>
        </p:nvSpPr>
        <p:spPr/>
        <p:txBody>
          <a:bodyPr/>
          <a:lstStyle/>
          <a:p>
            <a:r>
              <a:rPr lang="en-US" dirty="0"/>
              <a:t>Type of Disasters</a:t>
            </a:r>
          </a:p>
        </p:txBody>
      </p:sp>
      <p:sp>
        <p:nvSpPr>
          <p:cNvPr id="8" name="Content Placeholder 7">
            <a:extLst>
              <a:ext uri="{FF2B5EF4-FFF2-40B4-BE49-F238E27FC236}">
                <a16:creationId xmlns:a16="http://schemas.microsoft.com/office/drawing/2014/main" id="{512D5731-D75B-499D-8CD4-74D67545EDC5}"/>
              </a:ext>
            </a:extLst>
          </p:cNvPr>
          <p:cNvSpPr>
            <a:spLocks noGrp="1"/>
          </p:cNvSpPr>
          <p:nvPr>
            <p:ph idx="1"/>
          </p:nvPr>
        </p:nvSpPr>
        <p:spPr/>
        <p:txBody>
          <a:bodyPr/>
          <a:lstStyle/>
          <a:p>
            <a:r>
              <a:rPr lang="en-US" b="1" dirty="0"/>
              <a:t>Natural</a:t>
            </a:r>
            <a:r>
              <a:rPr lang="en-US" dirty="0"/>
              <a:t> (e.g., earthquakes, wildfires, floods, extreme heat, hurricanes, landslides, thunderstorms, tornadoes, tsunamis, volcanic eruptions, winter storms)</a:t>
            </a:r>
          </a:p>
          <a:p>
            <a:r>
              <a:rPr lang="en-US" b="1" dirty="0"/>
              <a:t>Technological &amp; Accidental </a:t>
            </a:r>
            <a:r>
              <a:rPr lang="en-US" dirty="0"/>
              <a:t>(e.g., hazardous material spill, nuclear power plant accident)</a:t>
            </a:r>
          </a:p>
          <a:p>
            <a:r>
              <a:rPr lang="en-US" b="1" dirty="0"/>
              <a:t>Terrorism</a:t>
            </a:r>
            <a:r>
              <a:rPr lang="en-US" dirty="0"/>
              <a:t> (e.g., chemical, biological, radiological, nuclear, explosive weapons)</a:t>
            </a:r>
          </a:p>
        </p:txBody>
      </p:sp>
      <p:sp>
        <p:nvSpPr>
          <p:cNvPr id="2" name="Content Placeholder 1">
            <a:extLst>
              <a:ext uri="{FF2B5EF4-FFF2-40B4-BE49-F238E27FC236}">
                <a16:creationId xmlns:a16="http://schemas.microsoft.com/office/drawing/2014/main" id="{670583EE-3ABA-4CC7-A0CC-2832C31A9AD7}"/>
              </a:ext>
            </a:extLst>
          </p:cNvPr>
          <p:cNvSpPr>
            <a:spLocks noGrp="1"/>
          </p:cNvSpPr>
          <p:nvPr>
            <p:ph sz="quarter" idx="12"/>
          </p:nvPr>
        </p:nvSpPr>
        <p:spPr/>
        <p:txBody>
          <a:bodyPr/>
          <a:lstStyle/>
          <a:p>
            <a:r>
              <a:rPr lang="en-US" dirty="0"/>
              <a:t>PM 1-6</a:t>
            </a:r>
          </a:p>
        </p:txBody>
      </p:sp>
      <p:sp>
        <p:nvSpPr>
          <p:cNvPr id="9" name="Text Placeholder 8">
            <a:extLst>
              <a:ext uri="{FF2B5EF4-FFF2-40B4-BE49-F238E27FC236}">
                <a16:creationId xmlns:a16="http://schemas.microsoft.com/office/drawing/2014/main" id="{D3D4A140-E21B-4C88-AF97-73BE31853263}"/>
              </a:ext>
            </a:extLst>
          </p:cNvPr>
          <p:cNvSpPr>
            <a:spLocks noGrp="1"/>
          </p:cNvSpPr>
          <p:nvPr>
            <p:ph type="body" sz="quarter" idx="10"/>
          </p:nvPr>
        </p:nvSpPr>
        <p:spPr/>
        <p:txBody>
          <a:bodyPr/>
          <a:lstStyle/>
          <a:p>
            <a:r>
              <a:rPr lang="en-US" dirty="0"/>
              <a:t>CERT Basic Training Unit 1: Disaster Preparedness</a:t>
            </a:r>
          </a:p>
        </p:txBody>
      </p:sp>
      <p:sp>
        <p:nvSpPr>
          <p:cNvPr id="10" name="Text Placeholder 9">
            <a:extLst>
              <a:ext uri="{FF2B5EF4-FFF2-40B4-BE49-F238E27FC236}">
                <a16:creationId xmlns:a16="http://schemas.microsoft.com/office/drawing/2014/main" id="{A36BB0BD-8179-4D56-8534-B908D85F23F6}"/>
              </a:ext>
            </a:extLst>
          </p:cNvPr>
          <p:cNvSpPr>
            <a:spLocks noGrp="1"/>
          </p:cNvSpPr>
          <p:nvPr>
            <p:ph type="body" sz="quarter" idx="11"/>
          </p:nvPr>
        </p:nvSpPr>
        <p:spPr/>
        <p:txBody>
          <a:bodyPr/>
          <a:lstStyle/>
          <a:p>
            <a:r>
              <a:rPr lang="en-US" dirty="0"/>
              <a:t>1-12</a:t>
            </a:r>
          </a:p>
        </p:txBody>
      </p:sp>
    </p:spTree>
    <p:extLst>
      <p:ext uri="{BB962C8B-B14F-4D97-AF65-F5344CB8AC3E}">
        <p14:creationId xmlns:p14="http://schemas.microsoft.com/office/powerpoint/2010/main" val="397671565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3C0031-42D6-441C-A594-0015F411E8FE}"/>
              </a:ext>
            </a:extLst>
          </p:cNvPr>
          <p:cNvSpPr>
            <a:spLocks noGrp="1"/>
          </p:cNvSpPr>
          <p:nvPr>
            <p:ph type="title" idx="4294967295"/>
          </p:nvPr>
        </p:nvSpPr>
        <p:spPr>
          <a:xfrm>
            <a:off x="1384788" y="1647833"/>
            <a:ext cx="7886700" cy="1325563"/>
          </a:xfrm>
        </p:spPr>
        <p:txBody>
          <a:bodyPr/>
          <a:lstStyle/>
          <a:p>
            <a:pPr rtl="0" eaLnBrk="1" latinLnBrk="0" hangingPunct="1"/>
            <a:r>
              <a:rPr lang="en-US" sz="5000" b="1" kern="1200" dirty="0">
                <a:solidFill>
                  <a:srgbClr val="FFFFFF"/>
                </a:solidFill>
                <a:effectLst/>
                <a:latin typeface="Arial" panose="020B0604020202020204" pitchFamily="34" charset="0"/>
                <a:ea typeface="+mn-ea"/>
                <a:cs typeface="Arial" panose="020B0604020202020204" pitchFamily="34" charset="0"/>
              </a:rPr>
              <a:t>CERT Basic Training</a:t>
            </a:r>
            <a:endParaRPr lang="en-US" dirty="0">
              <a:effectLst/>
            </a:endParaRPr>
          </a:p>
          <a:p>
            <a:endParaRPr lang="en-US" dirty="0"/>
          </a:p>
        </p:txBody>
      </p:sp>
      <p:sp>
        <p:nvSpPr>
          <p:cNvPr id="3" name="Text Placeholder 2">
            <a:extLst>
              <a:ext uri="{FF2B5EF4-FFF2-40B4-BE49-F238E27FC236}">
                <a16:creationId xmlns:a16="http://schemas.microsoft.com/office/drawing/2014/main" id="{96DEAD7A-F58C-4D84-9231-CCF7C7478C48}"/>
              </a:ext>
            </a:extLst>
          </p:cNvPr>
          <p:cNvSpPr>
            <a:spLocks noGrp="1"/>
          </p:cNvSpPr>
          <p:nvPr>
            <p:ph type="body" sz="quarter" idx="11"/>
          </p:nvPr>
        </p:nvSpPr>
        <p:spPr/>
        <p:txBody>
          <a:bodyPr/>
          <a:lstStyle/>
          <a:p>
            <a:r>
              <a:rPr lang="en-US" dirty="0"/>
              <a:t>Unit 5: Disaster Psychology</a:t>
            </a:r>
          </a:p>
        </p:txBody>
      </p:sp>
    </p:spTree>
    <p:extLst>
      <p:ext uri="{BB962C8B-B14F-4D97-AF65-F5344CB8AC3E}">
        <p14:creationId xmlns:p14="http://schemas.microsoft.com/office/powerpoint/2010/main" val="12135927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0BD481-8A03-463B-B92A-26F05447A39A}"/>
              </a:ext>
            </a:extLst>
          </p:cNvPr>
          <p:cNvSpPr>
            <a:spLocks noGrp="1"/>
          </p:cNvSpPr>
          <p:nvPr>
            <p:ph type="title"/>
          </p:nvPr>
        </p:nvSpPr>
        <p:spPr/>
        <p:txBody>
          <a:bodyPr/>
          <a:lstStyle/>
          <a:p>
            <a:r>
              <a:rPr lang="en-US" dirty="0"/>
              <a:t>Unit</a:t>
            </a:r>
            <a:r>
              <a:rPr lang="en-US" sz="800" dirty="0">
                <a:solidFill>
                  <a:srgbClr val="448431"/>
                </a:solidFill>
              </a:rPr>
              <a:t> 5 </a:t>
            </a:r>
            <a:r>
              <a:rPr lang="en-US" dirty="0"/>
              <a:t>Objectives</a:t>
            </a:r>
          </a:p>
        </p:txBody>
      </p:sp>
      <p:sp>
        <p:nvSpPr>
          <p:cNvPr id="2" name="Content Placeholder 1">
            <a:extLst>
              <a:ext uri="{FF2B5EF4-FFF2-40B4-BE49-F238E27FC236}">
                <a16:creationId xmlns:a16="http://schemas.microsoft.com/office/drawing/2014/main" id="{FF79E4F0-E8F6-4BFD-9FE8-D0E436B3DAAB}"/>
              </a:ext>
            </a:extLst>
          </p:cNvPr>
          <p:cNvSpPr>
            <a:spLocks noGrp="1"/>
          </p:cNvSpPr>
          <p:nvPr>
            <p:ph idx="1"/>
          </p:nvPr>
        </p:nvSpPr>
        <p:spPr/>
        <p:txBody>
          <a:bodyPr/>
          <a:lstStyle/>
          <a:p>
            <a:r>
              <a:rPr lang="en-US" dirty="0"/>
              <a:t>Understand disaster trauma for survivors and rescuers, including CERT volunteers </a:t>
            </a:r>
          </a:p>
          <a:p>
            <a:r>
              <a:rPr lang="en-US" dirty="0"/>
              <a:t>List steps to take for personal and team well-being </a:t>
            </a:r>
          </a:p>
          <a:p>
            <a:r>
              <a:rPr lang="en-US" dirty="0"/>
              <a:t>Demonstrate key steps to apply when providing aid to someone with survivor’s trauma </a:t>
            </a:r>
          </a:p>
        </p:txBody>
      </p:sp>
      <p:sp>
        <p:nvSpPr>
          <p:cNvPr id="6" name="Content Placeholder 5">
            <a:extLst>
              <a:ext uri="{FF2B5EF4-FFF2-40B4-BE49-F238E27FC236}">
                <a16:creationId xmlns:a16="http://schemas.microsoft.com/office/drawing/2014/main" id="{B94FBDEC-3F97-4C56-8E47-D2497A332D93}"/>
              </a:ext>
            </a:extLst>
          </p:cNvPr>
          <p:cNvSpPr>
            <a:spLocks noGrp="1"/>
          </p:cNvSpPr>
          <p:nvPr>
            <p:ph sz="quarter" idx="12"/>
          </p:nvPr>
        </p:nvSpPr>
        <p:spPr/>
        <p:txBody>
          <a:bodyPr/>
          <a:lstStyle/>
          <a:p>
            <a:r>
              <a:rPr lang="en-US" dirty="0"/>
              <a:t>PM 5-1</a:t>
            </a:r>
          </a:p>
        </p:txBody>
      </p:sp>
      <p:sp>
        <p:nvSpPr>
          <p:cNvPr id="4" name="Text Placeholder 3">
            <a:extLst>
              <a:ext uri="{FF2B5EF4-FFF2-40B4-BE49-F238E27FC236}">
                <a16:creationId xmlns:a16="http://schemas.microsoft.com/office/drawing/2014/main" id="{F4EE2CA4-52A0-4DDC-922B-A2E116D6F126}"/>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1EF81122-9107-4124-8060-267A41372917}"/>
              </a:ext>
            </a:extLst>
          </p:cNvPr>
          <p:cNvSpPr>
            <a:spLocks noGrp="1"/>
          </p:cNvSpPr>
          <p:nvPr>
            <p:ph type="body" sz="quarter" idx="11"/>
          </p:nvPr>
        </p:nvSpPr>
        <p:spPr/>
        <p:txBody>
          <a:bodyPr/>
          <a:lstStyle/>
          <a:p>
            <a:r>
              <a:rPr lang="en-US" dirty="0"/>
              <a:t>5-1</a:t>
            </a:r>
          </a:p>
        </p:txBody>
      </p:sp>
    </p:spTree>
    <p:extLst>
      <p:ext uri="{BB962C8B-B14F-4D97-AF65-F5344CB8AC3E}">
        <p14:creationId xmlns:p14="http://schemas.microsoft.com/office/powerpoint/2010/main" val="34282303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FD8092-B981-4437-B420-16E88F752910}"/>
              </a:ext>
            </a:extLst>
          </p:cNvPr>
          <p:cNvSpPr>
            <a:spLocks noGrp="1"/>
          </p:cNvSpPr>
          <p:nvPr>
            <p:ph type="title"/>
          </p:nvPr>
        </p:nvSpPr>
        <p:spPr/>
        <p:txBody>
          <a:bodyPr>
            <a:normAutofit fontScale="90000"/>
          </a:bodyPr>
          <a:lstStyle/>
          <a:p>
            <a:r>
              <a:rPr lang="en-US" dirty="0"/>
              <a:t>Causes of Disaster Reactions</a:t>
            </a:r>
          </a:p>
        </p:txBody>
      </p:sp>
      <p:sp>
        <p:nvSpPr>
          <p:cNvPr id="2" name="Content Placeholder 1">
            <a:extLst>
              <a:ext uri="{FF2B5EF4-FFF2-40B4-BE49-F238E27FC236}">
                <a16:creationId xmlns:a16="http://schemas.microsoft.com/office/drawing/2014/main" id="{25CA4921-4880-4BA2-8428-908A4D517AFB}"/>
              </a:ext>
            </a:extLst>
          </p:cNvPr>
          <p:cNvSpPr>
            <a:spLocks noGrp="1"/>
          </p:cNvSpPr>
          <p:nvPr>
            <p:ph idx="1"/>
          </p:nvPr>
        </p:nvSpPr>
        <p:spPr/>
        <p:txBody>
          <a:bodyPr/>
          <a:lstStyle/>
          <a:p>
            <a:r>
              <a:rPr lang="en-US" dirty="0"/>
              <a:t>Dealing with your own personal losses</a:t>
            </a:r>
          </a:p>
          <a:p>
            <a:r>
              <a:rPr lang="en-US" dirty="0"/>
              <a:t>Working in your neighborhood</a:t>
            </a:r>
          </a:p>
          <a:p>
            <a:r>
              <a:rPr lang="en-US" dirty="0"/>
              <a:t>Assisting neighbors, friends, or coworkers who have also been injured</a:t>
            </a:r>
          </a:p>
          <a:p>
            <a:r>
              <a:rPr lang="en-US" dirty="0"/>
              <a:t>Feeling unsafe and insecure </a:t>
            </a:r>
          </a:p>
        </p:txBody>
      </p:sp>
      <p:sp>
        <p:nvSpPr>
          <p:cNvPr id="6" name="Content Placeholder 5">
            <a:extLst>
              <a:ext uri="{FF2B5EF4-FFF2-40B4-BE49-F238E27FC236}">
                <a16:creationId xmlns:a16="http://schemas.microsoft.com/office/drawing/2014/main" id="{83EA74EF-3AEB-41B2-97C5-662BE0DBEF7C}"/>
              </a:ext>
            </a:extLst>
          </p:cNvPr>
          <p:cNvSpPr>
            <a:spLocks noGrp="1"/>
          </p:cNvSpPr>
          <p:nvPr>
            <p:ph sz="quarter" idx="12"/>
          </p:nvPr>
        </p:nvSpPr>
        <p:spPr/>
        <p:txBody>
          <a:bodyPr/>
          <a:lstStyle/>
          <a:p>
            <a:r>
              <a:rPr lang="en-US" dirty="0"/>
              <a:t>PM 5-2</a:t>
            </a:r>
          </a:p>
        </p:txBody>
      </p:sp>
      <p:sp>
        <p:nvSpPr>
          <p:cNvPr id="4" name="Text Placeholder 3">
            <a:extLst>
              <a:ext uri="{FF2B5EF4-FFF2-40B4-BE49-F238E27FC236}">
                <a16:creationId xmlns:a16="http://schemas.microsoft.com/office/drawing/2014/main" id="{2BA3AC63-39B8-4478-95C1-9394E95BCE5F}"/>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7FB86627-EDFB-433E-8949-49216BE99AFE}"/>
              </a:ext>
            </a:extLst>
          </p:cNvPr>
          <p:cNvSpPr>
            <a:spLocks noGrp="1"/>
          </p:cNvSpPr>
          <p:nvPr>
            <p:ph type="body" sz="quarter" idx="11"/>
          </p:nvPr>
        </p:nvSpPr>
        <p:spPr/>
        <p:txBody>
          <a:bodyPr/>
          <a:lstStyle/>
          <a:p>
            <a:r>
              <a:rPr lang="en-US" dirty="0"/>
              <a:t>5-2</a:t>
            </a:r>
          </a:p>
        </p:txBody>
      </p:sp>
    </p:spTree>
    <p:extLst>
      <p:ext uri="{BB962C8B-B14F-4D97-AF65-F5344CB8AC3E}">
        <p14:creationId xmlns:p14="http://schemas.microsoft.com/office/powerpoint/2010/main" val="30339055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7C062F-CCF5-4B0D-BC35-56A5C361C3DC}"/>
              </a:ext>
            </a:extLst>
          </p:cNvPr>
          <p:cNvSpPr>
            <a:spLocks noGrp="1"/>
          </p:cNvSpPr>
          <p:nvPr>
            <p:ph type="title"/>
          </p:nvPr>
        </p:nvSpPr>
        <p:spPr/>
        <p:txBody>
          <a:bodyPr/>
          <a:lstStyle/>
          <a:p>
            <a:r>
              <a:rPr lang="en-US" dirty="0"/>
              <a:t>The Five Fs</a:t>
            </a:r>
          </a:p>
        </p:txBody>
      </p:sp>
      <p:sp>
        <p:nvSpPr>
          <p:cNvPr id="2" name="Content Placeholder 1">
            <a:extLst>
              <a:ext uri="{FF2B5EF4-FFF2-40B4-BE49-F238E27FC236}">
                <a16:creationId xmlns:a16="http://schemas.microsoft.com/office/drawing/2014/main" id="{2E96FB13-D8FC-4C95-93DE-2F5190DC7B85}"/>
              </a:ext>
            </a:extLst>
          </p:cNvPr>
          <p:cNvSpPr>
            <a:spLocks noGrp="1"/>
          </p:cNvSpPr>
          <p:nvPr>
            <p:ph idx="1"/>
          </p:nvPr>
        </p:nvSpPr>
        <p:spPr/>
        <p:txBody>
          <a:bodyPr/>
          <a:lstStyle/>
          <a:p>
            <a:r>
              <a:rPr lang="en-US" b="1" dirty="0"/>
              <a:t>Freeze: </a:t>
            </a:r>
            <a:r>
              <a:rPr lang="en-US" dirty="0"/>
              <a:t>“Stop, look, and listen,” or be on guard and watchful </a:t>
            </a:r>
          </a:p>
          <a:p>
            <a:r>
              <a:rPr lang="en-US" b="1" dirty="0"/>
              <a:t>Flight: </a:t>
            </a:r>
            <a:r>
              <a:rPr lang="en-US" dirty="0"/>
              <a:t>Flee </a:t>
            </a:r>
          </a:p>
          <a:p>
            <a:r>
              <a:rPr lang="en-US" b="1" dirty="0"/>
              <a:t>Fight: </a:t>
            </a:r>
            <a:r>
              <a:rPr lang="en-US" dirty="0"/>
              <a:t>Attempt to combat the threat </a:t>
            </a:r>
          </a:p>
          <a:p>
            <a:r>
              <a:rPr lang="en-US" b="1" dirty="0"/>
              <a:t>Fright: </a:t>
            </a:r>
            <a:r>
              <a:rPr lang="en-US" dirty="0"/>
              <a:t>Tonic immobility when in contact with a predator, or playing dead </a:t>
            </a:r>
          </a:p>
          <a:p>
            <a:r>
              <a:rPr lang="en-US" b="1" dirty="0"/>
              <a:t>Faint: </a:t>
            </a:r>
            <a:r>
              <a:rPr lang="en-US" dirty="0"/>
              <a:t>Fear-induced fainting </a:t>
            </a:r>
          </a:p>
        </p:txBody>
      </p:sp>
      <p:sp>
        <p:nvSpPr>
          <p:cNvPr id="6" name="Content Placeholder 5">
            <a:extLst>
              <a:ext uri="{FF2B5EF4-FFF2-40B4-BE49-F238E27FC236}">
                <a16:creationId xmlns:a16="http://schemas.microsoft.com/office/drawing/2014/main" id="{8ED1F6F0-80FE-49D0-8689-99506F6F3733}"/>
              </a:ext>
            </a:extLst>
          </p:cNvPr>
          <p:cNvSpPr>
            <a:spLocks noGrp="1"/>
          </p:cNvSpPr>
          <p:nvPr>
            <p:ph sz="quarter" idx="12"/>
          </p:nvPr>
        </p:nvSpPr>
        <p:spPr/>
        <p:txBody>
          <a:bodyPr/>
          <a:lstStyle/>
          <a:p>
            <a:r>
              <a:rPr lang="en-US" dirty="0"/>
              <a:t>PM 5-2</a:t>
            </a:r>
          </a:p>
        </p:txBody>
      </p:sp>
      <p:sp>
        <p:nvSpPr>
          <p:cNvPr id="4" name="Text Placeholder 3">
            <a:extLst>
              <a:ext uri="{FF2B5EF4-FFF2-40B4-BE49-F238E27FC236}">
                <a16:creationId xmlns:a16="http://schemas.microsoft.com/office/drawing/2014/main" id="{8954FBA3-348C-40B4-AB4A-841E000699CD}"/>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A17B1DB9-F21F-470D-9D00-04979C8DB804}"/>
              </a:ext>
            </a:extLst>
          </p:cNvPr>
          <p:cNvSpPr>
            <a:spLocks noGrp="1"/>
          </p:cNvSpPr>
          <p:nvPr>
            <p:ph type="body" sz="quarter" idx="11"/>
          </p:nvPr>
        </p:nvSpPr>
        <p:spPr/>
        <p:txBody>
          <a:bodyPr/>
          <a:lstStyle/>
          <a:p>
            <a:r>
              <a:rPr lang="en-US" dirty="0"/>
              <a:t>5-3</a:t>
            </a:r>
          </a:p>
        </p:txBody>
      </p:sp>
    </p:spTree>
    <p:extLst>
      <p:ext uri="{BB962C8B-B14F-4D97-AF65-F5344CB8AC3E}">
        <p14:creationId xmlns:p14="http://schemas.microsoft.com/office/powerpoint/2010/main" val="388296868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F590DF-9E80-4D97-B163-9FC840FF4B1F}"/>
              </a:ext>
            </a:extLst>
          </p:cNvPr>
          <p:cNvSpPr>
            <a:spLocks noGrp="1"/>
          </p:cNvSpPr>
          <p:nvPr>
            <p:ph type="title"/>
          </p:nvPr>
        </p:nvSpPr>
        <p:spPr/>
        <p:txBody>
          <a:bodyPr>
            <a:normAutofit fontScale="90000"/>
          </a:bodyPr>
          <a:lstStyle/>
          <a:p>
            <a:r>
              <a:rPr lang="en-US" dirty="0"/>
              <a:t>Psychological Symptoms of Trauma</a:t>
            </a:r>
          </a:p>
        </p:txBody>
      </p:sp>
      <p:sp>
        <p:nvSpPr>
          <p:cNvPr id="2" name="Content Placeholder 1">
            <a:extLst>
              <a:ext uri="{FF2B5EF4-FFF2-40B4-BE49-F238E27FC236}">
                <a16:creationId xmlns:a16="http://schemas.microsoft.com/office/drawing/2014/main" id="{20265D01-9E42-43B4-BCEE-CCBE103520C9}"/>
              </a:ext>
            </a:extLst>
          </p:cNvPr>
          <p:cNvSpPr>
            <a:spLocks noGrp="1"/>
          </p:cNvSpPr>
          <p:nvPr>
            <p:ph idx="1"/>
          </p:nvPr>
        </p:nvSpPr>
        <p:spPr/>
        <p:txBody>
          <a:bodyPr/>
          <a:lstStyle/>
          <a:p>
            <a:pPr>
              <a:lnSpc>
                <a:spcPct val="100000"/>
              </a:lnSpc>
              <a:spcBef>
                <a:spcPts val="600"/>
              </a:spcBef>
            </a:pPr>
            <a:r>
              <a:rPr lang="en-US" dirty="0"/>
              <a:t>Emotional</a:t>
            </a:r>
          </a:p>
          <a:p>
            <a:pPr>
              <a:lnSpc>
                <a:spcPct val="100000"/>
              </a:lnSpc>
              <a:spcBef>
                <a:spcPts val="600"/>
              </a:spcBef>
            </a:pPr>
            <a:r>
              <a:rPr lang="en-US" dirty="0"/>
              <a:t>Cognitive</a:t>
            </a:r>
          </a:p>
          <a:p>
            <a:pPr>
              <a:lnSpc>
                <a:spcPct val="100000"/>
              </a:lnSpc>
              <a:spcBef>
                <a:spcPts val="600"/>
              </a:spcBef>
            </a:pPr>
            <a:r>
              <a:rPr lang="en-US" dirty="0"/>
              <a:t>Spiritual</a:t>
            </a:r>
          </a:p>
        </p:txBody>
      </p:sp>
      <p:sp>
        <p:nvSpPr>
          <p:cNvPr id="6" name="Content Placeholder 5">
            <a:extLst>
              <a:ext uri="{FF2B5EF4-FFF2-40B4-BE49-F238E27FC236}">
                <a16:creationId xmlns:a16="http://schemas.microsoft.com/office/drawing/2014/main" id="{73065BEA-E513-40F8-B822-6FCD66DAF5D3}"/>
              </a:ext>
            </a:extLst>
          </p:cNvPr>
          <p:cNvSpPr>
            <a:spLocks noGrp="1"/>
          </p:cNvSpPr>
          <p:nvPr>
            <p:ph sz="quarter" idx="12"/>
          </p:nvPr>
        </p:nvSpPr>
        <p:spPr/>
        <p:txBody>
          <a:bodyPr/>
          <a:lstStyle/>
          <a:p>
            <a:r>
              <a:rPr lang="en-US" dirty="0"/>
              <a:t>PM 5-2</a:t>
            </a:r>
          </a:p>
        </p:txBody>
      </p:sp>
      <p:sp>
        <p:nvSpPr>
          <p:cNvPr id="4" name="Text Placeholder 3">
            <a:extLst>
              <a:ext uri="{FF2B5EF4-FFF2-40B4-BE49-F238E27FC236}">
                <a16:creationId xmlns:a16="http://schemas.microsoft.com/office/drawing/2014/main" id="{D3D2053F-429F-4F56-867D-81D25F8C017C}"/>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9A96BFCA-5624-4E94-82A4-9505599F8134}"/>
              </a:ext>
            </a:extLst>
          </p:cNvPr>
          <p:cNvSpPr>
            <a:spLocks noGrp="1"/>
          </p:cNvSpPr>
          <p:nvPr>
            <p:ph type="body" sz="quarter" idx="11"/>
          </p:nvPr>
        </p:nvSpPr>
        <p:spPr/>
        <p:txBody>
          <a:bodyPr/>
          <a:lstStyle/>
          <a:p>
            <a:r>
              <a:rPr lang="en-US" dirty="0"/>
              <a:t>5-4</a:t>
            </a:r>
          </a:p>
        </p:txBody>
      </p:sp>
    </p:spTree>
    <p:extLst>
      <p:ext uri="{BB962C8B-B14F-4D97-AF65-F5344CB8AC3E}">
        <p14:creationId xmlns:p14="http://schemas.microsoft.com/office/powerpoint/2010/main" val="9356542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21D505-86B7-44B1-9FD3-2468646AE3C0}"/>
              </a:ext>
            </a:extLst>
          </p:cNvPr>
          <p:cNvSpPr>
            <a:spLocks noGrp="1"/>
          </p:cNvSpPr>
          <p:nvPr>
            <p:ph type="title"/>
          </p:nvPr>
        </p:nvSpPr>
        <p:spPr/>
        <p:txBody>
          <a:bodyPr>
            <a:normAutofit fontScale="90000"/>
          </a:bodyPr>
          <a:lstStyle/>
          <a:p>
            <a:r>
              <a:rPr lang="en-US" dirty="0"/>
              <a:t>Physical Symptoms of Trauma</a:t>
            </a:r>
          </a:p>
        </p:txBody>
      </p:sp>
      <p:sp>
        <p:nvSpPr>
          <p:cNvPr id="2" name="Content Placeholder 1">
            <a:extLst>
              <a:ext uri="{FF2B5EF4-FFF2-40B4-BE49-F238E27FC236}">
                <a16:creationId xmlns:a16="http://schemas.microsoft.com/office/drawing/2014/main" id="{A02A09AF-2CE2-4525-ABF8-CB97DDC04D32}"/>
              </a:ext>
            </a:extLst>
          </p:cNvPr>
          <p:cNvSpPr>
            <a:spLocks noGrp="1"/>
          </p:cNvSpPr>
          <p:nvPr>
            <p:ph idx="1"/>
          </p:nvPr>
        </p:nvSpPr>
        <p:spPr/>
        <p:txBody>
          <a:bodyPr/>
          <a:lstStyle/>
          <a:p>
            <a:pPr>
              <a:lnSpc>
                <a:spcPct val="100000"/>
              </a:lnSpc>
              <a:spcBef>
                <a:spcPts val="600"/>
              </a:spcBef>
            </a:pPr>
            <a:r>
              <a:rPr lang="en-US" dirty="0"/>
              <a:t>Loss of appetite</a:t>
            </a:r>
          </a:p>
          <a:p>
            <a:pPr>
              <a:lnSpc>
                <a:spcPct val="100000"/>
              </a:lnSpc>
              <a:spcBef>
                <a:spcPts val="600"/>
              </a:spcBef>
            </a:pPr>
            <a:r>
              <a:rPr lang="en-US" dirty="0"/>
              <a:t>Headaches or chest pain</a:t>
            </a:r>
          </a:p>
          <a:p>
            <a:pPr>
              <a:lnSpc>
                <a:spcPct val="100000"/>
              </a:lnSpc>
              <a:spcBef>
                <a:spcPts val="600"/>
              </a:spcBef>
            </a:pPr>
            <a:r>
              <a:rPr lang="en-US" dirty="0"/>
              <a:t>Diarrhea, stomach pain, or nausea</a:t>
            </a:r>
          </a:p>
          <a:p>
            <a:pPr>
              <a:lnSpc>
                <a:spcPct val="100000"/>
              </a:lnSpc>
              <a:spcBef>
                <a:spcPts val="600"/>
              </a:spcBef>
            </a:pPr>
            <a:r>
              <a:rPr lang="en-US" dirty="0"/>
              <a:t>Hyperactivity</a:t>
            </a:r>
          </a:p>
          <a:p>
            <a:pPr>
              <a:lnSpc>
                <a:spcPct val="100000"/>
              </a:lnSpc>
              <a:spcBef>
                <a:spcPts val="600"/>
              </a:spcBef>
            </a:pPr>
            <a:r>
              <a:rPr lang="en-US" dirty="0"/>
              <a:t>Increase in drug consumption</a:t>
            </a:r>
          </a:p>
          <a:p>
            <a:pPr>
              <a:lnSpc>
                <a:spcPct val="100000"/>
              </a:lnSpc>
              <a:spcBef>
                <a:spcPts val="600"/>
              </a:spcBef>
            </a:pPr>
            <a:r>
              <a:rPr lang="en-US" dirty="0"/>
              <a:t>Nightmares</a:t>
            </a:r>
          </a:p>
          <a:p>
            <a:pPr>
              <a:lnSpc>
                <a:spcPct val="100000"/>
              </a:lnSpc>
              <a:spcBef>
                <a:spcPts val="600"/>
              </a:spcBef>
            </a:pPr>
            <a:r>
              <a:rPr lang="en-US" dirty="0"/>
              <a:t>Insomnia</a:t>
            </a:r>
          </a:p>
          <a:p>
            <a:pPr>
              <a:lnSpc>
                <a:spcPct val="100000"/>
              </a:lnSpc>
              <a:spcBef>
                <a:spcPts val="600"/>
              </a:spcBef>
            </a:pPr>
            <a:r>
              <a:rPr lang="en-US" dirty="0"/>
              <a:t>Fatigue</a:t>
            </a:r>
          </a:p>
        </p:txBody>
      </p:sp>
      <p:sp>
        <p:nvSpPr>
          <p:cNvPr id="6" name="Content Placeholder 5">
            <a:extLst>
              <a:ext uri="{FF2B5EF4-FFF2-40B4-BE49-F238E27FC236}">
                <a16:creationId xmlns:a16="http://schemas.microsoft.com/office/drawing/2014/main" id="{1AB36133-7714-4ADF-A68F-9DF5639526E5}"/>
              </a:ext>
            </a:extLst>
          </p:cNvPr>
          <p:cNvSpPr>
            <a:spLocks noGrp="1"/>
          </p:cNvSpPr>
          <p:nvPr>
            <p:ph sz="quarter" idx="12"/>
          </p:nvPr>
        </p:nvSpPr>
        <p:spPr/>
        <p:txBody>
          <a:bodyPr/>
          <a:lstStyle/>
          <a:p>
            <a:r>
              <a:rPr lang="en-US" dirty="0"/>
              <a:t>PM 5-3</a:t>
            </a:r>
          </a:p>
        </p:txBody>
      </p:sp>
      <p:sp>
        <p:nvSpPr>
          <p:cNvPr id="4" name="Text Placeholder 3">
            <a:extLst>
              <a:ext uri="{FF2B5EF4-FFF2-40B4-BE49-F238E27FC236}">
                <a16:creationId xmlns:a16="http://schemas.microsoft.com/office/drawing/2014/main" id="{5D0531B3-FF56-495E-8D77-502D0E62B80F}"/>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08C6F520-094A-477B-B494-D8613C85415B}"/>
              </a:ext>
            </a:extLst>
          </p:cNvPr>
          <p:cNvSpPr>
            <a:spLocks noGrp="1"/>
          </p:cNvSpPr>
          <p:nvPr>
            <p:ph type="body" sz="quarter" idx="11"/>
          </p:nvPr>
        </p:nvSpPr>
        <p:spPr/>
        <p:txBody>
          <a:bodyPr/>
          <a:lstStyle/>
          <a:p>
            <a:r>
              <a:rPr lang="en-US" dirty="0"/>
              <a:t>5-5</a:t>
            </a:r>
          </a:p>
        </p:txBody>
      </p:sp>
    </p:spTree>
    <p:extLst>
      <p:ext uri="{BB962C8B-B14F-4D97-AF65-F5344CB8AC3E}">
        <p14:creationId xmlns:p14="http://schemas.microsoft.com/office/powerpoint/2010/main" val="85047339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7D40C4-B038-474D-91B3-3DEF6E594FDA}"/>
              </a:ext>
            </a:extLst>
          </p:cNvPr>
          <p:cNvSpPr>
            <a:spLocks noGrp="1"/>
          </p:cNvSpPr>
          <p:nvPr>
            <p:ph type="title"/>
          </p:nvPr>
        </p:nvSpPr>
        <p:spPr/>
        <p:txBody>
          <a:bodyPr/>
          <a:lstStyle/>
          <a:p>
            <a:r>
              <a:rPr lang="en-US" dirty="0"/>
              <a:t>Team Well-Being</a:t>
            </a:r>
          </a:p>
        </p:txBody>
      </p:sp>
      <p:sp>
        <p:nvSpPr>
          <p:cNvPr id="2" name="Content Placeholder 1">
            <a:extLst>
              <a:ext uri="{FF2B5EF4-FFF2-40B4-BE49-F238E27FC236}">
                <a16:creationId xmlns:a16="http://schemas.microsoft.com/office/drawing/2014/main" id="{9EA73643-73B0-4E99-976C-0FE4FE86C74F}"/>
              </a:ext>
            </a:extLst>
          </p:cNvPr>
          <p:cNvSpPr>
            <a:spLocks noGrp="1"/>
          </p:cNvSpPr>
          <p:nvPr>
            <p:ph idx="1"/>
          </p:nvPr>
        </p:nvSpPr>
        <p:spPr/>
        <p:txBody>
          <a:bodyPr/>
          <a:lstStyle/>
          <a:p>
            <a:pPr>
              <a:lnSpc>
                <a:spcPct val="100000"/>
              </a:lnSpc>
              <a:spcBef>
                <a:spcPts val="600"/>
              </a:spcBef>
            </a:pPr>
            <a:r>
              <a:rPr lang="en-US" dirty="0"/>
              <a:t>Actions can be taken before, during, and after an incident to help manage emotional impact of disaster response work </a:t>
            </a:r>
          </a:p>
          <a:p>
            <a:pPr>
              <a:lnSpc>
                <a:spcPct val="100000"/>
              </a:lnSpc>
              <a:spcBef>
                <a:spcPts val="600"/>
              </a:spcBef>
            </a:pPr>
            <a:r>
              <a:rPr lang="en-US" dirty="0"/>
              <a:t>Knowing possible psychological and physiological symptoms of disaster trauma helps manage impact </a:t>
            </a:r>
          </a:p>
          <a:p>
            <a:pPr>
              <a:lnSpc>
                <a:spcPct val="100000"/>
              </a:lnSpc>
              <a:spcBef>
                <a:spcPts val="600"/>
              </a:spcBef>
            </a:pPr>
            <a:r>
              <a:rPr lang="en-US" dirty="0"/>
              <a:t>Learn to manage stress:</a:t>
            </a:r>
          </a:p>
          <a:p>
            <a:pPr lvl="1">
              <a:lnSpc>
                <a:spcPct val="100000"/>
              </a:lnSpc>
              <a:spcBef>
                <a:spcPts val="600"/>
              </a:spcBef>
            </a:pPr>
            <a:r>
              <a:rPr lang="en-US" dirty="0"/>
              <a:t>CERT volunteers for themselves</a:t>
            </a:r>
          </a:p>
          <a:p>
            <a:pPr lvl="1">
              <a:lnSpc>
                <a:spcPct val="100000"/>
              </a:lnSpc>
              <a:spcBef>
                <a:spcPts val="600"/>
              </a:spcBef>
            </a:pPr>
            <a:r>
              <a:rPr lang="en-US" dirty="0"/>
              <a:t>CERT leaders during response </a:t>
            </a:r>
          </a:p>
          <a:p>
            <a:pPr>
              <a:lnSpc>
                <a:spcPct val="100000"/>
              </a:lnSpc>
              <a:spcBef>
                <a:spcPts val="600"/>
              </a:spcBef>
            </a:pPr>
            <a:endParaRPr lang="en-US" dirty="0"/>
          </a:p>
        </p:txBody>
      </p:sp>
      <p:sp>
        <p:nvSpPr>
          <p:cNvPr id="6" name="Content Placeholder 5">
            <a:extLst>
              <a:ext uri="{FF2B5EF4-FFF2-40B4-BE49-F238E27FC236}">
                <a16:creationId xmlns:a16="http://schemas.microsoft.com/office/drawing/2014/main" id="{2FA20BFB-2A37-4AC3-A7A7-557ECA8085B5}"/>
              </a:ext>
            </a:extLst>
          </p:cNvPr>
          <p:cNvSpPr>
            <a:spLocks noGrp="1"/>
          </p:cNvSpPr>
          <p:nvPr>
            <p:ph sz="quarter" idx="12"/>
          </p:nvPr>
        </p:nvSpPr>
        <p:spPr/>
        <p:txBody>
          <a:bodyPr/>
          <a:lstStyle/>
          <a:p>
            <a:r>
              <a:rPr lang="en-US" dirty="0"/>
              <a:t>PM 5-4</a:t>
            </a:r>
          </a:p>
        </p:txBody>
      </p:sp>
      <p:sp>
        <p:nvSpPr>
          <p:cNvPr id="4" name="Text Placeholder 3">
            <a:extLst>
              <a:ext uri="{FF2B5EF4-FFF2-40B4-BE49-F238E27FC236}">
                <a16:creationId xmlns:a16="http://schemas.microsoft.com/office/drawing/2014/main" id="{CC727B14-E051-44C4-B147-447F525593E5}"/>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9D6DB8DC-C40A-4716-8832-7C20C679015D}"/>
              </a:ext>
            </a:extLst>
          </p:cNvPr>
          <p:cNvSpPr>
            <a:spLocks noGrp="1"/>
          </p:cNvSpPr>
          <p:nvPr>
            <p:ph type="body" sz="quarter" idx="11"/>
          </p:nvPr>
        </p:nvSpPr>
        <p:spPr/>
        <p:txBody>
          <a:bodyPr/>
          <a:lstStyle/>
          <a:p>
            <a:r>
              <a:rPr lang="en-US" dirty="0"/>
              <a:t>5-6</a:t>
            </a:r>
          </a:p>
        </p:txBody>
      </p:sp>
    </p:spTree>
    <p:extLst>
      <p:ext uri="{BB962C8B-B14F-4D97-AF65-F5344CB8AC3E}">
        <p14:creationId xmlns:p14="http://schemas.microsoft.com/office/powerpoint/2010/main" val="35228010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6DD448-696A-492B-BED6-44290765DA97}"/>
              </a:ext>
            </a:extLst>
          </p:cNvPr>
          <p:cNvSpPr>
            <a:spLocks noGrp="1"/>
          </p:cNvSpPr>
          <p:nvPr>
            <p:ph type="title"/>
          </p:nvPr>
        </p:nvSpPr>
        <p:spPr/>
        <p:txBody>
          <a:bodyPr/>
          <a:lstStyle/>
          <a:p>
            <a:r>
              <a:rPr lang="en-US" dirty="0"/>
              <a:t>How to Reduce Stress</a:t>
            </a:r>
          </a:p>
        </p:txBody>
      </p:sp>
      <p:sp>
        <p:nvSpPr>
          <p:cNvPr id="2" name="Content Placeholder 1">
            <a:extLst>
              <a:ext uri="{FF2B5EF4-FFF2-40B4-BE49-F238E27FC236}">
                <a16:creationId xmlns:a16="http://schemas.microsoft.com/office/drawing/2014/main" id="{30C236C3-A52D-464D-B720-49583C91C2E4}"/>
              </a:ext>
            </a:extLst>
          </p:cNvPr>
          <p:cNvSpPr>
            <a:spLocks noGrp="1"/>
          </p:cNvSpPr>
          <p:nvPr>
            <p:ph idx="1"/>
          </p:nvPr>
        </p:nvSpPr>
        <p:spPr/>
        <p:txBody>
          <a:bodyPr/>
          <a:lstStyle/>
          <a:p>
            <a:pPr>
              <a:lnSpc>
                <a:spcPct val="100000"/>
              </a:lnSpc>
              <a:spcBef>
                <a:spcPts val="600"/>
              </a:spcBef>
            </a:pPr>
            <a:r>
              <a:rPr lang="en-US" dirty="0"/>
              <a:t>Get enough sleep </a:t>
            </a:r>
          </a:p>
          <a:p>
            <a:pPr>
              <a:lnSpc>
                <a:spcPct val="100000"/>
              </a:lnSpc>
              <a:spcBef>
                <a:spcPts val="600"/>
              </a:spcBef>
            </a:pPr>
            <a:r>
              <a:rPr lang="en-US" dirty="0"/>
              <a:t>Exercise regularly </a:t>
            </a:r>
          </a:p>
          <a:p>
            <a:pPr>
              <a:lnSpc>
                <a:spcPct val="100000"/>
              </a:lnSpc>
              <a:spcBef>
                <a:spcPts val="600"/>
              </a:spcBef>
            </a:pPr>
            <a:r>
              <a:rPr lang="en-US" dirty="0"/>
              <a:t>Eat a balanced diet </a:t>
            </a:r>
          </a:p>
          <a:p>
            <a:pPr>
              <a:lnSpc>
                <a:spcPct val="100000"/>
              </a:lnSpc>
              <a:spcBef>
                <a:spcPts val="600"/>
              </a:spcBef>
            </a:pPr>
            <a:r>
              <a:rPr lang="en-US" dirty="0"/>
              <a:t>Balance work, play, and rest </a:t>
            </a:r>
          </a:p>
          <a:p>
            <a:pPr>
              <a:lnSpc>
                <a:spcPct val="100000"/>
              </a:lnSpc>
              <a:spcBef>
                <a:spcPts val="600"/>
              </a:spcBef>
            </a:pPr>
            <a:r>
              <a:rPr lang="en-US" dirty="0"/>
              <a:t>Allow yourself to receive as well as give </a:t>
            </a:r>
          </a:p>
          <a:p>
            <a:pPr>
              <a:lnSpc>
                <a:spcPct val="100000"/>
              </a:lnSpc>
              <a:spcBef>
                <a:spcPts val="600"/>
              </a:spcBef>
            </a:pPr>
            <a:r>
              <a:rPr lang="en-US" dirty="0"/>
              <a:t>Connect with others </a:t>
            </a:r>
          </a:p>
          <a:p>
            <a:pPr>
              <a:lnSpc>
                <a:spcPct val="100000"/>
              </a:lnSpc>
              <a:spcBef>
                <a:spcPts val="600"/>
              </a:spcBef>
            </a:pPr>
            <a:r>
              <a:rPr lang="en-US" dirty="0"/>
              <a:t>Use spiritual resources </a:t>
            </a:r>
          </a:p>
        </p:txBody>
      </p:sp>
      <p:sp>
        <p:nvSpPr>
          <p:cNvPr id="6" name="Content Placeholder 5">
            <a:extLst>
              <a:ext uri="{FF2B5EF4-FFF2-40B4-BE49-F238E27FC236}">
                <a16:creationId xmlns:a16="http://schemas.microsoft.com/office/drawing/2014/main" id="{516793CA-635A-41D8-96C3-2D8E96593C60}"/>
              </a:ext>
            </a:extLst>
          </p:cNvPr>
          <p:cNvSpPr>
            <a:spLocks noGrp="1"/>
          </p:cNvSpPr>
          <p:nvPr>
            <p:ph sz="quarter" idx="12"/>
          </p:nvPr>
        </p:nvSpPr>
        <p:spPr/>
        <p:txBody>
          <a:bodyPr/>
          <a:lstStyle/>
          <a:p>
            <a:r>
              <a:rPr lang="en-US" dirty="0"/>
              <a:t>PM 5-4</a:t>
            </a:r>
          </a:p>
        </p:txBody>
      </p:sp>
      <p:sp>
        <p:nvSpPr>
          <p:cNvPr id="4" name="Text Placeholder 3">
            <a:extLst>
              <a:ext uri="{FF2B5EF4-FFF2-40B4-BE49-F238E27FC236}">
                <a16:creationId xmlns:a16="http://schemas.microsoft.com/office/drawing/2014/main" id="{EF1549F2-8E62-40E1-B6D6-62C4A18B3A26}"/>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B37128C2-760D-4F23-8780-B703F038B839}"/>
              </a:ext>
            </a:extLst>
          </p:cNvPr>
          <p:cNvSpPr>
            <a:spLocks noGrp="1"/>
          </p:cNvSpPr>
          <p:nvPr>
            <p:ph type="body" sz="quarter" idx="11"/>
          </p:nvPr>
        </p:nvSpPr>
        <p:spPr/>
        <p:txBody>
          <a:bodyPr/>
          <a:lstStyle/>
          <a:p>
            <a:r>
              <a:rPr lang="en-US" dirty="0"/>
              <a:t>5-7</a:t>
            </a:r>
          </a:p>
        </p:txBody>
      </p:sp>
    </p:spTree>
    <p:extLst>
      <p:ext uri="{BB962C8B-B14F-4D97-AF65-F5344CB8AC3E}">
        <p14:creationId xmlns:p14="http://schemas.microsoft.com/office/powerpoint/2010/main" val="134830703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4BDB8F-D64E-431F-9D16-6AEC619B4271}"/>
              </a:ext>
            </a:extLst>
          </p:cNvPr>
          <p:cNvSpPr>
            <a:spLocks noGrp="1"/>
          </p:cNvSpPr>
          <p:nvPr>
            <p:ph type="title"/>
          </p:nvPr>
        </p:nvSpPr>
        <p:spPr/>
        <p:txBody>
          <a:bodyPr/>
          <a:lstStyle/>
          <a:p>
            <a:r>
              <a:rPr lang="en-US" dirty="0"/>
              <a:t>Take Care of Yourself</a:t>
            </a:r>
          </a:p>
        </p:txBody>
      </p:sp>
      <p:sp>
        <p:nvSpPr>
          <p:cNvPr id="2" name="Content Placeholder 1">
            <a:extLst>
              <a:ext uri="{FF2B5EF4-FFF2-40B4-BE49-F238E27FC236}">
                <a16:creationId xmlns:a16="http://schemas.microsoft.com/office/drawing/2014/main" id="{AF2D4BF8-6876-42C9-9B58-5EA5A4981F06}"/>
              </a:ext>
            </a:extLst>
          </p:cNvPr>
          <p:cNvSpPr>
            <a:spLocks noGrp="1"/>
          </p:cNvSpPr>
          <p:nvPr>
            <p:ph idx="1"/>
          </p:nvPr>
        </p:nvSpPr>
        <p:spPr/>
        <p:txBody>
          <a:bodyPr/>
          <a:lstStyle/>
          <a:p>
            <a:pPr>
              <a:lnSpc>
                <a:spcPct val="100000"/>
              </a:lnSpc>
              <a:spcBef>
                <a:spcPts val="600"/>
              </a:spcBef>
            </a:pPr>
            <a:r>
              <a:rPr lang="en-US" dirty="0"/>
              <a:t>Be aware of trauma that can follow a disaster </a:t>
            </a:r>
          </a:p>
          <a:p>
            <a:pPr>
              <a:lnSpc>
                <a:spcPct val="100000"/>
              </a:lnSpc>
              <a:spcBef>
                <a:spcPts val="600"/>
              </a:spcBef>
            </a:pPr>
            <a:r>
              <a:rPr lang="en-US" dirty="0"/>
              <a:t>Explain to family members and friends what you need:</a:t>
            </a:r>
          </a:p>
          <a:p>
            <a:pPr lvl="1">
              <a:lnSpc>
                <a:spcPct val="100000"/>
              </a:lnSpc>
              <a:spcBef>
                <a:spcPts val="600"/>
              </a:spcBef>
            </a:pPr>
            <a:r>
              <a:rPr lang="en-US" dirty="0"/>
              <a:t>Listen when you want to talk</a:t>
            </a:r>
          </a:p>
          <a:p>
            <a:pPr lvl="1">
              <a:lnSpc>
                <a:spcPct val="100000"/>
              </a:lnSpc>
              <a:spcBef>
                <a:spcPts val="600"/>
              </a:spcBef>
            </a:pPr>
            <a:r>
              <a:rPr lang="en-US" dirty="0"/>
              <a:t>Don’t force yourself to talk until you are ready </a:t>
            </a:r>
          </a:p>
          <a:p>
            <a:pPr>
              <a:lnSpc>
                <a:spcPct val="100000"/>
              </a:lnSpc>
              <a:spcBef>
                <a:spcPts val="600"/>
              </a:spcBef>
            </a:pPr>
            <a:endParaRPr lang="en-US" dirty="0"/>
          </a:p>
        </p:txBody>
      </p:sp>
      <p:sp>
        <p:nvSpPr>
          <p:cNvPr id="6" name="Content Placeholder 5">
            <a:extLst>
              <a:ext uri="{FF2B5EF4-FFF2-40B4-BE49-F238E27FC236}">
                <a16:creationId xmlns:a16="http://schemas.microsoft.com/office/drawing/2014/main" id="{B2840D64-B3B6-4B7F-AAFB-FA99A75053F6}"/>
              </a:ext>
            </a:extLst>
          </p:cNvPr>
          <p:cNvSpPr>
            <a:spLocks noGrp="1"/>
          </p:cNvSpPr>
          <p:nvPr>
            <p:ph sz="quarter" idx="12"/>
          </p:nvPr>
        </p:nvSpPr>
        <p:spPr/>
        <p:txBody>
          <a:bodyPr/>
          <a:lstStyle/>
          <a:p>
            <a:r>
              <a:rPr lang="en-US" dirty="0"/>
              <a:t>PM 5-4</a:t>
            </a:r>
          </a:p>
        </p:txBody>
      </p:sp>
      <p:sp>
        <p:nvSpPr>
          <p:cNvPr id="4" name="Text Placeholder 3">
            <a:extLst>
              <a:ext uri="{FF2B5EF4-FFF2-40B4-BE49-F238E27FC236}">
                <a16:creationId xmlns:a16="http://schemas.microsoft.com/office/drawing/2014/main" id="{89B348E8-A3DB-4AFA-8ED7-75AFC168D7B3}"/>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6E6E6FA9-D727-403D-920E-61F188178BC5}"/>
              </a:ext>
            </a:extLst>
          </p:cNvPr>
          <p:cNvSpPr>
            <a:spLocks noGrp="1"/>
          </p:cNvSpPr>
          <p:nvPr>
            <p:ph type="body" sz="quarter" idx="11"/>
          </p:nvPr>
        </p:nvSpPr>
        <p:spPr/>
        <p:txBody>
          <a:bodyPr/>
          <a:lstStyle/>
          <a:p>
            <a:r>
              <a:rPr lang="en-US" dirty="0"/>
              <a:t>5-8</a:t>
            </a:r>
          </a:p>
        </p:txBody>
      </p:sp>
    </p:spTree>
    <p:extLst>
      <p:ext uri="{BB962C8B-B14F-4D97-AF65-F5344CB8AC3E}">
        <p14:creationId xmlns:p14="http://schemas.microsoft.com/office/powerpoint/2010/main" val="259316972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64A898-B2E1-4E03-A0DC-CAE791BF065F}"/>
              </a:ext>
            </a:extLst>
          </p:cNvPr>
          <p:cNvSpPr>
            <a:spLocks noGrp="1"/>
          </p:cNvSpPr>
          <p:nvPr>
            <p:ph type="title"/>
          </p:nvPr>
        </p:nvSpPr>
        <p:spPr/>
        <p:txBody>
          <a:bodyPr/>
          <a:lstStyle/>
          <a:p>
            <a:r>
              <a:rPr lang="en-US" dirty="0"/>
              <a:t>Self-Care Tool Box</a:t>
            </a:r>
          </a:p>
        </p:txBody>
      </p:sp>
      <p:sp>
        <p:nvSpPr>
          <p:cNvPr id="2" name="Content Placeholder 1">
            <a:extLst>
              <a:ext uri="{FF2B5EF4-FFF2-40B4-BE49-F238E27FC236}">
                <a16:creationId xmlns:a16="http://schemas.microsoft.com/office/drawing/2014/main" id="{BEAE852F-573D-4729-919B-5A223E0DC445}"/>
              </a:ext>
            </a:extLst>
          </p:cNvPr>
          <p:cNvSpPr>
            <a:spLocks noGrp="1"/>
          </p:cNvSpPr>
          <p:nvPr>
            <p:ph idx="1"/>
          </p:nvPr>
        </p:nvSpPr>
        <p:spPr/>
        <p:txBody>
          <a:bodyPr/>
          <a:lstStyle/>
          <a:p>
            <a:pPr>
              <a:lnSpc>
                <a:spcPct val="100000"/>
              </a:lnSpc>
              <a:spcBef>
                <a:spcPts val="600"/>
              </a:spcBef>
            </a:pPr>
            <a:r>
              <a:rPr lang="en-US" dirty="0"/>
              <a:t>This activity provides you with the opportunity to outline a number of self-care tools you can use before and during a crisis so that you are ready to respond during an emergency </a:t>
            </a:r>
          </a:p>
          <a:p>
            <a:pPr>
              <a:lnSpc>
                <a:spcPct val="100000"/>
              </a:lnSpc>
              <a:spcBef>
                <a:spcPts val="600"/>
              </a:spcBef>
            </a:pPr>
            <a:r>
              <a:rPr lang="en-US" dirty="0"/>
              <a:t>Complete this exercise individually and at your own pace. When everyone has finished, you will have the opportunity to share your responses with the class if you would like </a:t>
            </a:r>
          </a:p>
        </p:txBody>
      </p:sp>
      <p:sp>
        <p:nvSpPr>
          <p:cNvPr id="6" name="Content Placeholder 5">
            <a:extLst>
              <a:ext uri="{FF2B5EF4-FFF2-40B4-BE49-F238E27FC236}">
                <a16:creationId xmlns:a16="http://schemas.microsoft.com/office/drawing/2014/main" id="{83B98C6B-AC81-45BE-9D36-F51E34DAF252}"/>
              </a:ext>
            </a:extLst>
          </p:cNvPr>
          <p:cNvSpPr>
            <a:spLocks noGrp="1"/>
          </p:cNvSpPr>
          <p:nvPr>
            <p:ph sz="quarter" idx="12"/>
          </p:nvPr>
        </p:nvSpPr>
        <p:spPr/>
        <p:txBody>
          <a:bodyPr/>
          <a:lstStyle/>
          <a:p>
            <a:r>
              <a:rPr lang="en-US" dirty="0"/>
              <a:t>PM 5-5</a:t>
            </a:r>
          </a:p>
        </p:txBody>
      </p:sp>
      <p:sp>
        <p:nvSpPr>
          <p:cNvPr id="4" name="Text Placeholder 3">
            <a:extLst>
              <a:ext uri="{FF2B5EF4-FFF2-40B4-BE49-F238E27FC236}">
                <a16:creationId xmlns:a16="http://schemas.microsoft.com/office/drawing/2014/main" id="{8B3E3645-B004-49F7-9161-9526C6619BD7}"/>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F929A31C-A7CE-4ADB-BD6F-8DCD71EA2B4A}"/>
              </a:ext>
            </a:extLst>
          </p:cNvPr>
          <p:cNvSpPr>
            <a:spLocks noGrp="1"/>
          </p:cNvSpPr>
          <p:nvPr>
            <p:ph type="body" sz="quarter" idx="11"/>
          </p:nvPr>
        </p:nvSpPr>
        <p:spPr/>
        <p:txBody>
          <a:bodyPr/>
          <a:lstStyle/>
          <a:p>
            <a:r>
              <a:rPr lang="en-US" dirty="0"/>
              <a:t>5-9</a:t>
            </a:r>
          </a:p>
        </p:txBody>
      </p:sp>
    </p:spTree>
    <p:extLst>
      <p:ext uri="{BB962C8B-B14F-4D97-AF65-F5344CB8AC3E}">
        <p14:creationId xmlns:p14="http://schemas.microsoft.com/office/powerpoint/2010/main" val="2108456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A9531B-0961-49C8-A1D0-F9BE7DEFFC02}"/>
              </a:ext>
            </a:extLst>
          </p:cNvPr>
          <p:cNvSpPr>
            <a:spLocks noGrp="1"/>
          </p:cNvSpPr>
          <p:nvPr>
            <p:ph type="title"/>
          </p:nvPr>
        </p:nvSpPr>
        <p:spPr/>
        <p:txBody>
          <a:bodyPr/>
          <a:lstStyle/>
          <a:p>
            <a:r>
              <a:rPr lang="en-US" dirty="0"/>
              <a:t>Key Disaster Elements</a:t>
            </a:r>
          </a:p>
        </p:txBody>
      </p:sp>
      <p:sp>
        <p:nvSpPr>
          <p:cNvPr id="2" name="Content Placeholder 1">
            <a:extLst>
              <a:ext uri="{FF2B5EF4-FFF2-40B4-BE49-F238E27FC236}">
                <a16:creationId xmlns:a16="http://schemas.microsoft.com/office/drawing/2014/main" id="{152A634D-731D-48C5-843F-CA98BE9DA84B}"/>
              </a:ext>
            </a:extLst>
          </p:cNvPr>
          <p:cNvSpPr>
            <a:spLocks noGrp="1"/>
          </p:cNvSpPr>
          <p:nvPr>
            <p:ph idx="1"/>
          </p:nvPr>
        </p:nvSpPr>
        <p:spPr/>
        <p:txBody>
          <a:bodyPr/>
          <a:lstStyle/>
          <a:p>
            <a:r>
              <a:rPr lang="en-US" dirty="0"/>
              <a:t>They are relatively unexpected </a:t>
            </a:r>
          </a:p>
          <a:p>
            <a:r>
              <a:rPr lang="en-US" dirty="0"/>
              <a:t>Emergency personnel may be overwhelmed </a:t>
            </a:r>
          </a:p>
          <a:p>
            <a:r>
              <a:rPr lang="en-US" dirty="0"/>
              <a:t>Lives, health, and the environment are endangered </a:t>
            </a:r>
          </a:p>
        </p:txBody>
      </p:sp>
      <p:sp>
        <p:nvSpPr>
          <p:cNvPr id="6" name="Content Placeholder 5">
            <a:extLst>
              <a:ext uri="{FF2B5EF4-FFF2-40B4-BE49-F238E27FC236}">
                <a16:creationId xmlns:a16="http://schemas.microsoft.com/office/drawing/2014/main" id="{4B76FAC8-7EC5-407B-A0E2-79DEC7F6817D}"/>
              </a:ext>
            </a:extLst>
          </p:cNvPr>
          <p:cNvSpPr>
            <a:spLocks noGrp="1"/>
          </p:cNvSpPr>
          <p:nvPr>
            <p:ph sz="quarter" idx="12"/>
          </p:nvPr>
        </p:nvSpPr>
        <p:spPr/>
        <p:txBody>
          <a:bodyPr/>
          <a:lstStyle/>
          <a:p>
            <a:r>
              <a:rPr lang="en-US" dirty="0"/>
              <a:t>PM 1-6</a:t>
            </a:r>
          </a:p>
        </p:txBody>
      </p:sp>
      <p:sp>
        <p:nvSpPr>
          <p:cNvPr id="4" name="Text Placeholder 3">
            <a:extLst>
              <a:ext uri="{FF2B5EF4-FFF2-40B4-BE49-F238E27FC236}">
                <a16:creationId xmlns:a16="http://schemas.microsoft.com/office/drawing/2014/main" id="{193E04F5-D816-42FB-969C-779884393F0B}"/>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BA9FA244-A8D2-458F-A1B5-2D436A900AF9}"/>
              </a:ext>
            </a:extLst>
          </p:cNvPr>
          <p:cNvSpPr>
            <a:spLocks noGrp="1"/>
          </p:cNvSpPr>
          <p:nvPr>
            <p:ph type="body" sz="quarter" idx="11"/>
          </p:nvPr>
        </p:nvSpPr>
        <p:spPr/>
        <p:txBody>
          <a:bodyPr/>
          <a:lstStyle/>
          <a:p>
            <a:r>
              <a:rPr lang="en-US" dirty="0"/>
              <a:t>1-13</a:t>
            </a:r>
          </a:p>
        </p:txBody>
      </p:sp>
    </p:spTree>
    <p:extLst>
      <p:ext uri="{BB962C8B-B14F-4D97-AF65-F5344CB8AC3E}">
        <p14:creationId xmlns:p14="http://schemas.microsoft.com/office/powerpoint/2010/main" val="297672524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389020-61EF-4DC3-9392-6D48C641E930}"/>
              </a:ext>
            </a:extLst>
          </p:cNvPr>
          <p:cNvSpPr>
            <a:spLocks noGrp="1"/>
          </p:cNvSpPr>
          <p:nvPr>
            <p:ph type="title"/>
          </p:nvPr>
        </p:nvSpPr>
        <p:spPr/>
        <p:txBody>
          <a:bodyPr>
            <a:normAutofit fontScale="90000"/>
          </a:bodyPr>
          <a:lstStyle/>
          <a:p>
            <a:r>
              <a:rPr lang="en-US" dirty="0"/>
              <a:t>How Team Leaders Reduce Stress</a:t>
            </a:r>
          </a:p>
        </p:txBody>
      </p:sp>
      <p:sp>
        <p:nvSpPr>
          <p:cNvPr id="2" name="Content Placeholder 1">
            <a:extLst>
              <a:ext uri="{FF2B5EF4-FFF2-40B4-BE49-F238E27FC236}">
                <a16:creationId xmlns:a16="http://schemas.microsoft.com/office/drawing/2014/main" id="{FD6F543D-0D47-47E3-85D2-A87CEA5BDB6B}"/>
              </a:ext>
            </a:extLst>
          </p:cNvPr>
          <p:cNvSpPr>
            <a:spLocks noGrp="1"/>
          </p:cNvSpPr>
          <p:nvPr>
            <p:ph idx="1"/>
          </p:nvPr>
        </p:nvSpPr>
        <p:spPr/>
        <p:txBody>
          <a:bodyPr>
            <a:noAutofit/>
          </a:bodyPr>
          <a:lstStyle/>
          <a:p>
            <a:pPr>
              <a:lnSpc>
                <a:spcPct val="100000"/>
              </a:lnSpc>
              <a:spcBef>
                <a:spcPts val="0"/>
              </a:spcBef>
            </a:pPr>
            <a:r>
              <a:rPr lang="en-US" dirty="0"/>
              <a:t>Brief CERT personnel beforehand </a:t>
            </a:r>
          </a:p>
          <a:p>
            <a:pPr>
              <a:lnSpc>
                <a:spcPct val="100000"/>
              </a:lnSpc>
              <a:spcBef>
                <a:spcPts val="0"/>
              </a:spcBef>
            </a:pPr>
            <a:r>
              <a:rPr lang="en-US" dirty="0"/>
              <a:t>Remember CERT is a team </a:t>
            </a:r>
          </a:p>
          <a:p>
            <a:pPr>
              <a:lnSpc>
                <a:spcPct val="100000"/>
              </a:lnSpc>
              <a:spcBef>
                <a:spcPts val="0"/>
              </a:spcBef>
            </a:pPr>
            <a:r>
              <a:rPr lang="en-US" dirty="0"/>
              <a:t>Rest and regroup </a:t>
            </a:r>
          </a:p>
          <a:p>
            <a:pPr>
              <a:lnSpc>
                <a:spcPct val="100000"/>
              </a:lnSpc>
              <a:spcBef>
                <a:spcPts val="0"/>
              </a:spcBef>
            </a:pPr>
            <a:r>
              <a:rPr lang="en-US" dirty="0"/>
              <a:t>Take breaks away from the incident site </a:t>
            </a:r>
          </a:p>
          <a:p>
            <a:pPr>
              <a:lnSpc>
                <a:spcPct val="100000"/>
              </a:lnSpc>
              <a:spcBef>
                <a:spcPts val="0"/>
              </a:spcBef>
            </a:pPr>
            <a:r>
              <a:rPr lang="en-US" dirty="0"/>
              <a:t>Establish a culture of acceptance </a:t>
            </a:r>
          </a:p>
          <a:p>
            <a:pPr>
              <a:lnSpc>
                <a:spcPct val="100000"/>
              </a:lnSpc>
              <a:spcBef>
                <a:spcPts val="0"/>
              </a:spcBef>
            </a:pPr>
            <a:r>
              <a:rPr lang="en-US" dirty="0"/>
              <a:t>Eat properly, stay hydrated </a:t>
            </a:r>
          </a:p>
          <a:p>
            <a:pPr>
              <a:lnSpc>
                <a:spcPct val="100000"/>
              </a:lnSpc>
              <a:spcBef>
                <a:spcPts val="0"/>
              </a:spcBef>
            </a:pPr>
            <a:r>
              <a:rPr lang="en-US" dirty="0"/>
              <a:t>Be aware of changes in teammates </a:t>
            </a:r>
          </a:p>
          <a:p>
            <a:pPr>
              <a:lnSpc>
                <a:spcPct val="100000"/>
              </a:lnSpc>
              <a:spcBef>
                <a:spcPts val="0"/>
              </a:spcBef>
            </a:pPr>
            <a:r>
              <a:rPr lang="en-US" dirty="0"/>
              <a:t>Rotate teams and duties </a:t>
            </a:r>
          </a:p>
          <a:p>
            <a:pPr>
              <a:lnSpc>
                <a:spcPct val="100000"/>
              </a:lnSpc>
              <a:spcBef>
                <a:spcPts val="0"/>
              </a:spcBef>
            </a:pPr>
            <a:r>
              <a:rPr lang="en-US" dirty="0"/>
              <a:t>Phase out workers gradually </a:t>
            </a:r>
          </a:p>
          <a:p>
            <a:pPr>
              <a:lnSpc>
                <a:spcPct val="100000"/>
              </a:lnSpc>
              <a:spcBef>
                <a:spcPts val="0"/>
              </a:spcBef>
            </a:pPr>
            <a:r>
              <a:rPr lang="en-US" dirty="0"/>
              <a:t>Defuse after shift </a:t>
            </a:r>
          </a:p>
        </p:txBody>
      </p:sp>
      <p:sp>
        <p:nvSpPr>
          <p:cNvPr id="6" name="Content Placeholder 5">
            <a:extLst>
              <a:ext uri="{FF2B5EF4-FFF2-40B4-BE49-F238E27FC236}">
                <a16:creationId xmlns:a16="http://schemas.microsoft.com/office/drawing/2014/main" id="{D56D57AC-F10C-4DC6-8604-4D9C5C4F7053}"/>
              </a:ext>
            </a:extLst>
          </p:cNvPr>
          <p:cNvSpPr>
            <a:spLocks noGrp="1"/>
          </p:cNvSpPr>
          <p:nvPr>
            <p:ph sz="quarter" idx="12"/>
          </p:nvPr>
        </p:nvSpPr>
        <p:spPr/>
        <p:txBody>
          <a:bodyPr/>
          <a:lstStyle/>
          <a:p>
            <a:r>
              <a:rPr lang="en-US" dirty="0"/>
              <a:t>PM 5-7</a:t>
            </a:r>
          </a:p>
        </p:txBody>
      </p:sp>
      <p:sp>
        <p:nvSpPr>
          <p:cNvPr id="4" name="Text Placeholder 3">
            <a:extLst>
              <a:ext uri="{FF2B5EF4-FFF2-40B4-BE49-F238E27FC236}">
                <a16:creationId xmlns:a16="http://schemas.microsoft.com/office/drawing/2014/main" id="{D1DBC0D3-5499-4746-9019-F1E080D81411}"/>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6BED127A-29C9-4526-B7FB-2B35D6DCE8A7}"/>
              </a:ext>
            </a:extLst>
          </p:cNvPr>
          <p:cNvSpPr>
            <a:spLocks noGrp="1"/>
          </p:cNvSpPr>
          <p:nvPr>
            <p:ph type="body" sz="quarter" idx="11"/>
          </p:nvPr>
        </p:nvSpPr>
        <p:spPr/>
        <p:txBody>
          <a:bodyPr/>
          <a:lstStyle/>
          <a:p>
            <a:r>
              <a:rPr lang="en-US" dirty="0"/>
              <a:t>5-10</a:t>
            </a:r>
          </a:p>
        </p:txBody>
      </p:sp>
    </p:spTree>
    <p:extLst>
      <p:ext uri="{BB962C8B-B14F-4D97-AF65-F5344CB8AC3E}">
        <p14:creationId xmlns:p14="http://schemas.microsoft.com/office/powerpoint/2010/main" val="349738665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B61F34-B3A1-4CC7-A19E-071995E1B069}"/>
              </a:ext>
            </a:extLst>
          </p:cNvPr>
          <p:cNvSpPr>
            <a:spLocks noGrp="1"/>
          </p:cNvSpPr>
          <p:nvPr>
            <p:ph type="title"/>
          </p:nvPr>
        </p:nvSpPr>
        <p:spPr/>
        <p:txBody>
          <a:bodyPr>
            <a:normAutofit fontScale="90000"/>
          </a:bodyPr>
          <a:lstStyle/>
          <a:p>
            <a:r>
              <a:rPr lang="en-US" dirty="0"/>
              <a:t>Emotional Phases of a Crisis</a:t>
            </a:r>
          </a:p>
        </p:txBody>
      </p:sp>
      <p:sp>
        <p:nvSpPr>
          <p:cNvPr id="2" name="Content Placeholder 1">
            <a:extLst>
              <a:ext uri="{FF2B5EF4-FFF2-40B4-BE49-F238E27FC236}">
                <a16:creationId xmlns:a16="http://schemas.microsoft.com/office/drawing/2014/main" id="{7A5C89E3-BA22-49AF-87E0-F0B5B4AA2AA4}"/>
              </a:ext>
            </a:extLst>
          </p:cNvPr>
          <p:cNvSpPr>
            <a:spLocks noGrp="1"/>
          </p:cNvSpPr>
          <p:nvPr>
            <p:ph idx="1"/>
          </p:nvPr>
        </p:nvSpPr>
        <p:spPr/>
        <p:txBody>
          <a:bodyPr/>
          <a:lstStyle/>
          <a:p>
            <a:pPr>
              <a:lnSpc>
                <a:spcPct val="100000"/>
              </a:lnSpc>
              <a:spcBef>
                <a:spcPts val="600"/>
              </a:spcBef>
            </a:pPr>
            <a:r>
              <a:rPr lang="en-US" dirty="0"/>
              <a:t>Pre-Disaster</a:t>
            </a:r>
          </a:p>
          <a:p>
            <a:pPr>
              <a:lnSpc>
                <a:spcPct val="100000"/>
              </a:lnSpc>
              <a:spcBef>
                <a:spcPts val="600"/>
              </a:spcBef>
            </a:pPr>
            <a:r>
              <a:rPr lang="en-US" dirty="0"/>
              <a:t>Impact</a:t>
            </a:r>
          </a:p>
          <a:p>
            <a:pPr>
              <a:lnSpc>
                <a:spcPct val="100000"/>
              </a:lnSpc>
              <a:spcBef>
                <a:spcPts val="600"/>
              </a:spcBef>
            </a:pPr>
            <a:r>
              <a:rPr lang="en-US" dirty="0"/>
              <a:t>Heroic</a:t>
            </a:r>
          </a:p>
          <a:p>
            <a:pPr>
              <a:lnSpc>
                <a:spcPct val="100000"/>
              </a:lnSpc>
              <a:spcBef>
                <a:spcPts val="600"/>
              </a:spcBef>
            </a:pPr>
            <a:r>
              <a:rPr lang="en-US" dirty="0"/>
              <a:t>Honeymoon</a:t>
            </a:r>
          </a:p>
          <a:p>
            <a:pPr>
              <a:lnSpc>
                <a:spcPct val="100000"/>
              </a:lnSpc>
              <a:spcBef>
                <a:spcPts val="600"/>
              </a:spcBef>
            </a:pPr>
            <a:r>
              <a:rPr lang="en-US" dirty="0"/>
              <a:t>Disillusionment</a:t>
            </a:r>
          </a:p>
          <a:p>
            <a:pPr>
              <a:lnSpc>
                <a:spcPct val="100000"/>
              </a:lnSpc>
              <a:spcBef>
                <a:spcPts val="600"/>
              </a:spcBef>
            </a:pPr>
            <a:r>
              <a:rPr lang="en-US" dirty="0"/>
              <a:t>Reconstruction</a:t>
            </a:r>
          </a:p>
        </p:txBody>
      </p:sp>
      <p:pic>
        <p:nvPicPr>
          <p:cNvPr id="6" name="Picture 5" descr="Photo: A man appears distressed as he sits with his head in his hands.">
            <a:extLst>
              <a:ext uri="{FF2B5EF4-FFF2-40B4-BE49-F238E27FC236}">
                <a16:creationId xmlns:a16="http://schemas.microsoft.com/office/drawing/2014/main" id="{40C53EDB-416E-4D4C-AB66-776BFD804BD4}"/>
              </a:ext>
            </a:extLst>
          </p:cNvPr>
          <p:cNvPicPr>
            <a:picLocks noChangeAspect="1"/>
          </p:cNvPicPr>
          <p:nvPr/>
        </p:nvPicPr>
        <p:blipFill>
          <a:blip r:embed="rId2"/>
          <a:stretch>
            <a:fillRect/>
          </a:stretch>
        </p:blipFill>
        <p:spPr>
          <a:xfrm>
            <a:off x="5740840" y="1683689"/>
            <a:ext cx="2583454" cy="3915960"/>
          </a:xfrm>
          <a:prstGeom prst="rect">
            <a:avLst/>
          </a:prstGeom>
        </p:spPr>
      </p:pic>
      <p:sp>
        <p:nvSpPr>
          <p:cNvPr id="7" name="Content Placeholder 6">
            <a:extLst>
              <a:ext uri="{FF2B5EF4-FFF2-40B4-BE49-F238E27FC236}">
                <a16:creationId xmlns:a16="http://schemas.microsoft.com/office/drawing/2014/main" id="{3DB12BD3-DCCA-42FA-8D8F-0835CD16F3B6}"/>
              </a:ext>
            </a:extLst>
          </p:cNvPr>
          <p:cNvSpPr>
            <a:spLocks noGrp="1"/>
          </p:cNvSpPr>
          <p:nvPr>
            <p:ph sz="quarter" idx="12"/>
          </p:nvPr>
        </p:nvSpPr>
        <p:spPr/>
        <p:txBody>
          <a:bodyPr/>
          <a:lstStyle/>
          <a:p>
            <a:r>
              <a:rPr lang="en-US" dirty="0"/>
              <a:t>PM 5-8</a:t>
            </a:r>
          </a:p>
        </p:txBody>
      </p:sp>
      <p:sp>
        <p:nvSpPr>
          <p:cNvPr id="4" name="Text Placeholder 3">
            <a:extLst>
              <a:ext uri="{FF2B5EF4-FFF2-40B4-BE49-F238E27FC236}">
                <a16:creationId xmlns:a16="http://schemas.microsoft.com/office/drawing/2014/main" id="{E71FB9F3-DBEC-4789-8DEE-3C27A6A65829}"/>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E91D052E-9A81-4585-A361-A6523E140422}"/>
              </a:ext>
            </a:extLst>
          </p:cNvPr>
          <p:cNvSpPr>
            <a:spLocks noGrp="1"/>
          </p:cNvSpPr>
          <p:nvPr>
            <p:ph type="body" sz="quarter" idx="11"/>
          </p:nvPr>
        </p:nvSpPr>
        <p:spPr/>
        <p:txBody>
          <a:bodyPr/>
          <a:lstStyle/>
          <a:p>
            <a:r>
              <a:rPr lang="en-US" dirty="0"/>
              <a:t>5-11</a:t>
            </a:r>
          </a:p>
        </p:txBody>
      </p:sp>
    </p:spTree>
    <p:extLst>
      <p:ext uri="{BB962C8B-B14F-4D97-AF65-F5344CB8AC3E}">
        <p14:creationId xmlns:p14="http://schemas.microsoft.com/office/powerpoint/2010/main" val="161719856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0DC7BD-F84D-4716-85EA-5AAD6452FBE8}"/>
              </a:ext>
            </a:extLst>
          </p:cNvPr>
          <p:cNvSpPr>
            <a:spLocks noGrp="1"/>
          </p:cNvSpPr>
          <p:nvPr>
            <p:ph type="title"/>
          </p:nvPr>
        </p:nvSpPr>
        <p:spPr/>
        <p:txBody>
          <a:bodyPr/>
          <a:lstStyle/>
          <a:p>
            <a:r>
              <a:rPr lang="en-US" dirty="0"/>
              <a:t>Traumatic Crisis</a:t>
            </a:r>
          </a:p>
        </p:txBody>
      </p:sp>
      <p:sp>
        <p:nvSpPr>
          <p:cNvPr id="2" name="Content Placeholder 1">
            <a:extLst>
              <a:ext uri="{FF2B5EF4-FFF2-40B4-BE49-F238E27FC236}">
                <a16:creationId xmlns:a16="http://schemas.microsoft.com/office/drawing/2014/main" id="{5A0C6C98-0A8E-485C-B3B0-C6BFDD6BAFFC}"/>
              </a:ext>
            </a:extLst>
          </p:cNvPr>
          <p:cNvSpPr>
            <a:spLocks noGrp="1"/>
          </p:cNvSpPr>
          <p:nvPr>
            <p:ph idx="1"/>
          </p:nvPr>
        </p:nvSpPr>
        <p:spPr/>
        <p:txBody>
          <a:bodyPr/>
          <a:lstStyle/>
          <a:p>
            <a:pPr>
              <a:lnSpc>
                <a:spcPct val="100000"/>
              </a:lnSpc>
              <a:spcBef>
                <a:spcPts val="600"/>
              </a:spcBef>
            </a:pPr>
            <a:r>
              <a:rPr lang="en-US" dirty="0"/>
              <a:t>A traumatic crisis is an event experienced or witnessed in which people’s ability to cope is overwhelmed by:</a:t>
            </a:r>
          </a:p>
          <a:p>
            <a:pPr lvl="1">
              <a:lnSpc>
                <a:spcPct val="100000"/>
              </a:lnSpc>
              <a:spcBef>
                <a:spcPts val="600"/>
              </a:spcBef>
              <a:buFont typeface="Arial" panose="020B0604020202020204" pitchFamily="34" charset="0"/>
              <a:buChar char="•"/>
            </a:pPr>
            <a:r>
              <a:rPr lang="en-US" dirty="0"/>
              <a:t>Actual or potential death or injury to self or others</a:t>
            </a:r>
          </a:p>
          <a:p>
            <a:pPr lvl="1">
              <a:lnSpc>
                <a:spcPct val="100000"/>
              </a:lnSpc>
              <a:spcBef>
                <a:spcPts val="600"/>
              </a:spcBef>
              <a:buFont typeface="Arial" panose="020B0604020202020204" pitchFamily="34" charset="0"/>
              <a:buChar char="•"/>
            </a:pPr>
            <a:r>
              <a:rPr lang="en-US" dirty="0"/>
              <a:t>Serious injury</a:t>
            </a:r>
          </a:p>
          <a:p>
            <a:pPr lvl="1">
              <a:lnSpc>
                <a:spcPct val="100000"/>
              </a:lnSpc>
              <a:spcBef>
                <a:spcPts val="600"/>
              </a:spcBef>
              <a:buFont typeface="Arial" panose="020B0604020202020204" pitchFamily="34" charset="0"/>
              <a:buChar char="•"/>
            </a:pPr>
            <a:r>
              <a:rPr lang="en-US" dirty="0"/>
              <a:t>Destruction of their homes, neighborhood, or value possessions</a:t>
            </a:r>
          </a:p>
          <a:p>
            <a:pPr lvl="1">
              <a:lnSpc>
                <a:spcPct val="100000"/>
              </a:lnSpc>
              <a:spcBef>
                <a:spcPts val="600"/>
              </a:spcBef>
              <a:buFont typeface="Arial" panose="020B0604020202020204" pitchFamily="34" charset="0"/>
              <a:buChar char="•"/>
            </a:pPr>
            <a:r>
              <a:rPr lang="en-US" dirty="0"/>
              <a:t>Loss of contact with family or close friends </a:t>
            </a:r>
          </a:p>
        </p:txBody>
      </p:sp>
      <p:sp>
        <p:nvSpPr>
          <p:cNvPr id="6" name="Content Placeholder 5">
            <a:extLst>
              <a:ext uri="{FF2B5EF4-FFF2-40B4-BE49-F238E27FC236}">
                <a16:creationId xmlns:a16="http://schemas.microsoft.com/office/drawing/2014/main" id="{493AF0A2-9CE2-408D-9192-54ACB6AD4B70}"/>
              </a:ext>
            </a:extLst>
          </p:cNvPr>
          <p:cNvSpPr>
            <a:spLocks noGrp="1"/>
          </p:cNvSpPr>
          <p:nvPr>
            <p:ph sz="quarter" idx="12"/>
          </p:nvPr>
        </p:nvSpPr>
        <p:spPr/>
        <p:txBody>
          <a:bodyPr/>
          <a:lstStyle/>
          <a:p>
            <a:r>
              <a:rPr lang="en-US" dirty="0"/>
              <a:t>PM 5-9</a:t>
            </a:r>
          </a:p>
        </p:txBody>
      </p:sp>
      <p:sp>
        <p:nvSpPr>
          <p:cNvPr id="4" name="Text Placeholder 3">
            <a:extLst>
              <a:ext uri="{FF2B5EF4-FFF2-40B4-BE49-F238E27FC236}">
                <a16:creationId xmlns:a16="http://schemas.microsoft.com/office/drawing/2014/main" id="{656FEAA0-3AEE-483F-89CA-7596BC4E00C0}"/>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90A285BB-69FA-4A3A-948C-691A32E839E0}"/>
              </a:ext>
            </a:extLst>
          </p:cNvPr>
          <p:cNvSpPr>
            <a:spLocks noGrp="1"/>
          </p:cNvSpPr>
          <p:nvPr>
            <p:ph type="body" sz="quarter" idx="11"/>
          </p:nvPr>
        </p:nvSpPr>
        <p:spPr/>
        <p:txBody>
          <a:bodyPr/>
          <a:lstStyle/>
          <a:p>
            <a:r>
              <a:rPr lang="en-US" dirty="0"/>
              <a:t>5-12</a:t>
            </a:r>
          </a:p>
        </p:txBody>
      </p:sp>
    </p:spTree>
    <p:extLst>
      <p:ext uri="{BB962C8B-B14F-4D97-AF65-F5344CB8AC3E}">
        <p14:creationId xmlns:p14="http://schemas.microsoft.com/office/powerpoint/2010/main" val="22740170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EC6CBF-138D-4190-A795-2CC21E074B98}"/>
              </a:ext>
            </a:extLst>
          </p:cNvPr>
          <p:cNvSpPr>
            <a:spLocks noGrp="1"/>
          </p:cNvSpPr>
          <p:nvPr>
            <p:ph type="title"/>
          </p:nvPr>
        </p:nvSpPr>
        <p:spPr/>
        <p:txBody>
          <a:bodyPr>
            <a:normAutofit fontScale="90000"/>
          </a:bodyPr>
          <a:lstStyle/>
          <a:p>
            <a:r>
              <a:rPr lang="en-US" dirty="0"/>
              <a:t>Effects of Traumatic Stress</a:t>
            </a:r>
          </a:p>
        </p:txBody>
      </p:sp>
      <p:sp>
        <p:nvSpPr>
          <p:cNvPr id="2" name="Content Placeholder 1">
            <a:extLst>
              <a:ext uri="{FF2B5EF4-FFF2-40B4-BE49-F238E27FC236}">
                <a16:creationId xmlns:a16="http://schemas.microsoft.com/office/drawing/2014/main" id="{1EAC0EC2-E737-4B9A-A26E-796F213C0542}"/>
              </a:ext>
            </a:extLst>
          </p:cNvPr>
          <p:cNvSpPr>
            <a:spLocks noGrp="1"/>
          </p:cNvSpPr>
          <p:nvPr>
            <p:ph idx="1"/>
          </p:nvPr>
        </p:nvSpPr>
        <p:spPr/>
        <p:txBody>
          <a:bodyPr/>
          <a:lstStyle/>
          <a:p>
            <a:pPr>
              <a:lnSpc>
                <a:spcPct val="100000"/>
              </a:lnSpc>
              <a:spcBef>
                <a:spcPts val="600"/>
              </a:spcBef>
            </a:pPr>
            <a:r>
              <a:rPr lang="en-US" dirty="0"/>
              <a:t>Traumatic stress may affect:</a:t>
            </a:r>
          </a:p>
          <a:p>
            <a:pPr lvl="1">
              <a:lnSpc>
                <a:spcPct val="100000"/>
              </a:lnSpc>
              <a:spcBef>
                <a:spcPts val="600"/>
              </a:spcBef>
              <a:buFont typeface="Arial" panose="020B0604020202020204" pitchFamily="34" charset="0"/>
              <a:buChar char="•"/>
            </a:pPr>
            <a:r>
              <a:rPr lang="en-US" dirty="0"/>
              <a:t>Cognitive functioning</a:t>
            </a:r>
          </a:p>
          <a:p>
            <a:pPr lvl="1">
              <a:lnSpc>
                <a:spcPct val="100000"/>
              </a:lnSpc>
              <a:spcBef>
                <a:spcPts val="600"/>
              </a:spcBef>
              <a:buFont typeface="Arial" panose="020B0604020202020204" pitchFamily="34" charset="0"/>
              <a:buChar char="•"/>
            </a:pPr>
            <a:r>
              <a:rPr lang="en-US" dirty="0"/>
              <a:t>Physical health</a:t>
            </a:r>
          </a:p>
          <a:p>
            <a:pPr lvl="1">
              <a:lnSpc>
                <a:spcPct val="100000"/>
              </a:lnSpc>
              <a:spcBef>
                <a:spcPts val="600"/>
              </a:spcBef>
              <a:buFont typeface="Arial" panose="020B0604020202020204" pitchFamily="34" charset="0"/>
              <a:buChar char="•"/>
            </a:pPr>
            <a:r>
              <a:rPr lang="en-US" dirty="0"/>
              <a:t>Interpersonal relationships </a:t>
            </a:r>
          </a:p>
        </p:txBody>
      </p:sp>
      <p:sp>
        <p:nvSpPr>
          <p:cNvPr id="6" name="Content Placeholder 5">
            <a:extLst>
              <a:ext uri="{FF2B5EF4-FFF2-40B4-BE49-F238E27FC236}">
                <a16:creationId xmlns:a16="http://schemas.microsoft.com/office/drawing/2014/main" id="{FC5293FC-5ACB-41B5-9A87-97EF2EACD481}"/>
              </a:ext>
            </a:extLst>
          </p:cNvPr>
          <p:cNvSpPr>
            <a:spLocks noGrp="1"/>
          </p:cNvSpPr>
          <p:nvPr>
            <p:ph sz="quarter" idx="12"/>
          </p:nvPr>
        </p:nvSpPr>
        <p:spPr/>
        <p:txBody>
          <a:bodyPr/>
          <a:lstStyle/>
          <a:p>
            <a:r>
              <a:rPr lang="en-US" dirty="0"/>
              <a:t>PM 5-9</a:t>
            </a:r>
          </a:p>
        </p:txBody>
      </p:sp>
      <p:sp>
        <p:nvSpPr>
          <p:cNvPr id="4" name="Text Placeholder 3">
            <a:extLst>
              <a:ext uri="{FF2B5EF4-FFF2-40B4-BE49-F238E27FC236}">
                <a16:creationId xmlns:a16="http://schemas.microsoft.com/office/drawing/2014/main" id="{8D7A9C5B-61E4-4A84-AE97-E4A9365624B3}"/>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44691A04-8D16-44F3-B2DF-496B621E8A1D}"/>
              </a:ext>
            </a:extLst>
          </p:cNvPr>
          <p:cNvSpPr>
            <a:spLocks noGrp="1"/>
          </p:cNvSpPr>
          <p:nvPr>
            <p:ph type="body" sz="quarter" idx="11"/>
          </p:nvPr>
        </p:nvSpPr>
        <p:spPr/>
        <p:txBody>
          <a:bodyPr/>
          <a:lstStyle/>
          <a:p>
            <a:r>
              <a:rPr lang="en-US" dirty="0"/>
              <a:t>5-13</a:t>
            </a:r>
          </a:p>
        </p:txBody>
      </p:sp>
    </p:spTree>
    <p:extLst>
      <p:ext uri="{BB962C8B-B14F-4D97-AF65-F5344CB8AC3E}">
        <p14:creationId xmlns:p14="http://schemas.microsoft.com/office/powerpoint/2010/main" val="326224061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4C41D3-5CF2-447A-B543-CFC60389873D}"/>
              </a:ext>
            </a:extLst>
          </p:cNvPr>
          <p:cNvSpPr>
            <a:spLocks noGrp="1"/>
          </p:cNvSpPr>
          <p:nvPr>
            <p:ph type="title"/>
          </p:nvPr>
        </p:nvSpPr>
        <p:spPr/>
        <p:txBody>
          <a:bodyPr/>
          <a:lstStyle/>
          <a:p>
            <a:r>
              <a:rPr lang="en-US" dirty="0"/>
              <a:t>Mediating Factors</a:t>
            </a:r>
          </a:p>
        </p:txBody>
      </p:sp>
      <p:sp>
        <p:nvSpPr>
          <p:cNvPr id="2" name="Content Placeholder 1">
            <a:extLst>
              <a:ext uri="{FF2B5EF4-FFF2-40B4-BE49-F238E27FC236}">
                <a16:creationId xmlns:a16="http://schemas.microsoft.com/office/drawing/2014/main" id="{D606066E-91C7-4F6A-A7D4-1B3358FA5D32}"/>
              </a:ext>
            </a:extLst>
          </p:cNvPr>
          <p:cNvSpPr>
            <a:spLocks noGrp="1"/>
          </p:cNvSpPr>
          <p:nvPr>
            <p:ph idx="1"/>
          </p:nvPr>
        </p:nvSpPr>
        <p:spPr/>
        <p:txBody>
          <a:bodyPr/>
          <a:lstStyle/>
          <a:p>
            <a:pPr>
              <a:lnSpc>
                <a:spcPct val="100000"/>
              </a:lnSpc>
              <a:spcBef>
                <a:spcPts val="600"/>
              </a:spcBef>
            </a:pPr>
            <a:r>
              <a:rPr lang="en-US" dirty="0"/>
              <a:t>Prior experience with a similar event</a:t>
            </a:r>
          </a:p>
          <a:p>
            <a:pPr>
              <a:lnSpc>
                <a:spcPct val="100000"/>
              </a:lnSpc>
              <a:spcBef>
                <a:spcPts val="600"/>
              </a:spcBef>
            </a:pPr>
            <a:r>
              <a:rPr lang="en-US" dirty="0"/>
              <a:t>Intensity of disruption</a:t>
            </a:r>
          </a:p>
          <a:p>
            <a:pPr>
              <a:lnSpc>
                <a:spcPct val="100000"/>
              </a:lnSpc>
              <a:spcBef>
                <a:spcPts val="600"/>
              </a:spcBef>
            </a:pPr>
            <a:r>
              <a:rPr lang="en-US" dirty="0"/>
              <a:t>Individual feelings about event</a:t>
            </a:r>
          </a:p>
          <a:p>
            <a:pPr>
              <a:lnSpc>
                <a:spcPct val="100000"/>
              </a:lnSpc>
              <a:spcBef>
                <a:spcPts val="600"/>
              </a:spcBef>
            </a:pPr>
            <a:r>
              <a:rPr lang="en-US" dirty="0"/>
              <a:t>Emotional strength of individual</a:t>
            </a:r>
          </a:p>
          <a:p>
            <a:pPr>
              <a:lnSpc>
                <a:spcPct val="100000"/>
              </a:lnSpc>
              <a:spcBef>
                <a:spcPts val="600"/>
              </a:spcBef>
            </a:pPr>
            <a:r>
              <a:rPr lang="en-US" dirty="0"/>
              <a:t>Length of time since event</a:t>
            </a:r>
          </a:p>
        </p:txBody>
      </p:sp>
      <p:sp>
        <p:nvSpPr>
          <p:cNvPr id="6" name="Content Placeholder 5">
            <a:extLst>
              <a:ext uri="{FF2B5EF4-FFF2-40B4-BE49-F238E27FC236}">
                <a16:creationId xmlns:a16="http://schemas.microsoft.com/office/drawing/2014/main" id="{7C2F90D8-3B96-41A9-B855-E13B6DF8B0BC}"/>
              </a:ext>
            </a:extLst>
          </p:cNvPr>
          <p:cNvSpPr>
            <a:spLocks noGrp="1"/>
          </p:cNvSpPr>
          <p:nvPr>
            <p:ph sz="quarter" idx="12"/>
          </p:nvPr>
        </p:nvSpPr>
        <p:spPr/>
        <p:txBody>
          <a:bodyPr/>
          <a:lstStyle/>
          <a:p>
            <a:r>
              <a:rPr lang="en-US" dirty="0"/>
              <a:t>PM 5-9</a:t>
            </a:r>
          </a:p>
        </p:txBody>
      </p:sp>
      <p:sp>
        <p:nvSpPr>
          <p:cNvPr id="4" name="Text Placeholder 3">
            <a:extLst>
              <a:ext uri="{FF2B5EF4-FFF2-40B4-BE49-F238E27FC236}">
                <a16:creationId xmlns:a16="http://schemas.microsoft.com/office/drawing/2014/main" id="{D8493FFC-3E23-4A25-AB67-3782DE0FA536}"/>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429688EB-CDF8-491C-A3A6-444501574FB3}"/>
              </a:ext>
            </a:extLst>
          </p:cNvPr>
          <p:cNvSpPr>
            <a:spLocks noGrp="1"/>
          </p:cNvSpPr>
          <p:nvPr>
            <p:ph type="body" sz="quarter" idx="11"/>
          </p:nvPr>
        </p:nvSpPr>
        <p:spPr/>
        <p:txBody>
          <a:bodyPr/>
          <a:lstStyle/>
          <a:p>
            <a:r>
              <a:rPr lang="en-US" dirty="0"/>
              <a:t>5-14</a:t>
            </a:r>
          </a:p>
        </p:txBody>
      </p:sp>
    </p:spTree>
    <p:extLst>
      <p:ext uri="{BB962C8B-B14F-4D97-AF65-F5344CB8AC3E}">
        <p14:creationId xmlns:p14="http://schemas.microsoft.com/office/powerpoint/2010/main" val="134691096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8460D9-D92D-473E-934E-A82C441F9B6C}"/>
              </a:ext>
            </a:extLst>
          </p:cNvPr>
          <p:cNvSpPr>
            <a:spLocks noGrp="1"/>
          </p:cNvSpPr>
          <p:nvPr>
            <p:ph type="title"/>
          </p:nvPr>
        </p:nvSpPr>
        <p:spPr/>
        <p:txBody>
          <a:bodyPr/>
          <a:lstStyle/>
          <a:p>
            <a:r>
              <a:rPr lang="en-US" dirty="0"/>
              <a:t>Stabilizing Survivors</a:t>
            </a:r>
          </a:p>
        </p:txBody>
      </p:sp>
      <p:sp>
        <p:nvSpPr>
          <p:cNvPr id="2" name="Content Placeholder 1">
            <a:extLst>
              <a:ext uri="{FF2B5EF4-FFF2-40B4-BE49-F238E27FC236}">
                <a16:creationId xmlns:a16="http://schemas.microsoft.com/office/drawing/2014/main" id="{B4F27F37-A918-4E9E-8EEC-90D56AAD53DF}"/>
              </a:ext>
            </a:extLst>
          </p:cNvPr>
          <p:cNvSpPr>
            <a:spLocks noGrp="1"/>
          </p:cNvSpPr>
          <p:nvPr>
            <p:ph idx="1"/>
          </p:nvPr>
        </p:nvSpPr>
        <p:spPr/>
        <p:txBody>
          <a:bodyPr/>
          <a:lstStyle/>
          <a:p>
            <a:pPr>
              <a:lnSpc>
                <a:spcPct val="100000"/>
              </a:lnSpc>
              <a:spcBef>
                <a:spcPts val="600"/>
              </a:spcBef>
            </a:pPr>
            <a:r>
              <a:rPr lang="en-US" dirty="0"/>
              <a:t>Assess survivors for injury or shock </a:t>
            </a:r>
          </a:p>
          <a:p>
            <a:pPr>
              <a:lnSpc>
                <a:spcPct val="100000"/>
              </a:lnSpc>
              <a:spcBef>
                <a:spcPts val="600"/>
              </a:spcBef>
            </a:pPr>
            <a:r>
              <a:rPr lang="en-US" dirty="0"/>
              <a:t>Get uninjured people to help </a:t>
            </a:r>
          </a:p>
          <a:p>
            <a:pPr>
              <a:lnSpc>
                <a:spcPct val="100000"/>
              </a:lnSpc>
              <a:spcBef>
                <a:spcPts val="600"/>
              </a:spcBef>
            </a:pPr>
            <a:r>
              <a:rPr lang="en-US" dirty="0"/>
              <a:t>Provide support by listening and empathizing </a:t>
            </a:r>
          </a:p>
          <a:p>
            <a:pPr>
              <a:lnSpc>
                <a:spcPct val="100000"/>
              </a:lnSpc>
              <a:spcBef>
                <a:spcPts val="600"/>
              </a:spcBef>
            </a:pPr>
            <a:r>
              <a:rPr lang="en-US" dirty="0"/>
              <a:t>Help survivors connect with natural support systems </a:t>
            </a:r>
          </a:p>
        </p:txBody>
      </p:sp>
      <p:sp>
        <p:nvSpPr>
          <p:cNvPr id="6" name="Content Placeholder 5">
            <a:extLst>
              <a:ext uri="{FF2B5EF4-FFF2-40B4-BE49-F238E27FC236}">
                <a16:creationId xmlns:a16="http://schemas.microsoft.com/office/drawing/2014/main" id="{72E77812-5E47-409D-83F8-2A9FA0159C22}"/>
              </a:ext>
            </a:extLst>
          </p:cNvPr>
          <p:cNvSpPr>
            <a:spLocks noGrp="1"/>
          </p:cNvSpPr>
          <p:nvPr>
            <p:ph sz="quarter" idx="12"/>
          </p:nvPr>
        </p:nvSpPr>
        <p:spPr/>
        <p:txBody>
          <a:bodyPr/>
          <a:lstStyle/>
          <a:p>
            <a:r>
              <a:rPr lang="en-US" dirty="0"/>
              <a:t>PM 5-10</a:t>
            </a:r>
          </a:p>
        </p:txBody>
      </p:sp>
      <p:sp>
        <p:nvSpPr>
          <p:cNvPr id="4" name="Text Placeholder 3">
            <a:extLst>
              <a:ext uri="{FF2B5EF4-FFF2-40B4-BE49-F238E27FC236}">
                <a16:creationId xmlns:a16="http://schemas.microsoft.com/office/drawing/2014/main" id="{B22E4E2E-73B8-47AA-9519-FE13EFC02FE9}"/>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F4E45067-160F-4818-991B-57246D777636}"/>
              </a:ext>
            </a:extLst>
          </p:cNvPr>
          <p:cNvSpPr>
            <a:spLocks noGrp="1"/>
          </p:cNvSpPr>
          <p:nvPr>
            <p:ph type="body" sz="quarter" idx="11"/>
          </p:nvPr>
        </p:nvSpPr>
        <p:spPr/>
        <p:txBody>
          <a:bodyPr/>
          <a:lstStyle/>
          <a:p>
            <a:r>
              <a:rPr lang="en-US" dirty="0"/>
              <a:t>5-15</a:t>
            </a:r>
          </a:p>
        </p:txBody>
      </p:sp>
    </p:spTree>
    <p:extLst>
      <p:ext uri="{BB962C8B-B14F-4D97-AF65-F5344CB8AC3E}">
        <p14:creationId xmlns:p14="http://schemas.microsoft.com/office/powerpoint/2010/main" val="29349190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3E5E85-EFD9-46A2-BE55-8D3D898E2E4F}"/>
              </a:ext>
            </a:extLst>
          </p:cNvPr>
          <p:cNvSpPr>
            <a:spLocks noGrp="1"/>
          </p:cNvSpPr>
          <p:nvPr>
            <p:ph type="title"/>
          </p:nvPr>
        </p:nvSpPr>
        <p:spPr/>
        <p:txBody>
          <a:bodyPr>
            <a:normAutofit fontScale="90000"/>
          </a:bodyPr>
          <a:lstStyle/>
          <a:p>
            <a:r>
              <a:rPr lang="en-US" dirty="0"/>
              <a:t>Listen, Protect, Connect</a:t>
            </a:r>
          </a:p>
        </p:txBody>
      </p:sp>
      <p:sp>
        <p:nvSpPr>
          <p:cNvPr id="2" name="Content Placeholder 1">
            <a:extLst>
              <a:ext uri="{FF2B5EF4-FFF2-40B4-BE49-F238E27FC236}">
                <a16:creationId xmlns:a16="http://schemas.microsoft.com/office/drawing/2014/main" id="{053192A5-E33B-4205-BE9D-559B2E91BBDC}"/>
              </a:ext>
            </a:extLst>
          </p:cNvPr>
          <p:cNvSpPr>
            <a:spLocks noGrp="1"/>
          </p:cNvSpPr>
          <p:nvPr>
            <p:ph idx="1"/>
          </p:nvPr>
        </p:nvSpPr>
        <p:spPr/>
        <p:txBody>
          <a:bodyPr/>
          <a:lstStyle/>
          <a:p>
            <a:pPr>
              <a:lnSpc>
                <a:spcPct val="100000"/>
              </a:lnSpc>
              <a:spcBef>
                <a:spcPts val="600"/>
              </a:spcBef>
            </a:pPr>
            <a:r>
              <a:rPr lang="en-US" dirty="0"/>
              <a:t>Listen to survivors and pay attention to what they say </a:t>
            </a:r>
          </a:p>
          <a:p>
            <a:pPr>
              <a:lnSpc>
                <a:spcPct val="100000"/>
              </a:lnSpc>
              <a:spcBef>
                <a:spcPts val="600"/>
              </a:spcBef>
            </a:pPr>
            <a:r>
              <a:rPr lang="en-US" dirty="0"/>
              <a:t>Help survivors feel protected by providing support </a:t>
            </a:r>
          </a:p>
          <a:p>
            <a:pPr>
              <a:lnSpc>
                <a:spcPct val="100000"/>
              </a:lnSpc>
              <a:spcBef>
                <a:spcPts val="600"/>
              </a:spcBef>
            </a:pPr>
            <a:r>
              <a:rPr lang="en-US" dirty="0"/>
              <a:t>Connect survivors to friends and loved ones </a:t>
            </a:r>
          </a:p>
        </p:txBody>
      </p:sp>
      <p:sp>
        <p:nvSpPr>
          <p:cNvPr id="6" name="Content Placeholder 5">
            <a:extLst>
              <a:ext uri="{FF2B5EF4-FFF2-40B4-BE49-F238E27FC236}">
                <a16:creationId xmlns:a16="http://schemas.microsoft.com/office/drawing/2014/main" id="{E4686D5A-1BB4-412A-BD8F-9C95F8D314A2}"/>
              </a:ext>
            </a:extLst>
          </p:cNvPr>
          <p:cNvSpPr>
            <a:spLocks noGrp="1"/>
          </p:cNvSpPr>
          <p:nvPr>
            <p:ph sz="quarter" idx="12"/>
          </p:nvPr>
        </p:nvSpPr>
        <p:spPr/>
        <p:txBody>
          <a:bodyPr/>
          <a:lstStyle/>
          <a:p>
            <a:r>
              <a:rPr lang="en-US" dirty="0"/>
              <a:t>PM 5-10</a:t>
            </a:r>
          </a:p>
        </p:txBody>
      </p:sp>
      <p:sp>
        <p:nvSpPr>
          <p:cNvPr id="4" name="Text Placeholder 3">
            <a:extLst>
              <a:ext uri="{FF2B5EF4-FFF2-40B4-BE49-F238E27FC236}">
                <a16:creationId xmlns:a16="http://schemas.microsoft.com/office/drawing/2014/main" id="{A4223F1E-675D-4763-84EA-ED96DA2EF9B0}"/>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37E938CE-95B2-4F7D-8A38-0D800EA5DE0E}"/>
              </a:ext>
            </a:extLst>
          </p:cNvPr>
          <p:cNvSpPr>
            <a:spLocks noGrp="1"/>
          </p:cNvSpPr>
          <p:nvPr>
            <p:ph type="body" sz="quarter" idx="11"/>
          </p:nvPr>
        </p:nvSpPr>
        <p:spPr/>
        <p:txBody>
          <a:bodyPr/>
          <a:lstStyle/>
          <a:p>
            <a:r>
              <a:rPr lang="en-US" dirty="0"/>
              <a:t>5-16</a:t>
            </a:r>
          </a:p>
        </p:txBody>
      </p:sp>
    </p:spTree>
    <p:extLst>
      <p:ext uri="{BB962C8B-B14F-4D97-AF65-F5344CB8AC3E}">
        <p14:creationId xmlns:p14="http://schemas.microsoft.com/office/powerpoint/2010/main" val="324639708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54BB1A-E08E-4CF8-8E50-471760C6090D}"/>
              </a:ext>
            </a:extLst>
          </p:cNvPr>
          <p:cNvSpPr>
            <a:spLocks noGrp="1"/>
          </p:cNvSpPr>
          <p:nvPr>
            <p:ph type="title"/>
          </p:nvPr>
        </p:nvSpPr>
        <p:spPr/>
        <p:txBody>
          <a:bodyPr>
            <a:normAutofit fontScale="90000"/>
          </a:bodyPr>
          <a:lstStyle/>
          <a:p>
            <a:r>
              <a:rPr lang="en-US" dirty="0"/>
              <a:t>How to Be an Empathetic Listener</a:t>
            </a:r>
          </a:p>
        </p:txBody>
      </p:sp>
      <p:sp>
        <p:nvSpPr>
          <p:cNvPr id="2" name="Content Placeholder 1">
            <a:extLst>
              <a:ext uri="{FF2B5EF4-FFF2-40B4-BE49-F238E27FC236}">
                <a16:creationId xmlns:a16="http://schemas.microsoft.com/office/drawing/2014/main" id="{739D7DD7-B678-442D-96DA-1BF36E71E437}"/>
              </a:ext>
            </a:extLst>
          </p:cNvPr>
          <p:cNvSpPr>
            <a:spLocks noGrp="1"/>
          </p:cNvSpPr>
          <p:nvPr>
            <p:ph idx="1"/>
          </p:nvPr>
        </p:nvSpPr>
        <p:spPr/>
        <p:txBody>
          <a:bodyPr/>
          <a:lstStyle/>
          <a:p>
            <a:pPr>
              <a:lnSpc>
                <a:spcPct val="100000"/>
              </a:lnSpc>
              <a:spcBef>
                <a:spcPts val="600"/>
              </a:spcBef>
            </a:pPr>
            <a:r>
              <a:rPr lang="en-US" dirty="0"/>
              <a:t>Put yourself in the speaker’s shoes </a:t>
            </a:r>
          </a:p>
          <a:p>
            <a:pPr>
              <a:lnSpc>
                <a:spcPct val="100000"/>
              </a:lnSpc>
              <a:spcBef>
                <a:spcPts val="600"/>
              </a:spcBef>
            </a:pPr>
            <a:r>
              <a:rPr lang="en-US" dirty="0"/>
              <a:t>Listen for meaning, not just words </a:t>
            </a:r>
          </a:p>
          <a:p>
            <a:pPr>
              <a:lnSpc>
                <a:spcPct val="100000"/>
              </a:lnSpc>
              <a:spcBef>
                <a:spcPts val="600"/>
              </a:spcBef>
            </a:pPr>
            <a:r>
              <a:rPr lang="en-US" dirty="0"/>
              <a:t>Pay attention to nonverbal communication </a:t>
            </a:r>
          </a:p>
          <a:p>
            <a:pPr>
              <a:lnSpc>
                <a:spcPct val="100000"/>
              </a:lnSpc>
              <a:spcBef>
                <a:spcPts val="600"/>
              </a:spcBef>
            </a:pPr>
            <a:r>
              <a:rPr lang="en-US" dirty="0"/>
              <a:t>Paraphrase the speaker </a:t>
            </a:r>
          </a:p>
        </p:txBody>
      </p:sp>
      <p:sp>
        <p:nvSpPr>
          <p:cNvPr id="6" name="Content Placeholder 5">
            <a:extLst>
              <a:ext uri="{FF2B5EF4-FFF2-40B4-BE49-F238E27FC236}">
                <a16:creationId xmlns:a16="http://schemas.microsoft.com/office/drawing/2014/main" id="{E8437A91-1AE5-4A60-A087-EDC897C2ACFB}"/>
              </a:ext>
            </a:extLst>
          </p:cNvPr>
          <p:cNvSpPr>
            <a:spLocks noGrp="1"/>
          </p:cNvSpPr>
          <p:nvPr>
            <p:ph sz="quarter" idx="12"/>
          </p:nvPr>
        </p:nvSpPr>
        <p:spPr/>
        <p:txBody>
          <a:bodyPr/>
          <a:lstStyle/>
          <a:p>
            <a:r>
              <a:rPr lang="en-US" dirty="0"/>
              <a:t>PM 5-11</a:t>
            </a:r>
          </a:p>
        </p:txBody>
      </p:sp>
      <p:sp>
        <p:nvSpPr>
          <p:cNvPr id="4" name="Text Placeholder 3">
            <a:extLst>
              <a:ext uri="{FF2B5EF4-FFF2-40B4-BE49-F238E27FC236}">
                <a16:creationId xmlns:a16="http://schemas.microsoft.com/office/drawing/2014/main" id="{D9DA9F85-5555-4375-8D74-804D7E3085EE}"/>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2F4F573C-5249-4F1B-9652-84F15D7E3B2D}"/>
              </a:ext>
            </a:extLst>
          </p:cNvPr>
          <p:cNvSpPr>
            <a:spLocks noGrp="1"/>
          </p:cNvSpPr>
          <p:nvPr>
            <p:ph type="body" sz="quarter" idx="11"/>
          </p:nvPr>
        </p:nvSpPr>
        <p:spPr/>
        <p:txBody>
          <a:bodyPr/>
          <a:lstStyle/>
          <a:p>
            <a:r>
              <a:rPr lang="en-US" dirty="0"/>
              <a:t>5-17</a:t>
            </a:r>
          </a:p>
        </p:txBody>
      </p:sp>
    </p:spTree>
    <p:extLst>
      <p:ext uri="{BB962C8B-B14F-4D97-AF65-F5344CB8AC3E}">
        <p14:creationId xmlns:p14="http://schemas.microsoft.com/office/powerpoint/2010/main" val="41336827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D122CA-BAE6-4D92-9734-CB5DE1679115}"/>
              </a:ext>
            </a:extLst>
          </p:cNvPr>
          <p:cNvSpPr>
            <a:spLocks noGrp="1"/>
          </p:cNvSpPr>
          <p:nvPr>
            <p:ph type="title"/>
          </p:nvPr>
        </p:nvSpPr>
        <p:spPr/>
        <p:txBody>
          <a:bodyPr/>
          <a:lstStyle/>
          <a:p>
            <a:r>
              <a:rPr lang="en-US" dirty="0"/>
              <a:t>What Not to Say</a:t>
            </a:r>
          </a:p>
        </p:txBody>
      </p:sp>
      <p:sp>
        <p:nvSpPr>
          <p:cNvPr id="2" name="Content Placeholder 1">
            <a:extLst>
              <a:ext uri="{FF2B5EF4-FFF2-40B4-BE49-F238E27FC236}">
                <a16:creationId xmlns:a16="http://schemas.microsoft.com/office/drawing/2014/main" id="{D1BF03D8-A5B8-4C41-B34D-BA64B7A0FBCD}"/>
              </a:ext>
            </a:extLst>
          </p:cNvPr>
          <p:cNvSpPr>
            <a:spLocks noGrp="1"/>
          </p:cNvSpPr>
          <p:nvPr>
            <p:ph idx="1"/>
          </p:nvPr>
        </p:nvSpPr>
        <p:spPr/>
        <p:txBody>
          <a:bodyPr/>
          <a:lstStyle/>
          <a:p>
            <a:pPr>
              <a:lnSpc>
                <a:spcPct val="100000"/>
              </a:lnSpc>
              <a:spcBef>
                <a:spcPts val="600"/>
              </a:spcBef>
            </a:pPr>
            <a:r>
              <a:rPr lang="en-US" dirty="0"/>
              <a:t>“I understand ”</a:t>
            </a:r>
          </a:p>
          <a:p>
            <a:pPr>
              <a:lnSpc>
                <a:spcPct val="100000"/>
              </a:lnSpc>
              <a:spcBef>
                <a:spcPts val="600"/>
              </a:spcBef>
            </a:pPr>
            <a:r>
              <a:rPr lang="en-US" dirty="0"/>
              <a:t>“Don’t feel bad ”</a:t>
            </a:r>
          </a:p>
          <a:p>
            <a:pPr>
              <a:lnSpc>
                <a:spcPct val="100000"/>
              </a:lnSpc>
              <a:spcBef>
                <a:spcPts val="600"/>
              </a:spcBef>
            </a:pPr>
            <a:r>
              <a:rPr lang="en-US" dirty="0"/>
              <a:t>“You’re strong ”</a:t>
            </a:r>
          </a:p>
          <a:p>
            <a:pPr>
              <a:lnSpc>
                <a:spcPct val="100000"/>
              </a:lnSpc>
              <a:spcBef>
                <a:spcPts val="600"/>
              </a:spcBef>
            </a:pPr>
            <a:r>
              <a:rPr lang="en-US" dirty="0"/>
              <a:t>“You’ll get through this ”</a:t>
            </a:r>
          </a:p>
          <a:p>
            <a:pPr>
              <a:lnSpc>
                <a:spcPct val="100000"/>
              </a:lnSpc>
              <a:spcBef>
                <a:spcPts val="600"/>
              </a:spcBef>
            </a:pPr>
            <a:r>
              <a:rPr lang="en-US" dirty="0"/>
              <a:t>“Don’t cry ”</a:t>
            </a:r>
          </a:p>
        </p:txBody>
      </p:sp>
      <p:sp>
        <p:nvSpPr>
          <p:cNvPr id="10" name="Content Placeholder 9">
            <a:extLst>
              <a:ext uri="{FF2B5EF4-FFF2-40B4-BE49-F238E27FC236}">
                <a16:creationId xmlns:a16="http://schemas.microsoft.com/office/drawing/2014/main" id="{78E1D3C4-F528-4FF4-9555-5380ECE3736E}"/>
              </a:ext>
            </a:extLst>
          </p:cNvPr>
          <p:cNvSpPr>
            <a:spLocks noGrp="1"/>
          </p:cNvSpPr>
          <p:nvPr>
            <p:ph idx="13"/>
          </p:nvPr>
        </p:nvSpPr>
        <p:spPr/>
        <p:txBody>
          <a:bodyPr/>
          <a:lstStyle/>
          <a:p>
            <a:r>
              <a:rPr lang="en-US" dirty="0"/>
              <a:t>“It’s God’s will ”</a:t>
            </a:r>
          </a:p>
          <a:p>
            <a:r>
              <a:rPr lang="en-US" dirty="0"/>
              <a:t>“It could be worse ”</a:t>
            </a:r>
          </a:p>
          <a:p>
            <a:r>
              <a:rPr lang="en-US" dirty="0"/>
              <a:t>“At least you still have…”</a:t>
            </a:r>
          </a:p>
          <a:p>
            <a:r>
              <a:rPr lang="en-US" dirty="0"/>
              <a:t>“Everything will be okay”</a:t>
            </a:r>
          </a:p>
          <a:p>
            <a:pPr marL="0" indent="0">
              <a:buNone/>
            </a:pPr>
            <a:endParaRPr lang="en-US" dirty="0"/>
          </a:p>
        </p:txBody>
      </p:sp>
      <p:sp>
        <p:nvSpPr>
          <p:cNvPr id="9" name="Content Placeholder 8">
            <a:extLst>
              <a:ext uri="{FF2B5EF4-FFF2-40B4-BE49-F238E27FC236}">
                <a16:creationId xmlns:a16="http://schemas.microsoft.com/office/drawing/2014/main" id="{46EAF5BF-5211-48DE-B1B3-F6D09C5F1CE0}"/>
              </a:ext>
            </a:extLst>
          </p:cNvPr>
          <p:cNvSpPr>
            <a:spLocks noGrp="1"/>
          </p:cNvSpPr>
          <p:nvPr>
            <p:ph sz="quarter" idx="12"/>
          </p:nvPr>
        </p:nvSpPr>
        <p:spPr/>
        <p:txBody>
          <a:bodyPr/>
          <a:lstStyle/>
          <a:p>
            <a:r>
              <a:rPr lang="en-US" dirty="0"/>
              <a:t>PM 5-12</a:t>
            </a:r>
          </a:p>
        </p:txBody>
      </p:sp>
      <p:sp>
        <p:nvSpPr>
          <p:cNvPr id="5" name="Text Placeholder 4">
            <a:extLst>
              <a:ext uri="{FF2B5EF4-FFF2-40B4-BE49-F238E27FC236}">
                <a16:creationId xmlns:a16="http://schemas.microsoft.com/office/drawing/2014/main" id="{4954A81E-CA5D-4318-8829-0E2041D9AABC}"/>
              </a:ext>
            </a:extLst>
          </p:cNvPr>
          <p:cNvSpPr>
            <a:spLocks noGrp="1"/>
          </p:cNvSpPr>
          <p:nvPr>
            <p:ph type="body" sz="quarter" idx="10"/>
          </p:nvPr>
        </p:nvSpPr>
        <p:spPr/>
        <p:txBody>
          <a:bodyPr/>
          <a:lstStyle/>
          <a:p>
            <a:r>
              <a:rPr lang="en-US" dirty="0"/>
              <a:t>CERT Basic Training Unit 5: Disaster Psychology</a:t>
            </a:r>
          </a:p>
        </p:txBody>
      </p:sp>
      <p:sp>
        <p:nvSpPr>
          <p:cNvPr id="6" name="Text Placeholder 5">
            <a:extLst>
              <a:ext uri="{FF2B5EF4-FFF2-40B4-BE49-F238E27FC236}">
                <a16:creationId xmlns:a16="http://schemas.microsoft.com/office/drawing/2014/main" id="{69A469E8-6340-44AE-ACF0-DC57D2712D61}"/>
              </a:ext>
            </a:extLst>
          </p:cNvPr>
          <p:cNvSpPr>
            <a:spLocks noGrp="1"/>
          </p:cNvSpPr>
          <p:nvPr>
            <p:ph type="body" sz="quarter" idx="11"/>
          </p:nvPr>
        </p:nvSpPr>
        <p:spPr/>
        <p:txBody>
          <a:bodyPr/>
          <a:lstStyle/>
          <a:p>
            <a:r>
              <a:rPr lang="en-US" dirty="0"/>
              <a:t>5-18</a:t>
            </a:r>
          </a:p>
        </p:txBody>
      </p:sp>
    </p:spTree>
    <p:extLst>
      <p:ext uri="{BB962C8B-B14F-4D97-AF65-F5344CB8AC3E}">
        <p14:creationId xmlns:p14="http://schemas.microsoft.com/office/powerpoint/2010/main" val="136706336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EE1301-6406-4E79-8163-1EE16DDA37C3}"/>
              </a:ext>
            </a:extLst>
          </p:cNvPr>
          <p:cNvSpPr>
            <a:spLocks noGrp="1"/>
          </p:cNvSpPr>
          <p:nvPr>
            <p:ph type="title"/>
          </p:nvPr>
        </p:nvSpPr>
        <p:spPr/>
        <p:txBody>
          <a:bodyPr/>
          <a:lstStyle/>
          <a:p>
            <a:r>
              <a:rPr lang="en-US" dirty="0"/>
              <a:t>Say This Instead</a:t>
            </a:r>
          </a:p>
        </p:txBody>
      </p:sp>
      <p:sp>
        <p:nvSpPr>
          <p:cNvPr id="2" name="Content Placeholder 1">
            <a:extLst>
              <a:ext uri="{FF2B5EF4-FFF2-40B4-BE49-F238E27FC236}">
                <a16:creationId xmlns:a16="http://schemas.microsoft.com/office/drawing/2014/main" id="{F124D73B-ADE1-49C7-8830-6631F05FE08B}"/>
              </a:ext>
            </a:extLst>
          </p:cNvPr>
          <p:cNvSpPr>
            <a:spLocks noGrp="1"/>
          </p:cNvSpPr>
          <p:nvPr>
            <p:ph idx="1"/>
          </p:nvPr>
        </p:nvSpPr>
        <p:spPr/>
        <p:txBody>
          <a:bodyPr/>
          <a:lstStyle/>
          <a:p>
            <a:pPr>
              <a:lnSpc>
                <a:spcPct val="100000"/>
              </a:lnSpc>
              <a:spcBef>
                <a:spcPts val="600"/>
              </a:spcBef>
            </a:pPr>
            <a:r>
              <a:rPr lang="en-US" dirty="0"/>
              <a:t>“I’m sorry for your pain ”</a:t>
            </a:r>
          </a:p>
          <a:p>
            <a:pPr>
              <a:lnSpc>
                <a:spcPct val="100000"/>
              </a:lnSpc>
              <a:spcBef>
                <a:spcPts val="600"/>
              </a:spcBef>
            </a:pPr>
            <a:r>
              <a:rPr lang="en-US" dirty="0"/>
              <a:t>“I’m so sorry this has happened ”</a:t>
            </a:r>
          </a:p>
          <a:p>
            <a:pPr>
              <a:lnSpc>
                <a:spcPct val="100000"/>
              </a:lnSpc>
              <a:spcBef>
                <a:spcPts val="600"/>
              </a:spcBef>
            </a:pPr>
            <a:r>
              <a:rPr lang="en-US" dirty="0"/>
              <a:t>“Is it all right if I help you with…?”</a:t>
            </a:r>
          </a:p>
          <a:p>
            <a:pPr>
              <a:lnSpc>
                <a:spcPct val="100000"/>
              </a:lnSpc>
              <a:spcBef>
                <a:spcPts val="600"/>
              </a:spcBef>
            </a:pPr>
            <a:r>
              <a:rPr lang="en-US" dirty="0"/>
              <a:t>“I can’t imagine what this is like for you ”</a:t>
            </a:r>
          </a:p>
          <a:p>
            <a:pPr>
              <a:lnSpc>
                <a:spcPct val="100000"/>
              </a:lnSpc>
              <a:spcBef>
                <a:spcPts val="600"/>
              </a:spcBef>
            </a:pPr>
            <a:r>
              <a:rPr lang="en-US" dirty="0"/>
              <a:t>“What do you need?”</a:t>
            </a:r>
          </a:p>
        </p:txBody>
      </p:sp>
      <p:sp>
        <p:nvSpPr>
          <p:cNvPr id="6" name="Content Placeholder 5">
            <a:extLst>
              <a:ext uri="{FF2B5EF4-FFF2-40B4-BE49-F238E27FC236}">
                <a16:creationId xmlns:a16="http://schemas.microsoft.com/office/drawing/2014/main" id="{16B4B2FF-8535-4B42-AC17-7015E7C3D98D}"/>
              </a:ext>
            </a:extLst>
          </p:cNvPr>
          <p:cNvSpPr>
            <a:spLocks noGrp="1"/>
          </p:cNvSpPr>
          <p:nvPr>
            <p:ph sz="quarter" idx="12"/>
          </p:nvPr>
        </p:nvSpPr>
        <p:spPr/>
        <p:txBody>
          <a:bodyPr/>
          <a:lstStyle/>
          <a:p>
            <a:r>
              <a:rPr lang="en-US" dirty="0"/>
              <a:t>PM 5-12</a:t>
            </a:r>
          </a:p>
        </p:txBody>
      </p:sp>
      <p:sp>
        <p:nvSpPr>
          <p:cNvPr id="4" name="Text Placeholder 3">
            <a:extLst>
              <a:ext uri="{FF2B5EF4-FFF2-40B4-BE49-F238E27FC236}">
                <a16:creationId xmlns:a16="http://schemas.microsoft.com/office/drawing/2014/main" id="{DC423701-8285-430E-9DC2-4C98830FB195}"/>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B01E261A-3869-4285-A917-F13F6D56169E}"/>
              </a:ext>
            </a:extLst>
          </p:cNvPr>
          <p:cNvSpPr>
            <a:spLocks noGrp="1"/>
          </p:cNvSpPr>
          <p:nvPr>
            <p:ph type="body" sz="quarter" idx="11"/>
          </p:nvPr>
        </p:nvSpPr>
        <p:spPr/>
        <p:txBody>
          <a:bodyPr/>
          <a:lstStyle/>
          <a:p>
            <a:r>
              <a:rPr lang="en-US" dirty="0"/>
              <a:t>5-19</a:t>
            </a:r>
          </a:p>
        </p:txBody>
      </p:sp>
    </p:spTree>
    <p:extLst>
      <p:ext uri="{BB962C8B-B14F-4D97-AF65-F5344CB8AC3E}">
        <p14:creationId xmlns:p14="http://schemas.microsoft.com/office/powerpoint/2010/main" val="563843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DE101B-B252-475B-BB99-EB167088AA96}"/>
              </a:ext>
            </a:extLst>
          </p:cNvPr>
          <p:cNvSpPr>
            <a:spLocks noGrp="1"/>
          </p:cNvSpPr>
          <p:nvPr>
            <p:ph type="title"/>
          </p:nvPr>
        </p:nvSpPr>
        <p:spPr/>
        <p:txBody>
          <a:bodyPr>
            <a:normAutofit fontScale="90000"/>
          </a:bodyPr>
          <a:lstStyle/>
          <a:p>
            <a:r>
              <a:rPr lang="en-US" dirty="0"/>
              <a:t>Local Hazard Vulnerability</a:t>
            </a:r>
          </a:p>
        </p:txBody>
      </p:sp>
      <p:sp>
        <p:nvSpPr>
          <p:cNvPr id="2" name="Content Placeholder 1">
            <a:extLst>
              <a:ext uri="{FF2B5EF4-FFF2-40B4-BE49-F238E27FC236}">
                <a16:creationId xmlns:a16="http://schemas.microsoft.com/office/drawing/2014/main" id="{DCA00374-2C55-4913-B923-0D1AAE48B51F}"/>
              </a:ext>
            </a:extLst>
          </p:cNvPr>
          <p:cNvSpPr>
            <a:spLocks noGrp="1"/>
          </p:cNvSpPr>
          <p:nvPr>
            <p:ph idx="1"/>
          </p:nvPr>
        </p:nvSpPr>
        <p:spPr/>
        <p:txBody>
          <a:bodyPr/>
          <a:lstStyle/>
          <a:p>
            <a:r>
              <a:rPr lang="en-US" dirty="0"/>
              <a:t>Identify most common disasters that occur </a:t>
            </a:r>
          </a:p>
          <a:p>
            <a:r>
              <a:rPr lang="en-US" dirty="0"/>
              <a:t>Identify possible hazards with most severe impact </a:t>
            </a:r>
          </a:p>
          <a:p>
            <a:r>
              <a:rPr lang="en-US" dirty="0"/>
              <a:t>Consider recent or historical impacts </a:t>
            </a:r>
          </a:p>
          <a:p>
            <a:r>
              <a:rPr lang="en-US" dirty="0"/>
              <a:t>Identify susceptible locations in the community for specific hazards </a:t>
            </a:r>
          </a:p>
          <a:p>
            <a:r>
              <a:rPr lang="en-US" dirty="0"/>
              <a:t>Consider what to expect from disruption of services </a:t>
            </a:r>
          </a:p>
        </p:txBody>
      </p:sp>
      <p:sp>
        <p:nvSpPr>
          <p:cNvPr id="6" name="Content Placeholder 5">
            <a:extLst>
              <a:ext uri="{FF2B5EF4-FFF2-40B4-BE49-F238E27FC236}">
                <a16:creationId xmlns:a16="http://schemas.microsoft.com/office/drawing/2014/main" id="{11E55644-588F-45CD-A812-25F4E4589615}"/>
              </a:ext>
            </a:extLst>
          </p:cNvPr>
          <p:cNvSpPr>
            <a:spLocks noGrp="1"/>
          </p:cNvSpPr>
          <p:nvPr>
            <p:ph sz="quarter" idx="12"/>
          </p:nvPr>
        </p:nvSpPr>
        <p:spPr/>
        <p:txBody>
          <a:bodyPr/>
          <a:lstStyle/>
          <a:p>
            <a:r>
              <a:rPr lang="en-US" dirty="0"/>
              <a:t>PM 1-6</a:t>
            </a:r>
          </a:p>
        </p:txBody>
      </p:sp>
      <p:sp>
        <p:nvSpPr>
          <p:cNvPr id="4" name="Text Placeholder 3">
            <a:extLst>
              <a:ext uri="{FF2B5EF4-FFF2-40B4-BE49-F238E27FC236}">
                <a16:creationId xmlns:a16="http://schemas.microsoft.com/office/drawing/2014/main" id="{6AEC68DA-575D-4557-9F5E-D13BA653E8BC}"/>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4C0376CE-BF84-4313-A883-05699BF183A4}"/>
              </a:ext>
            </a:extLst>
          </p:cNvPr>
          <p:cNvSpPr>
            <a:spLocks noGrp="1"/>
          </p:cNvSpPr>
          <p:nvPr>
            <p:ph type="body" sz="quarter" idx="11"/>
          </p:nvPr>
        </p:nvSpPr>
        <p:spPr/>
        <p:txBody>
          <a:bodyPr/>
          <a:lstStyle/>
          <a:p>
            <a:r>
              <a:rPr lang="en-US" dirty="0"/>
              <a:t>1-14</a:t>
            </a:r>
          </a:p>
        </p:txBody>
      </p:sp>
    </p:spTree>
    <p:extLst>
      <p:ext uri="{BB962C8B-B14F-4D97-AF65-F5344CB8AC3E}">
        <p14:creationId xmlns:p14="http://schemas.microsoft.com/office/powerpoint/2010/main" val="206011437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D0E48A-B310-465A-849E-E0AAA350C75E}"/>
              </a:ext>
            </a:extLst>
          </p:cNvPr>
          <p:cNvSpPr>
            <a:spLocks noGrp="1"/>
          </p:cNvSpPr>
          <p:nvPr>
            <p:ph type="title"/>
          </p:nvPr>
        </p:nvSpPr>
        <p:spPr/>
        <p:txBody>
          <a:bodyPr>
            <a:normAutofit fontScale="90000"/>
          </a:bodyPr>
          <a:lstStyle/>
          <a:p>
            <a:r>
              <a:rPr lang="en-US" dirty="0"/>
              <a:t>Managing the Death Scene</a:t>
            </a:r>
          </a:p>
        </p:txBody>
      </p:sp>
      <p:sp>
        <p:nvSpPr>
          <p:cNvPr id="2" name="Content Placeholder 1">
            <a:extLst>
              <a:ext uri="{FF2B5EF4-FFF2-40B4-BE49-F238E27FC236}">
                <a16:creationId xmlns:a16="http://schemas.microsoft.com/office/drawing/2014/main" id="{461B9500-4BA4-4B7A-8A13-AF8B0F641A81}"/>
              </a:ext>
            </a:extLst>
          </p:cNvPr>
          <p:cNvSpPr>
            <a:spLocks noGrp="1"/>
          </p:cNvSpPr>
          <p:nvPr>
            <p:ph idx="1"/>
          </p:nvPr>
        </p:nvSpPr>
        <p:spPr/>
        <p:txBody>
          <a:bodyPr/>
          <a:lstStyle/>
          <a:p>
            <a:pPr>
              <a:lnSpc>
                <a:spcPct val="100000"/>
              </a:lnSpc>
              <a:spcBef>
                <a:spcPts val="600"/>
              </a:spcBef>
            </a:pPr>
            <a:r>
              <a:rPr lang="en-US" dirty="0"/>
              <a:t>Cover the body; treat it with respect </a:t>
            </a:r>
          </a:p>
          <a:p>
            <a:pPr>
              <a:lnSpc>
                <a:spcPct val="100000"/>
              </a:lnSpc>
              <a:spcBef>
                <a:spcPts val="600"/>
              </a:spcBef>
            </a:pPr>
            <a:r>
              <a:rPr lang="en-US" dirty="0"/>
              <a:t>Follow local laws and protocols </a:t>
            </a:r>
          </a:p>
          <a:p>
            <a:pPr>
              <a:lnSpc>
                <a:spcPct val="100000"/>
              </a:lnSpc>
              <a:spcBef>
                <a:spcPts val="600"/>
              </a:spcBef>
            </a:pPr>
            <a:r>
              <a:rPr lang="en-US" dirty="0"/>
              <a:t>Talk with local authorities </a:t>
            </a:r>
          </a:p>
        </p:txBody>
      </p:sp>
      <p:sp>
        <p:nvSpPr>
          <p:cNvPr id="6" name="Content Placeholder 5">
            <a:extLst>
              <a:ext uri="{FF2B5EF4-FFF2-40B4-BE49-F238E27FC236}">
                <a16:creationId xmlns:a16="http://schemas.microsoft.com/office/drawing/2014/main" id="{4D11238D-FE55-4FC0-99F0-5BD85CD6F9BA}"/>
              </a:ext>
            </a:extLst>
          </p:cNvPr>
          <p:cNvSpPr>
            <a:spLocks noGrp="1"/>
          </p:cNvSpPr>
          <p:nvPr>
            <p:ph sz="quarter" idx="12"/>
          </p:nvPr>
        </p:nvSpPr>
        <p:spPr/>
        <p:txBody>
          <a:bodyPr/>
          <a:lstStyle/>
          <a:p>
            <a:r>
              <a:rPr lang="en-US" dirty="0"/>
              <a:t>PM 5-12</a:t>
            </a:r>
          </a:p>
        </p:txBody>
      </p:sp>
      <p:sp>
        <p:nvSpPr>
          <p:cNvPr id="4" name="Text Placeholder 3">
            <a:extLst>
              <a:ext uri="{FF2B5EF4-FFF2-40B4-BE49-F238E27FC236}">
                <a16:creationId xmlns:a16="http://schemas.microsoft.com/office/drawing/2014/main" id="{CB8C5A51-57B2-4292-BDBD-80D0CACAA727}"/>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7C66F816-4D2D-4B63-B0EA-AF15228B4B84}"/>
              </a:ext>
            </a:extLst>
          </p:cNvPr>
          <p:cNvSpPr>
            <a:spLocks noGrp="1"/>
          </p:cNvSpPr>
          <p:nvPr>
            <p:ph type="body" sz="quarter" idx="11"/>
          </p:nvPr>
        </p:nvSpPr>
        <p:spPr/>
        <p:txBody>
          <a:bodyPr/>
          <a:lstStyle/>
          <a:p>
            <a:r>
              <a:rPr lang="en-US" dirty="0"/>
              <a:t>5-20</a:t>
            </a:r>
          </a:p>
        </p:txBody>
      </p:sp>
    </p:spTree>
    <p:extLst>
      <p:ext uri="{BB962C8B-B14F-4D97-AF65-F5344CB8AC3E}">
        <p14:creationId xmlns:p14="http://schemas.microsoft.com/office/powerpoint/2010/main" val="87833664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076BFE-C120-447F-9E58-E38CDE779B66}"/>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5)</a:t>
            </a:r>
            <a:endParaRPr lang="en-US" dirty="0">
              <a:solidFill>
                <a:srgbClr val="448431"/>
              </a:solidFill>
            </a:endParaRPr>
          </a:p>
        </p:txBody>
      </p:sp>
      <p:sp>
        <p:nvSpPr>
          <p:cNvPr id="2" name="Content Placeholder 1">
            <a:extLst>
              <a:ext uri="{FF2B5EF4-FFF2-40B4-BE49-F238E27FC236}">
                <a16:creationId xmlns:a16="http://schemas.microsoft.com/office/drawing/2014/main" id="{F249A983-71C2-4A04-B6C7-F1EC17C54C83}"/>
              </a:ext>
            </a:extLst>
          </p:cNvPr>
          <p:cNvSpPr>
            <a:spLocks noGrp="1"/>
          </p:cNvSpPr>
          <p:nvPr>
            <p:ph idx="1"/>
          </p:nvPr>
        </p:nvSpPr>
        <p:spPr/>
        <p:txBody>
          <a:bodyPr>
            <a:noAutofit/>
          </a:bodyPr>
          <a:lstStyle/>
          <a:p>
            <a:pPr>
              <a:lnSpc>
                <a:spcPct val="100000"/>
              </a:lnSpc>
              <a:spcBef>
                <a:spcPts val="0"/>
              </a:spcBef>
            </a:pPr>
            <a:r>
              <a:rPr lang="en-US" dirty="0"/>
              <a:t>Prepare yourself, as rescues may be unpleasant and uncomfortable </a:t>
            </a:r>
          </a:p>
          <a:p>
            <a:pPr>
              <a:lnSpc>
                <a:spcPct val="100000"/>
              </a:lnSpc>
              <a:spcBef>
                <a:spcPts val="0"/>
              </a:spcBef>
            </a:pPr>
            <a:r>
              <a:rPr lang="en-US" dirty="0"/>
              <a:t>Know the psychological and physiological symptoms of trauma </a:t>
            </a:r>
          </a:p>
          <a:p>
            <a:pPr>
              <a:lnSpc>
                <a:spcPct val="100000"/>
              </a:lnSpc>
              <a:spcBef>
                <a:spcPts val="0"/>
              </a:spcBef>
            </a:pPr>
            <a:r>
              <a:rPr lang="en-US" dirty="0"/>
              <a:t>Understand the six emotional phases of a disaster </a:t>
            </a:r>
          </a:p>
          <a:p>
            <a:pPr>
              <a:lnSpc>
                <a:spcPct val="100000"/>
              </a:lnSpc>
              <a:spcBef>
                <a:spcPts val="0"/>
              </a:spcBef>
            </a:pPr>
            <a:r>
              <a:rPr lang="en-US" dirty="0"/>
              <a:t>Take steps to reduce stress, which affects cognition, health, and interactions </a:t>
            </a:r>
          </a:p>
          <a:p>
            <a:pPr>
              <a:lnSpc>
                <a:spcPct val="100000"/>
              </a:lnSpc>
              <a:spcBef>
                <a:spcPts val="0"/>
              </a:spcBef>
            </a:pPr>
            <a:r>
              <a:rPr lang="en-US" dirty="0"/>
              <a:t>Stabilize individuals </a:t>
            </a:r>
          </a:p>
          <a:p>
            <a:pPr>
              <a:lnSpc>
                <a:spcPct val="100000"/>
              </a:lnSpc>
              <a:spcBef>
                <a:spcPts val="0"/>
              </a:spcBef>
            </a:pPr>
            <a:r>
              <a:rPr lang="en-US" dirty="0"/>
              <a:t>Listen, protect, and connect to support survivors </a:t>
            </a:r>
          </a:p>
          <a:p>
            <a:pPr>
              <a:lnSpc>
                <a:spcPct val="100000"/>
              </a:lnSpc>
              <a:spcBef>
                <a:spcPts val="0"/>
              </a:spcBef>
            </a:pPr>
            <a:r>
              <a:rPr lang="en-US" dirty="0"/>
              <a:t>Be an empathetic listener </a:t>
            </a:r>
          </a:p>
        </p:txBody>
      </p:sp>
      <p:sp>
        <p:nvSpPr>
          <p:cNvPr id="6" name="Content Placeholder 5">
            <a:extLst>
              <a:ext uri="{FF2B5EF4-FFF2-40B4-BE49-F238E27FC236}">
                <a16:creationId xmlns:a16="http://schemas.microsoft.com/office/drawing/2014/main" id="{64C0A9E8-CDE0-4227-9AB4-B8FC0953E6BF}"/>
              </a:ext>
            </a:extLst>
          </p:cNvPr>
          <p:cNvSpPr>
            <a:spLocks noGrp="1"/>
          </p:cNvSpPr>
          <p:nvPr>
            <p:ph sz="quarter" idx="12"/>
          </p:nvPr>
        </p:nvSpPr>
        <p:spPr/>
        <p:txBody>
          <a:bodyPr/>
          <a:lstStyle/>
          <a:p>
            <a:r>
              <a:rPr lang="en-US" dirty="0"/>
              <a:t>PM 5-13</a:t>
            </a:r>
          </a:p>
        </p:txBody>
      </p:sp>
      <p:sp>
        <p:nvSpPr>
          <p:cNvPr id="4" name="Text Placeholder 3">
            <a:extLst>
              <a:ext uri="{FF2B5EF4-FFF2-40B4-BE49-F238E27FC236}">
                <a16:creationId xmlns:a16="http://schemas.microsoft.com/office/drawing/2014/main" id="{674BCEE0-56D0-42A1-B9D9-BCE3E0B29D61}"/>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A467C9D4-7477-40A9-8144-A84F1FA552E2}"/>
              </a:ext>
            </a:extLst>
          </p:cNvPr>
          <p:cNvSpPr>
            <a:spLocks noGrp="1"/>
          </p:cNvSpPr>
          <p:nvPr>
            <p:ph type="body" sz="quarter" idx="11"/>
          </p:nvPr>
        </p:nvSpPr>
        <p:spPr/>
        <p:txBody>
          <a:bodyPr/>
          <a:lstStyle/>
          <a:p>
            <a:r>
              <a:rPr lang="en-US" dirty="0"/>
              <a:t>5-21</a:t>
            </a:r>
          </a:p>
        </p:txBody>
      </p:sp>
    </p:spTree>
    <p:extLst>
      <p:ext uri="{BB962C8B-B14F-4D97-AF65-F5344CB8AC3E}">
        <p14:creationId xmlns:p14="http://schemas.microsoft.com/office/powerpoint/2010/main" val="16146861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9275BF-6545-4274-B80A-856035B29574}"/>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5)</a:t>
            </a:r>
            <a:endParaRPr lang="en-US" dirty="0">
              <a:solidFill>
                <a:srgbClr val="448431"/>
              </a:solidFill>
            </a:endParaRPr>
          </a:p>
        </p:txBody>
      </p:sp>
      <p:sp>
        <p:nvSpPr>
          <p:cNvPr id="2" name="Content Placeholder 1">
            <a:extLst>
              <a:ext uri="{FF2B5EF4-FFF2-40B4-BE49-F238E27FC236}">
                <a16:creationId xmlns:a16="http://schemas.microsoft.com/office/drawing/2014/main" id="{A5911A3A-F28F-4402-A0C9-7A55A6AF1E40}"/>
              </a:ext>
            </a:extLst>
          </p:cNvPr>
          <p:cNvSpPr>
            <a:spLocks noGrp="1"/>
          </p:cNvSpPr>
          <p:nvPr>
            <p:ph idx="1"/>
          </p:nvPr>
        </p:nvSpPr>
        <p:spPr/>
        <p:txBody>
          <a:bodyPr/>
          <a:lstStyle/>
          <a:p>
            <a:pPr>
              <a:lnSpc>
                <a:spcPct val="100000"/>
              </a:lnSpc>
              <a:spcBef>
                <a:spcPts val="600"/>
              </a:spcBef>
            </a:pPr>
            <a:r>
              <a:rPr lang="en-US" dirty="0"/>
              <a:t>Read unit to be covered in next session </a:t>
            </a:r>
          </a:p>
          <a:p>
            <a:pPr>
              <a:lnSpc>
                <a:spcPct val="100000"/>
              </a:lnSpc>
              <a:spcBef>
                <a:spcPts val="600"/>
              </a:spcBef>
            </a:pPr>
            <a:r>
              <a:rPr lang="en-US" dirty="0"/>
              <a:t>Bring necessary supplies to next session </a:t>
            </a:r>
          </a:p>
          <a:p>
            <a:pPr>
              <a:lnSpc>
                <a:spcPct val="100000"/>
              </a:lnSpc>
              <a:spcBef>
                <a:spcPts val="600"/>
              </a:spcBef>
            </a:pPr>
            <a:r>
              <a:rPr lang="en-US" dirty="0"/>
              <a:t>Wear appropriate clothes to next session</a:t>
            </a:r>
          </a:p>
        </p:txBody>
      </p:sp>
      <p:sp>
        <p:nvSpPr>
          <p:cNvPr id="6" name="Content Placeholder 5">
            <a:extLst>
              <a:ext uri="{FF2B5EF4-FFF2-40B4-BE49-F238E27FC236}">
                <a16:creationId xmlns:a16="http://schemas.microsoft.com/office/drawing/2014/main" id="{419DC182-1392-49F6-BDF9-3BA58D3D894B}"/>
              </a:ext>
            </a:extLst>
          </p:cNvPr>
          <p:cNvSpPr>
            <a:spLocks noGrp="1"/>
          </p:cNvSpPr>
          <p:nvPr>
            <p:ph sz="quarter" idx="12"/>
          </p:nvPr>
        </p:nvSpPr>
        <p:spPr/>
        <p:txBody>
          <a:bodyPr/>
          <a:lstStyle/>
          <a:p>
            <a:r>
              <a:rPr lang="en-US" dirty="0"/>
              <a:t>PM 5-13</a:t>
            </a:r>
          </a:p>
        </p:txBody>
      </p:sp>
      <p:sp>
        <p:nvSpPr>
          <p:cNvPr id="4" name="Text Placeholder 3">
            <a:extLst>
              <a:ext uri="{FF2B5EF4-FFF2-40B4-BE49-F238E27FC236}">
                <a16:creationId xmlns:a16="http://schemas.microsoft.com/office/drawing/2014/main" id="{C0336AEC-1106-4EC5-A638-D5FB450F5AFE}"/>
              </a:ext>
            </a:extLst>
          </p:cNvPr>
          <p:cNvSpPr>
            <a:spLocks noGrp="1"/>
          </p:cNvSpPr>
          <p:nvPr>
            <p:ph type="body" sz="quarter" idx="10"/>
          </p:nvPr>
        </p:nvSpPr>
        <p:spPr/>
        <p:txBody>
          <a:bodyPr/>
          <a:lstStyle/>
          <a:p>
            <a:r>
              <a:rPr lang="en-US" dirty="0"/>
              <a:t>CERT Basic Training Unit 5: Disaster Psychology</a:t>
            </a:r>
          </a:p>
        </p:txBody>
      </p:sp>
      <p:sp>
        <p:nvSpPr>
          <p:cNvPr id="5" name="Text Placeholder 4">
            <a:extLst>
              <a:ext uri="{FF2B5EF4-FFF2-40B4-BE49-F238E27FC236}">
                <a16:creationId xmlns:a16="http://schemas.microsoft.com/office/drawing/2014/main" id="{8459582F-7C67-4AC4-8DAB-F51420E93969}"/>
              </a:ext>
            </a:extLst>
          </p:cNvPr>
          <p:cNvSpPr>
            <a:spLocks noGrp="1"/>
          </p:cNvSpPr>
          <p:nvPr>
            <p:ph type="body" sz="quarter" idx="11"/>
          </p:nvPr>
        </p:nvSpPr>
        <p:spPr/>
        <p:txBody>
          <a:bodyPr/>
          <a:lstStyle/>
          <a:p>
            <a:r>
              <a:rPr lang="en-US" dirty="0"/>
              <a:t>5-22</a:t>
            </a:r>
          </a:p>
        </p:txBody>
      </p:sp>
    </p:spTree>
    <p:extLst>
      <p:ext uri="{BB962C8B-B14F-4D97-AF65-F5344CB8AC3E}">
        <p14:creationId xmlns:p14="http://schemas.microsoft.com/office/powerpoint/2010/main" val="338323735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DBBAF4-FA8F-45CA-8152-73BB28390258}"/>
              </a:ext>
            </a:extLst>
          </p:cNvPr>
          <p:cNvSpPr>
            <a:spLocks noGrp="1"/>
          </p:cNvSpPr>
          <p:nvPr>
            <p:ph type="title" idx="4294967295"/>
          </p:nvPr>
        </p:nvSpPr>
        <p:spPr>
          <a:xfrm>
            <a:off x="349321" y="2177501"/>
            <a:ext cx="8429007" cy="1325563"/>
          </a:xfrm>
        </p:spPr>
        <p:txBody>
          <a:bodyPr/>
          <a:lstStyle/>
          <a:p>
            <a:pPr lvl="0" algn="ctr">
              <a:spcBef>
                <a:spcPts val="1000"/>
              </a:spcBef>
            </a:pPr>
            <a:r>
              <a:rPr lang="en-US" sz="3400" b="1" dirty="0">
                <a:solidFill>
                  <a:prstClr val="black"/>
                </a:solidFill>
                <a:latin typeface="Arial" panose="020B0604020202020204" pitchFamily="34" charset="0"/>
                <a:ea typeface="+mn-ea"/>
                <a:cs typeface="Arial" panose="020B0604020202020204" pitchFamily="34" charset="0"/>
              </a:rPr>
              <a:t>Unit 6: Fire Safety and Utility Controls</a:t>
            </a:r>
          </a:p>
        </p:txBody>
      </p:sp>
      <p:sp>
        <p:nvSpPr>
          <p:cNvPr id="3" name="Text Placeholder 2">
            <a:extLst>
              <a:ext uri="{FF2B5EF4-FFF2-40B4-BE49-F238E27FC236}">
                <a16:creationId xmlns:a16="http://schemas.microsoft.com/office/drawing/2014/main" id="{6887D6E4-B399-4280-9E5E-21482DFBAAB4}"/>
              </a:ext>
            </a:extLst>
          </p:cNvPr>
          <p:cNvSpPr>
            <a:spLocks noGrp="1"/>
          </p:cNvSpPr>
          <p:nvPr>
            <p:ph type="body" sz="quarter" idx="11"/>
          </p:nvPr>
        </p:nvSpPr>
        <p:spPr>
          <a:xfrm>
            <a:off x="0" y="1654567"/>
            <a:ext cx="9144000" cy="725488"/>
          </a:xfrm>
        </p:spPr>
        <p:txBody>
          <a:bodyPr>
            <a:noAutofit/>
          </a:bodyPr>
          <a:lstStyle/>
          <a:p>
            <a:r>
              <a:rPr lang="en-US" sz="5000" dirty="0">
                <a:solidFill>
                  <a:srgbClr val="FFFFFF"/>
                </a:solidFill>
              </a:rPr>
              <a:t>CERT Basic Training</a:t>
            </a:r>
            <a:endParaRPr lang="en-US" sz="5000" dirty="0"/>
          </a:p>
        </p:txBody>
      </p:sp>
    </p:spTree>
    <p:extLst>
      <p:ext uri="{BB962C8B-B14F-4D97-AF65-F5344CB8AC3E}">
        <p14:creationId xmlns:p14="http://schemas.microsoft.com/office/powerpoint/2010/main" val="242368861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C98CB-D6BB-43F0-81A4-63E9C1A17AA0}"/>
              </a:ext>
            </a:extLst>
          </p:cNvPr>
          <p:cNvSpPr>
            <a:spLocks noGrp="1"/>
          </p:cNvSpPr>
          <p:nvPr>
            <p:ph type="title"/>
          </p:nvPr>
        </p:nvSpPr>
        <p:spPr/>
        <p:txBody>
          <a:bodyPr/>
          <a:lstStyle/>
          <a:p>
            <a:r>
              <a:rPr lang="en-US" dirty="0"/>
              <a:t>Unit</a:t>
            </a:r>
            <a:r>
              <a:rPr lang="en-US" sz="800" dirty="0">
                <a:solidFill>
                  <a:srgbClr val="448431"/>
                </a:solidFill>
              </a:rPr>
              <a:t> 6 </a:t>
            </a:r>
            <a:r>
              <a:rPr lang="en-US" dirty="0"/>
              <a:t>Objectives</a:t>
            </a:r>
          </a:p>
        </p:txBody>
      </p:sp>
      <p:sp>
        <p:nvSpPr>
          <p:cNvPr id="6" name="Content Placeholder 5">
            <a:extLst>
              <a:ext uri="{FF2B5EF4-FFF2-40B4-BE49-F238E27FC236}">
                <a16:creationId xmlns:a16="http://schemas.microsoft.com/office/drawing/2014/main" id="{D7D71E9C-544A-4199-A247-4521AC29BA7E}"/>
              </a:ext>
            </a:extLst>
          </p:cNvPr>
          <p:cNvSpPr>
            <a:spLocks noGrp="1"/>
          </p:cNvSpPr>
          <p:nvPr>
            <p:ph idx="1"/>
          </p:nvPr>
        </p:nvSpPr>
        <p:spPr/>
        <p:txBody>
          <a:bodyPr/>
          <a:lstStyle/>
          <a:p>
            <a:pPr>
              <a:lnSpc>
                <a:spcPct val="100000"/>
              </a:lnSpc>
              <a:spcBef>
                <a:spcPts val="600"/>
              </a:spcBef>
            </a:pPr>
            <a:r>
              <a:rPr lang="en-US" dirty="0"/>
              <a:t>Explain the role CERTs play in fire safety and response, including the CERT size-up process and minimum safety precautions </a:t>
            </a:r>
          </a:p>
          <a:p>
            <a:pPr>
              <a:lnSpc>
                <a:spcPct val="100000"/>
              </a:lnSpc>
              <a:spcBef>
                <a:spcPts val="600"/>
              </a:spcBef>
            </a:pPr>
            <a:r>
              <a:rPr lang="en-US" dirty="0"/>
              <a:t>Extinguish a small fire using a fire extinguisher </a:t>
            </a:r>
          </a:p>
          <a:p>
            <a:pPr>
              <a:lnSpc>
                <a:spcPct val="100000"/>
              </a:lnSpc>
              <a:spcBef>
                <a:spcPts val="600"/>
              </a:spcBef>
            </a:pPr>
            <a:r>
              <a:rPr lang="en-US" dirty="0"/>
              <a:t>Identify and reduce potential fire, utility, and hazardous materials hazards at home and in the community </a:t>
            </a:r>
          </a:p>
        </p:txBody>
      </p:sp>
      <p:sp>
        <p:nvSpPr>
          <p:cNvPr id="4" name="Content Placeholder 3">
            <a:extLst>
              <a:ext uri="{FF2B5EF4-FFF2-40B4-BE49-F238E27FC236}">
                <a16:creationId xmlns:a16="http://schemas.microsoft.com/office/drawing/2014/main" id="{75802054-229E-4D4C-8C9E-7DC53F084483}"/>
              </a:ext>
            </a:extLst>
          </p:cNvPr>
          <p:cNvSpPr>
            <a:spLocks noGrp="1"/>
          </p:cNvSpPr>
          <p:nvPr>
            <p:ph sz="quarter" idx="12"/>
          </p:nvPr>
        </p:nvSpPr>
        <p:spPr/>
        <p:txBody>
          <a:bodyPr/>
          <a:lstStyle/>
          <a:p>
            <a:r>
              <a:rPr lang="en-US" dirty="0"/>
              <a:t>PM 6-1</a:t>
            </a:r>
          </a:p>
        </p:txBody>
      </p:sp>
      <p:sp>
        <p:nvSpPr>
          <p:cNvPr id="7" name="Text Placeholder 6">
            <a:extLst>
              <a:ext uri="{FF2B5EF4-FFF2-40B4-BE49-F238E27FC236}">
                <a16:creationId xmlns:a16="http://schemas.microsoft.com/office/drawing/2014/main" id="{2FDE2820-E46E-49DB-8E32-D17E0674FA2B}"/>
              </a:ext>
            </a:extLst>
          </p:cNvPr>
          <p:cNvSpPr>
            <a:spLocks noGrp="1"/>
          </p:cNvSpPr>
          <p:nvPr>
            <p:ph type="body" sz="quarter" idx="10"/>
          </p:nvPr>
        </p:nvSpPr>
        <p:spPr/>
        <p:txBody>
          <a:bodyPr/>
          <a:lstStyle/>
          <a:p>
            <a:r>
              <a:rPr lang="en-US" dirty="0"/>
              <a:t>CERT Basic Training Unit 6: Fire Safety and Utility Controls</a:t>
            </a:r>
          </a:p>
        </p:txBody>
      </p:sp>
      <p:sp>
        <p:nvSpPr>
          <p:cNvPr id="8" name="Text Placeholder 7">
            <a:extLst>
              <a:ext uri="{FF2B5EF4-FFF2-40B4-BE49-F238E27FC236}">
                <a16:creationId xmlns:a16="http://schemas.microsoft.com/office/drawing/2014/main" id="{40F79FBB-F47B-4A90-BB86-C56158DC9147}"/>
              </a:ext>
            </a:extLst>
          </p:cNvPr>
          <p:cNvSpPr>
            <a:spLocks noGrp="1"/>
          </p:cNvSpPr>
          <p:nvPr>
            <p:ph type="body" sz="quarter" idx="11"/>
          </p:nvPr>
        </p:nvSpPr>
        <p:spPr/>
        <p:txBody>
          <a:bodyPr/>
          <a:lstStyle/>
          <a:p>
            <a:r>
              <a:rPr lang="en-US" dirty="0"/>
              <a:t>6-1</a:t>
            </a:r>
          </a:p>
        </p:txBody>
      </p:sp>
    </p:spTree>
    <p:extLst>
      <p:ext uri="{BB962C8B-B14F-4D97-AF65-F5344CB8AC3E}">
        <p14:creationId xmlns:p14="http://schemas.microsoft.com/office/powerpoint/2010/main" val="320956129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6416DF-9C9D-4D4F-BD6A-8A31FA718399}"/>
              </a:ext>
            </a:extLst>
          </p:cNvPr>
          <p:cNvSpPr>
            <a:spLocks noGrp="1"/>
          </p:cNvSpPr>
          <p:nvPr>
            <p:ph type="title"/>
          </p:nvPr>
        </p:nvSpPr>
        <p:spPr/>
        <p:txBody>
          <a:bodyPr/>
          <a:lstStyle/>
          <a:p>
            <a:r>
              <a:rPr lang="en-US" dirty="0"/>
              <a:t>Role of CERTs</a:t>
            </a:r>
          </a:p>
        </p:txBody>
      </p:sp>
      <p:sp>
        <p:nvSpPr>
          <p:cNvPr id="2" name="Content Placeholder 1">
            <a:extLst>
              <a:ext uri="{FF2B5EF4-FFF2-40B4-BE49-F238E27FC236}">
                <a16:creationId xmlns:a16="http://schemas.microsoft.com/office/drawing/2014/main" id="{558E0780-68F6-4AFE-8723-7EF0B1B56539}"/>
              </a:ext>
            </a:extLst>
          </p:cNvPr>
          <p:cNvSpPr>
            <a:spLocks noGrp="1"/>
          </p:cNvSpPr>
          <p:nvPr>
            <p:ph idx="1"/>
          </p:nvPr>
        </p:nvSpPr>
        <p:spPr/>
        <p:txBody>
          <a:bodyPr/>
          <a:lstStyle/>
          <a:p>
            <a:r>
              <a:rPr lang="en-US" dirty="0"/>
              <a:t>CERTs play very important role in fire safety by:</a:t>
            </a:r>
          </a:p>
          <a:p>
            <a:pPr lvl="1"/>
            <a:r>
              <a:rPr lang="en-US" dirty="0"/>
              <a:t>Extinguishing small fires</a:t>
            </a:r>
          </a:p>
          <a:p>
            <a:pPr lvl="1"/>
            <a:r>
              <a:rPr lang="en-US" dirty="0"/>
              <a:t>Preventing additional fires by removing fuel sources</a:t>
            </a:r>
          </a:p>
          <a:p>
            <a:pPr lvl="1"/>
            <a:r>
              <a:rPr lang="en-US" dirty="0"/>
              <a:t>Shutting off utilities</a:t>
            </a:r>
          </a:p>
          <a:p>
            <a:pPr lvl="1"/>
            <a:r>
              <a:rPr lang="en-US" dirty="0"/>
              <a:t>Assisting with evacuations, when necessary </a:t>
            </a:r>
          </a:p>
          <a:p>
            <a:endParaRPr lang="en-US" dirty="0"/>
          </a:p>
        </p:txBody>
      </p:sp>
      <p:sp>
        <p:nvSpPr>
          <p:cNvPr id="6" name="Content Placeholder 5">
            <a:extLst>
              <a:ext uri="{FF2B5EF4-FFF2-40B4-BE49-F238E27FC236}">
                <a16:creationId xmlns:a16="http://schemas.microsoft.com/office/drawing/2014/main" id="{FA4B47AD-65DA-46ED-9324-AB5433099176}"/>
              </a:ext>
            </a:extLst>
          </p:cNvPr>
          <p:cNvSpPr>
            <a:spLocks noGrp="1"/>
          </p:cNvSpPr>
          <p:nvPr>
            <p:ph sz="quarter" idx="12"/>
          </p:nvPr>
        </p:nvSpPr>
        <p:spPr/>
        <p:txBody>
          <a:bodyPr/>
          <a:lstStyle/>
          <a:p>
            <a:r>
              <a:rPr lang="en-US" dirty="0"/>
              <a:t>PM 6-1</a:t>
            </a:r>
          </a:p>
        </p:txBody>
      </p:sp>
      <p:sp>
        <p:nvSpPr>
          <p:cNvPr id="4" name="Text Placeholder 3">
            <a:extLst>
              <a:ext uri="{FF2B5EF4-FFF2-40B4-BE49-F238E27FC236}">
                <a16:creationId xmlns:a16="http://schemas.microsoft.com/office/drawing/2014/main" id="{843EED6F-F311-4087-BFD2-85A2C04DFD41}"/>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4A42C2A3-E587-4280-9536-48310B6EB70C}"/>
              </a:ext>
            </a:extLst>
          </p:cNvPr>
          <p:cNvSpPr>
            <a:spLocks noGrp="1"/>
          </p:cNvSpPr>
          <p:nvPr>
            <p:ph type="body" sz="quarter" idx="11"/>
          </p:nvPr>
        </p:nvSpPr>
        <p:spPr/>
        <p:txBody>
          <a:bodyPr/>
          <a:lstStyle/>
          <a:p>
            <a:r>
              <a:rPr lang="en-US" dirty="0"/>
              <a:t>6-2</a:t>
            </a:r>
          </a:p>
        </p:txBody>
      </p:sp>
    </p:spTree>
    <p:extLst>
      <p:ext uri="{BB962C8B-B14F-4D97-AF65-F5344CB8AC3E}">
        <p14:creationId xmlns:p14="http://schemas.microsoft.com/office/powerpoint/2010/main" val="397346925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EF47E6-A53B-4472-A8A0-665B6088550A}"/>
              </a:ext>
            </a:extLst>
          </p:cNvPr>
          <p:cNvSpPr>
            <a:spLocks noGrp="1"/>
          </p:cNvSpPr>
          <p:nvPr>
            <p:ph type="title"/>
          </p:nvPr>
        </p:nvSpPr>
        <p:spPr/>
        <p:txBody>
          <a:bodyPr/>
          <a:lstStyle/>
          <a:p>
            <a:r>
              <a:rPr lang="en-US" dirty="0"/>
              <a:t>CERT Priorities</a:t>
            </a:r>
          </a:p>
        </p:txBody>
      </p:sp>
      <p:sp>
        <p:nvSpPr>
          <p:cNvPr id="2" name="Content Placeholder 1">
            <a:extLst>
              <a:ext uri="{FF2B5EF4-FFF2-40B4-BE49-F238E27FC236}">
                <a16:creationId xmlns:a16="http://schemas.microsoft.com/office/drawing/2014/main" id="{639EF6B8-D7C4-43E3-9244-F1F2E676DD01}"/>
              </a:ext>
            </a:extLst>
          </p:cNvPr>
          <p:cNvSpPr>
            <a:spLocks noGrp="1"/>
          </p:cNvSpPr>
          <p:nvPr>
            <p:ph idx="1"/>
          </p:nvPr>
        </p:nvSpPr>
        <p:spPr/>
        <p:txBody>
          <a:bodyPr/>
          <a:lstStyle/>
          <a:p>
            <a:r>
              <a:rPr lang="en-US" dirty="0"/>
              <a:t>Rescuer safety is number one priority</a:t>
            </a:r>
          </a:p>
          <a:p>
            <a:pPr lvl="1"/>
            <a:r>
              <a:rPr lang="en-US" dirty="0"/>
              <a:t>Always work with a buddy</a:t>
            </a:r>
          </a:p>
          <a:p>
            <a:pPr lvl="1"/>
            <a:r>
              <a:rPr lang="en-US" dirty="0"/>
              <a:t>Always wear safety equipment </a:t>
            </a:r>
          </a:p>
          <a:p>
            <a:pPr lvl="1"/>
            <a:endParaRPr lang="en-US" dirty="0"/>
          </a:p>
          <a:p>
            <a:pPr lvl="1"/>
            <a:endParaRPr lang="en-US" dirty="0"/>
          </a:p>
          <a:p>
            <a:pPr marL="0" lvl="1" indent="0" algn="ctr">
              <a:buNone/>
            </a:pPr>
            <a:r>
              <a:rPr lang="en-US" sz="2800" b="1" dirty="0"/>
              <a:t>CERT Goal:</a:t>
            </a:r>
          </a:p>
          <a:p>
            <a:pPr marL="0" lvl="1" indent="0" algn="ctr">
              <a:buNone/>
            </a:pPr>
            <a:r>
              <a:rPr lang="en-US" sz="2800" b="1" dirty="0"/>
              <a:t>Do the greatest good for the greatest number</a:t>
            </a:r>
            <a:r>
              <a:rPr lang="en-US" b="1" dirty="0"/>
              <a:t> </a:t>
            </a:r>
          </a:p>
          <a:p>
            <a:endParaRPr lang="en-US" dirty="0"/>
          </a:p>
        </p:txBody>
      </p:sp>
      <p:sp>
        <p:nvSpPr>
          <p:cNvPr id="6" name="Content Placeholder 5">
            <a:extLst>
              <a:ext uri="{FF2B5EF4-FFF2-40B4-BE49-F238E27FC236}">
                <a16:creationId xmlns:a16="http://schemas.microsoft.com/office/drawing/2014/main" id="{CBBEEFD9-F768-47EE-B7F4-A342AB0F5B0F}"/>
              </a:ext>
            </a:extLst>
          </p:cNvPr>
          <p:cNvSpPr>
            <a:spLocks noGrp="1"/>
          </p:cNvSpPr>
          <p:nvPr>
            <p:ph sz="quarter" idx="12"/>
          </p:nvPr>
        </p:nvSpPr>
        <p:spPr/>
        <p:txBody>
          <a:bodyPr/>
          <a:lstStyle/>
          <a:p>
            <a:r>
              <a:rPr lang="en-US" dirty="0"/>
              <a:t>PM 6-1</a:t>
            </a:r>
          </a:p>
        </p:txBody>
      </p:sp>
      <p:sp>
        <p:nvSpPr>
          <p:cNvPr id="4" name="Text Placeholder 3">
            <a:extLst>
              <a:ext uri="{FF2B5EF4-FFF2-40B4-BE49-F238E27FC236}">
                <a16:creationId xmlns:a16="http://schemas.microsoft.com/office/drawing/2014/main" id="{6BB2CFF0-A5BB-44CF-8BCE-9CA071799C4E}"/>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BED157C6-276E-40C3-8C1C-9F959576DDD3}"/>
              </a:ext>
            </a:extLst>
          </p:cNvPr>
          <p:cNvSpPr>
            <a:spLocks noGrp="1"/>
          </p:cNvSpPr>
          <p:nvPr>
            <p:ph type="body" sz="quarter" idx="11"/>
          </p:nvPr>
        </p:nvSpPr>
        <p:spPr/>
        <p:txBody>
          <a:bodyPr/>
          <a:lstStyle/>
          <a:p>
            <a:r>
              <a:rPr lang="en-US" dirty="0"/>
              <a:t>6-3</a:t>
            </a:r>
          </a:p>
        </p:txBody>
      </p:sp>
    </p:spTree>
    <p:extLst>
      <p:ext uri="{BB962C8B-B14F-4D97-AF65-F5344CB8AC3E}">
        <p14:creationId xmlns:p14="http://schemas.microsoft.com/office/powerpoint/2010/main" val="325027637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0EA803-0AE9-4DCB-A11F-D1EB76276C01}"/>
              </a:ext>
            </a:extLst>
          </p:cNvPr>
          <p:cNvSpPr>
            <a:spLocks noGrp="1"/>
          </p:cNvSpPr>
          <p:nvPr>
            <p:ph type="title"/>
          </p:nvPr>
        </p:nvSpPr>
        <p:spPr/>
        <p:txBody>
          <a:bodyPr/>
          <a:lstStyle/>
          <a:p>
            <a:r>
              <a:rPr lang="en-US" dirty="0"/>
              <a:t>The Fire Triangle</a:t>
            </a:r>
          </a:p>
        </p:txBody>
      </p:sp>
      <p:pic>
        <p:nvPicPr>
          <p:cNvPr id="6" name="Picture 5" descr="Diagram depicting the Fire Triangle. Fire requires three elements to exist: heat, fuel, and oxygen. Working together, these three elements of the Fire Triangle create a chemical exothermic reaction, which is fire.">
            <a:extLst>
              <a:ext uri="{FF2B5EF4-FFF2-40B4-BE49-F238E27FC236}">
                <a16:creationId xmlns:a16="http://schemas.microsoft.com/office/drawing/2014/main" id="{0E47934F-5427-4152-B67A-BD72929821C9}"/>
              </a:ext>
            </a:extLst>
          </p:cNvPr>
          <p:cNvPicPr>
            <a:picLocks noChangeAspect="1"/>
          </p:cNvPicPr>
          <p:nvPr/>
        </p:nvPicPr>
        <p:blipFill>
          <a:blip r:embed="rId2"/>
          <a:stretch>
            <a:fillRect/>
          </a:stretch>
        </p:blipFill>
        <p:spPr>
          <a:xfrm>
            <a:off x="2714433" y="1700753"/>
            <a:ext cx="3715133" cy="3707218"/>
          </a:xfrm>
          <a:prstGeom prst="rect">
            <a:avLst/>
          </a:prstGeom>
        </p:spPr>
      </p:pic>
      <p:sp>
        <p:nvSpPr>
          <p:cNvPr id="7" name="Content Placeholder 6">
            <a:extLst>
              <a:ext uri="{FF2B5EF4-FFF2-40B4-BE49-F238E27FC236}">
                <a16:creationId xmlns:a16="http://schemas.microsoft.com/office/drawing/2014/main" id="{753EBA2A-9E3F-4C31-B203-51D15A9C2969}"/>
              </a:ext>
            </a:extLst>
          </p:cNvPr>
          <p:cNvSpPr>
            <a:spLocks noGrp="1"/>
          </p:cNvSpPr>
          <p:nvPr>
            <p:ph sz="quarter" idx="12"/>
          </p:nvPr>
        </p:nvSpPr>
        <p:spPr/>
        <p:txBody>
          <a:bodyPr/>
          <a:lstStyle/>
          <a:p>
            <a:r>
              <a:rPr lang="en-US" dirty="0"/>
              <a:t>PM 6-3</a:t>
            </a:r>
          </a:p>
        </p:txBody>
      </p:sp>
      <p:sp>
        <p:nvSpPr>
          <p:cNvPr id="4" name="Text Placeholder 3">
            <a:extLst>
              <a:ext uri="{FF2B5EF4-FFF2-40B4-BE49-F238E27FC236}">
                <a16:creationId xmlns:a16="http://schemas.microsoft.com/office/drawing/2014/main" id="{ED0DC200-561C-430F-842B-56B89A446AF7}"/>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3F3A9926-C842-44B1-8D46-3D0F20B195D0}"/>
              </a:ext>
            </a:extLst>
          </p:cNvPr>
          <p:cNvSpPr>
            <a:spLocks noGrp="1"/>
          </p:cNvSpPr>
          <p:nvPr>
            <p:ph type="body" sz="quarter" idx="11"/>
          </p:nvPr>
        </p:nvSpPr>
        <p:spPr/>
        <p:txBody>
          <a:bodyPr/>
          <a:lstStyle/>
          <a:p>
            <a:r>
              <a:rPr lang="en-US" dirty="0"/>
              <a:t>6-4</a:t>
            </a:r>
          </a:p>
        </p:txBody>
      </p:sp>
    </p:spTree>
    <p:extLst>
      <p:ext uri="{BB962C8B-B14F-4D97-AF65-F5344CB8AC3E}">
        <p14:creationId xmlns:p14="http://schemas.microsoft.com/office/powerpoint/2010/main" val="178276525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324B69-1F00-4805-AC12-C23BFDF98AF5}"/>
              </a:ext>
            </a:extLst>
          </p:cNvPr>
          <p:cNvSpPr>
            <a:spLocks noGrp="1"/>
          </p:cNvSpPr>
          <p:nvPr>
            <p:ph type="title"/>
          </p:nvPr>
        </p:nvSpPr>
        <p:spPr/>
        <p:txBody>
          <a:bodyPr/>
          <a:lstStyle/>
          <a:p>
            <a:r>
              <a:rPr lang="en-US" dirty="0"/>
              <a:t>Classes of Fire</a:t>
            </a:r>
          </a:p>
        </p:txBody>
      </p:sp>
      <p:sp>
        <p:nvSpPr>
          <p:cNvPr id="2" name="Content Placeholder 1">
            <a:extLst>
              <a:ext uri="{FF2B5EF4-FFF2-40B4-BE49-F238E27FC236}">
                <a16:creationId xmlns:a16="http://schemas.microsoft.com/office/drawing/2014/main" id="{E59FB704-BE47-4DD0-89C6-DBA52AF5138F}"/>
              </a:ext>
            </a:extLst>
          </p:cNvPr>
          <p:cNvSpPr>
            <a:spLocks noGrp="1"/>
          </p:cNvSpPr>
          <p:nvPr>
            <p:ph idx="1"/>
          </p:nvPr>
        </p:nvSpPr>
        <p:spPr/>
        <p:txBody>
          <a:bodyPr/>
          <a:lstStyle/>
          <a:p>
            <a:r>
              <a:rPr lang="en-US" dirty="0"/>
              <a:t>Class A: Ordinary combustibles</a:t>
            </a:r>
          </a:p>
          <a:p>
            <a:r>
              <a:rPr lang="en-US" dirty="0"/>
              <a:t>Class B: Flammable and combustible liquids</a:t>
            </a:r>
          </a:p>
          <a:p>
            <a:r>
              <a:rPr lang="en-US" dirty="0"/>
              <a:t>Class C: Energized electrical equipment</a:t>
            </a:r>
          </a:p>
          <a:p>
            <a:r>
              <a:rPr lang="en-US" dirty="0"/>
              <a:t>Class D: Combustible metals</a:t>
            </a:r>
          </a:p>
          <a:p>
            <a:r>
              <a:rPr lang="en-US" dirty="0"/>
              <a:t>Class K: Cooking oils</a:t>
            </a:r>
          </a:p>
        </p:txBody>
      </p:sp>
      <p:sp>
        <p:nvSpPr>
          <p:cNvPr id="6" name="Content Placeholder 5">
            <a:extLst>
              <a:ext uri="{FF2B5EF4-FFF2-40B4-BE49-F238E27FC236}">
                <a16:creationId xmlns:a16="http://schemas.microsoft.com/office/drawing/2014/main" id="{F81BCB9F-84AC-4D0C-97F6-DE1D00565E6C}"/>
              </a:ext>
            </a:extLst>
          </p:cNvPr>
          <p:cNvSpPr>
            <a:spLocks noGrp="1"/>
          </p:cNvSpPr>
          <p:nvPr>
            <p:ph sz="quarter" idx="12"/>
          </p:nvPr>
        </p:nvSpPr>
        <p:spPr/>
        <p:txBody>
          <a:bodyPr/>
          <a:lstStyle/>
          <a:p>
            <a:r>
              <a:rPr lang="en-US" dirty="0"/>
              <a:t>PM 6-3</a:t>
            </a:r>
          </a:p>
        </p:txBody>
      </p:sp>
      <p:sp>
        <p:nvSpPr>
          <p:cNvPr id="4" name="Text Placeholder 3">
            <a:extLst>
              <a:ext uri="{FF2B5EF4-FFF2-40B4-BE49-F238E27FC236}">
                <a16:creationId xmlns:a16="http://schemas.microsoft.com/office/drawing/2014/main" id="{5C81CC57-2F50-4877-AC87-CD239C1EC2A7}"/>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FCDC1C92-4548-43FD-958C-12A54B176717}"/>
              </a:ext>
            </a:extLst>
          </p:cNvPr>
          <p:cNvSpPr>
            <a:spLocks noGrp="1"/>
          </p:cNvSpPr>
          <p:nvPr>
            <p:ph type="body" sz="quarter" idx="11"/>
          </p:nvPr>
        </p:nvSpPr>
        <p:spPr/>
        <p:txBody>
          <a:bodyPr/>
          <a:lstStyle/>
          <a:p>
            <a:r>
              <a:rPr lang="en-US" dirty="0"/>
              <a:t>6-5</a:t>
            </a:r>
          </a:p>
        </p:txBody>
      </p:sp>
    </p:spTree>
    <p:extLst>
      <p:ext uri="{BB962C8B-B14F-4D97-AF65-F5344CB8AC3E}">
        <p14:creationId xmlns:p14="http://schemas.microsoft.com/office/powerpoint/2010/main" val="127721276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D4F367-2F46-4696-B77B-6AE1FA5019C7}"/>
              </a:ext>
            </a:extLst>
          </p:cNvPr>
          <p:cNvSpPr>
            <a:spLocks noGrp="1"/>
          </p:cNvSpPr>
          <p:nvPr>
            <p:ph type="title"/>
          </p:nvPr>
        </p:nvSpPr>
        <p:spPr/>
        <p:txBody>
          <a:bodyPr/>
          <a:lstStyle/>
          <a:p>
            <a:r>
              <a:rPr lang="en-US" dirty="0"/>
              <a:t>CERT Fire Size-up</a:t>
            </a:r>
          </a:p>
        </p:txBody>
      </p:sp>
      <p:sp>
        <p:nvSpPr>
          <p:cNvPr id="2" name="Content Placeholder 1">
            <a:extLst>
              <a:ext uri="{FF2B5EF4-FFF2-40B4-BE49-F238E27FC236}">
                <a16:creationId xmlns:a16="http://schemas.microsoft.com/office/drawing/2014/main" id="{93799119-E73E-48B9-A0E4-63B445807524}"/>
              </a:ext>
            </a:extLst>
          </p:cNvPr>
          <p:cNvSpPr>
            <a:spLocks noGrp="1"/>
          </p:cNvSpPr>
          <p:nvPr>
            <p:ph idx="1"/>
          </p:nvPr>
        </p:nvSpPr>
        <p:spPr/>
        <p:txBody>
          <a:bodyPr>
            <a:normAutofit/>
          </a:bodyPr>
          <a:lstStyle/>
          <a:p>
            <a:r>
              <a:rPr lang="en-US" sz="2400" dirty="0"/>
              <a:t>Helps CERT volunteers decide:</a:t>
            </a:r>
          </a:p>
          <a:p>
            <a:pPr lvl="1"/>
            <a:r>
              <a:rPr lang="en-US" sz="2000" dirty="0"/>
              <a:t>Whether to attempt to suppress a fire</a:t>
            </a:r>
          </a:p>
          <a:p>
            <a:pPr lvl="1"/>
            <a:r>
              <a:rPr lang="en-US" sz="2000" dirty="0"/>
              <a:t>A plan of action </a:t>
            </a:r>
          </a:p>
          <a:p>
            <a:r>
              <a:rPr lang="en-US" sz="2400" dirty="0"/>
              <a:t>Answers these questions:</a:t>
            </a:r>
          </a:p>
          <a:p>
            <a:pPr lvl="1"/>
            <a:r>
              <a:rPr lang="en-US" sz="2000" dirty="0"/>
              <a:t>Do my buddy and I have the right equipment?</a:t>
            </a:r>
          </a:p>
          <a:p>
            <a:pPr lvl="1"/>
            <a:r>
              <a:rPr lang="en-US" sz="2000" dirty="0"/>
              <a:t>Are there other hazards?</a:t>
            </a:r>
          </a:p>
          <a:p>
            <a:pPr lvl="1"/>
            <a:r>
              <a:rPr lang="en-US" sz="2000" dirty="0"/>
              <a:t>Is the building structurally damaged?</a:t>
            </a:r>
          </a:p>
          <a:p>
            <a:pPr lvl="1"/>
            <a:r>
              <a:rPr lang="en-US" sz="2000" dirty="0"/>
              <a:t>Can my buddy and I escape?</a:t>
            </a:r>
          </a:p>
          <a:p>
            <a:pPr lvl="1"/>
            <a:r>
              <a:rPr lang="en-US" sz="2000" dirty="0"/>
              <a:t>Can my buddy and I fight the fire safely?</a:t>
            </a:r>
            <a:endParaRPr lang="en-US" sz="1400" dirty="0"/>
          </a:p>
          <a:p>
            <a:pPr marL="0" lvl="1" indent="0" algn="ctr">
              <a:spcBef>
                <a:spcPts val="1200"/>
              </a:spcBef>
              <a:buNone/>
            </a:pPr>
            <a:r>
              <a:rPr lang="en-US" sz="2800" b="1" dirty="0"/>
              <a:t>Remember: The safety of individual CERT volunteers is always the top priority</a:t>
            </a:r>
          </a:p>
          <a:p>
            <a:endParaRPr lang="en-US" dirty="0"/>
          </a:p>
          <a:p>
            <a:pPr lvl="1"/>
            <a:endParaRPr lang="en-US" dirty="0"/>
          </a:p>
        </p:txBody>
      </p:sp>
      <p:sp>
        <p:nvSpPr>
          <p:cNvPr id="6" name="Content Placeholder 5">
            <a:extLst>
              <a:ext uri="{FF2B5EF4-FFF2-40B4-BE49-F238E27FC236}">
                <a16:creationId xmlns:a16="http://schemas.microsoft.com/office/drawing/2014/main" id="{C0E12209-69FD-42CB-9EDD-4FAEE5406820}"/>
              </a:ext>
            </a:extLst>
          </p:cNvPr>
          <p:cNvSpPr>
            <a:spLocks noGrp="1"/>
          </p:cNvSpPr>
          <p:nvPr>
            <p:ph sz="quarter" idx="12"/>
          </p:nvPr>
        </p:nvSpPr>
        <p:spPr/>
        <p:txBody>
          <a:bodyPr/>
          <a:lstStyle/>
          <a:p>
            <a:r>
              <a:rPr lang="en-US" dirty="0"/>
              <a:t>PM 6-4</a:t>
            </a:r>
          </a:p>
        </p:txBody>
      </p:sp>
      <p:sp>
        <p:nvSpPr>
          <p:cNvPr id="4" name="Text Placeholder 3">
            <a:extLst>
              <a:ext uri="{FF2B5EF4-FFF2-40B4-BE49-F238E27FC236}">
                <a16:creationId xmlns:a16="http://schemas.microsoft.com/office/drawing/2014/main" id="{D83BDEC0-381B-40DF-999B-8A8C237D3C9A}"/>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AED1FF3F-03BF-4E26-BFF5-515E9ADB95AE}"/>
              </a:ext>
            </a:extLst>
          </p:cNvPr>
          <p:cNvSpPr>
            <a:spLocks noGrp="1"/>
          </p:cNvSpPr>
          <p:nvPr>
            <p:ph type="body" sz="quarter" idx="11"/>
          </p:nvPr>
        </p:nvSpPr>
        <p:spPr/>
        <p:txBody>
          <a:bodyPr/>
          <a:lstStyle/>
          <a:p>
            <a:r>
              <a:rPr lang="en-US" dirty="0"/>
              <a:t>6-6</a:t>
            </a:r>
          </a:p>
        </p:txBody>
      </p:sp>
    </p:spTree>
    <p:extLst>
      <p:ext uri="{BB962C8B-B14F-4D97-AF65-F5344CB8AC3E}">
        <p14:creationId xmlns:p14="http://schemas.microsoft.com/office/powerpoint/2010/main" val="997303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926DD8-16C3-45B4-B5DE-0A112CDB2041}"/>
              </a:ext>
            </a:extLst>
          </p:cNvPr>
          <p:cNvSpPr>
            <a:spLocks noGrp="1"/>
          </p:cNvSpPr>
          <p:nvPr>
            <p:ph type="title"/>
          </p:nvPr>
        </p:nvSpPr>
        <p:spPr/>
        <p:txBody>
          <a:bodyPr/>
          <a:lstStyle/>
          <a:p>
            <a:r>
              <a:rPr lang="en-US" dirty="0"/>
              <a:t>Infrastructure Damage</a:t>
            </a:r>
          </a:p>
        </p:txBody>
      </p:sp>
      <p:sp>
        <p:nvSpPr>
          <p:cNvPr id="2" name="Content Placeholder 1">
            <a:extLst>
              <a:ext uri="{FF2B5EF4-FFF2-40B4-BE49-F238E27FC236}">
                <a16:creationId xmlns:a16="http://schemas.microsoft.com/office/drawing/2014/main" id="{73D9DB65-BD52-4A27-9102-55F73255B4A7}"/>
              </a:ext>
            </a:extLst>
          </p:cNvPr>
          <p:cNvSpPr>
            <a:spLocks noGrp="1"/>
          </p:cNvSpPr>
          <p:nvPr>
            <p:ph idx="1"/>
          </p:nvPr>
        </p:nvSpPr>
        <p:spPr/>
        <p:txBody>
          <a:bodyPr/>
          <a:lstStyle/>
          <a:p>
            <a:r>
              <a:rPr lang="en-US" dirty="0"/>
              <a:t>Resources will be applied to the highest priority need:</a:t>
            </a:r>
          </a:p>
          <a:p>
            <a:pPr lvl="1"/>
            <a:r>
              <a:rPr lang="en-US" dirty="0"/>
              <a:t>Police will address incidences of grave public safety </a:t>
            </a:r>
          </a:p>
          <a:p>
            <a:pPr lvl="1"/>
            <a:r>
              <a:rPr lang="en-US" dirty="0"/>
              <a:t>Firefighters will suppress major fires </a:t>
            </a:r>
          </a:p>
          <a:p>
            <a:pPr lvl="1"/>
            <a:r>
              <a:rPr lang="en-US" dirty="0"/>
              <a:t>EMS personnel will handle life-threatening injuries </a:t>
            </a:r>
          </a:p>
          <a:p>
            <a:endParaRPr lang="en-US" dirty="0"/>
          </a:p>
        </p:txBody>
      </p:sp>
      <p:sp>
        <p:nvSpPr>
          <p:cNvPr id="6" name="Content Placeholder 5">
            <a:extLst>
              <a:ext uri="{FF2B5EF4-FFF2-40B4-BE49-F238E27FC236}">
                <a16:creationId xmlns:a16="http://schemas.microsoft.com/office/drawing/2014/main" id="{8E25C562-EBA0-4188-900B-7C23173856A1}"/>
              </a:ext>
            </a:extLst>
          </p:cNvPr>
          <p:cNvSpPr>
            <a:spLocks noGrp="1"/>
          </p:cNvSpPr>
          <p:nvPr>
            <p:ph sz="quarter" idx="12"/>
          </p:nvPr>
        </p:nvSpPr>
        <p:spPr/>
        <p:txBody>
          <a:bodyPr/>
          <a:lstStyle/>
          <a:p>
            <a:r>
              <a:rPr lang="en-US" dirty="0"/>
              <a:t>PM 1-7</a:t>
            </a:r>
          </a:p>
        </p:txBody>
      </p:sp>
      <p:sp>
        <p:nvSpPr>
          <p:cNvPr id="4" name="Text Placeholder 3">
            <a:extLst>
              <a:ext uri="{FF2B5EF4-FFF2-40B4-BE49-F238E27FC236}">
                <a16:creationId xmlns:a16="http://schemas.microsoft.com/office/drawing/2014/main" id="{920EF63C-7730-46CA-B9C9-9FD789DC7AF3}"/>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FFE270B3-D49D-4175-8A04-0F88220E35F5}"/>
              </a:ext>
            </a:extLst>
          </p:cNvPr>
          <p:cNvSpPr>
            <a:spLocks noGrp="1"/>
          </p:cNvSpPr>
          <p:nvPr>
            <p:ph type="body" sz="quarter" idx="11"/>
          </p:nvPr>
        </p:nvSpPr>
        <p:spPr/>
        <p:txBody>
          <a:bodyPr/>
          <a:lstStyle/>
          <a:p>
            <a:r>
              <a:rPr lang="en-US" dirty="0"/>
              <a:t>1-15</a:t>
            </a:r>
          </a:p>
        </p:txBody>
      </p:sp>
    </p:spTree>
    <p:extLst>
      <p:ext uri="{BB962C8B-B14F-4D97-AF65-F5344CB8AC3E}">
        <p14:creationId xmlns:p14="http://schemas.microsoft.com/office/powerpoint/2010/main" val="52360781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1DC6EC-36A3-4DAF-959E-302BCD6B2C58}"/>
              </a:ext>
            </a:extLst>
          </p:cNvPr>
          <p:cNvSpPr>
            <a:spLocks noGrp="1"/>
          </p:cNvSpPr>
          <p:nvPr>
            <p:ph type="title"/>
          </p:nvPr>
        </p:nvSpPr>
        <p:spPr/>
        <p:txBody>
          <a:bodyPr/>
          <a:lstStyle/>
          <a:p>
            <a:r>
              <a:rPr lang="en-US" dirty="0"/>
              <a:t>Firefighting Resources</a:t>
            </a:r>
          </a:p>
        </p:txBody>
      </p:sp>
      <p:sp>
        <p:nvSpPr>
          <p:cNvPr id="2" name="Content Placeholder 1">
            <a:extLst>
              <a:ext uri="{FF2B5EF4-FFF2-40B4-BE49-F238E27FC236}">
                <a16:creationId xmlns:a16="http://schemas.microsoft.com/office/drawing/2014/main" id="{4C09AEB0-ACFC-4F6D-BE75-720D042899CC}"/>
              </a:ext>
            </a:extLst>
          </p:cNvPr>
          <p:cNvSpPr>
            <a:spLocks noGrp="1"/>
          </p:cNvSpPr>
          <p:nvPr>
            <p:ph idx="1"/>
          </p:nvPr>
        </p:nvSpPr>
        <p:spPr/>
        <p:txBody>
          <a:bodyPr/>
          <a:lstStyle/>
          <a:p>
            <a:r>
              <a:rPr lang="en-US" dirty="0"/>
              <a:t>Local fire department</a:t>
            </a:r>
          </a:p>
          <a:p>
            <a:r>
              <a:rPr lang="en-US" dirty="0"/>
              <a:t>Fire alarm system</a:t>
            </a:r>
          </a:p>
          <a:p>
            <a:r>
              <a:rPr lang="en-US" dirty="0"/>
              <a:t>Sprinkler systems</a:t>
            </a:r>
          </a:p>
          <a:p>
            <a:r>
              <a:rPr lang="en-US" dirty="0"/>
              <a:t>Portable fire extinguishers</a:t>
            </a:r>
          </a:p>
          <a:p>
            <a:r>
              <a:rPr lang="en-US" dirty="0"/>
              <a:t>Interior wet standpipes</a:t>
            </a:r>
          </a:p>
        </p:txBody>
      </p:sp>
      <p:pic>
        <p:nvPicPr>
          <p:cNvPr id="6" name="Picture 5" descr="Photo of a portable fire extinguisher.">
            <a:extLst>
              <a:ext uri="{FF2B5EF4-FFF2-40B4-BE49-F238E27FC236}">
                <a16:creationId xmlns:a16="http://schemas.microsoft.com/office/drawing/2014/main" id="{B0E039C5-4AB5-4B63-A6AB-3F10C4720F19}"/>
              </a:ext>
            </a:extLst>
          </p:cNvPr>
          <p:cNvPicPr>
            <a:picLocks noChangeAspect="1"/>
          </p:cNvPicPr>
          <p:nvPr/>
        </p:nvPicPr>
        <p:blipFill>
          <a:blip r:embed="rId2"/>
          <a:stretch>
            <a:fillRect/>
          </a:stretch>
        </p:blipFill>
        <p:spPr>
          <a:xfrm>
            <a:off x="5727529" y="1602373"/>
            <a:ext cx="2206969" cy="4214573"/>
          </a:xfrm>
          <a:prstGeom prst="rect">
            <a:avLst/>
          </a:prstGeom>
        </p:spPr>
      </p:pic>
      <p:sp>
        <p:nvSpPr>
          <p:cNvPr id="7" name="Content Placeholder 6">
            <a:extLst>
              <a:ext uri="{FF2B5EF4-FFF2-40B4-BE49-F238E27FC236}">
                <a16:creationId xmlns:a16="http://schemas.microsoft.com/office/drawing/2014/main" id="{1DD29938-9D7F-4DAE-A973-D9B3FA2BB443}"/>
              </a:ext>
            </a:extLst>
          </p:cNvPr>
          <p:cNvSpPr>
            <a:spLocks noGrp="1"/>
          </p:cNvSpPr>
          <p:nvPr>
            <p:ph sz="quarter" idx="12"/>
          </p:nvPr>
        </p:nvSpPr>
        <p:spPr/>
        <p:txBody>
          <a:bodyPr/>
          <a:lstStyle/>
          <a:p>
            <a:r>
              <a:rPr lang="en-US" dirty="0"/>
              <a:t>PM 6-7</a:t>
            </a:r>
          </a:p>
        </p:txBody>
      </p:sp>
      <p:sp>
        <p:nvSpPr>
          <p:cNvPr id="4" name="Text Placeholder 3">
            <a:extLst>
              <a:ext uri="{FF2B5EF4-FFF2-40B4-BE49-F238E27FC236}">
                <a16:creationId xmlns:a16="http://schemas.microsoft.com/office/drawing/2014/main" id="{D7070B2C-300E-4C75-95B4-6C4FA054D22C}"/>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0980976F-AF62-47AD-BBFA-C6F6DA940EEA}"/>
              </a:ext>
            </a:extLst>
          </p:cNvPr>
          <p:cNvSpPr>
            <a:spLocks noGrp="1"/>
          </p:cNvSpPr>
          <p:nvPr>
            <p:ph type="body" sz="quarter" idx="11"/>
          </p:nvPr>
        </p:nvSpPr>
        <p:spPr/>
        <p:txBody>
          <a:bodyPr/>
          <a:lstStyle/>
          <a:p>
            <a:r>
              <a:rPr lang="en-US" dirty="0"/>
              <a:t>6-7</a:t>
            </a:r>
          </a:p>
        </p:txBody>
      </p:sp>
    </p:spTree>
    <p:extLst>
      <p:ext uri="{BB962C8B-B14F-4D97-AF65-F5344CB8AC3E}">
        <p14:creationId xmlns:p14="http://schemas.microsoft.com/office/powerpoint/2010/main" val="15586377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E87A90-F901-499C-90D1-A8B92E8D37E4}"/>
              </a:ext>
            </a:extLst>
          </p:cNvPr>
          <p:cNvSpPr>
            <a:spLocks noGrp="1"/>
          </p:cNvSpPr>
          <p:nvPr>
            <p:ph type="title"/>
          </p:nvPr>
        </p:nvSpPr>
        <p:spPr/>
        <p:txBody>
          <a:bodyPr/>
          <a:lstStyle/>
          <a:p>
            <a:r>
              <a:rPr lang="en-US" dirty="0"/>
              <a:t>Fire Extinguishers</a:t>
            </a:r>
          </a:p>
        </p:txBody>
      </p:sp>
      <p:sp>
        <p:nvSpPr>
          <p:cNvPr id="2" name="Content Placeholder 1">
            <a:extLst>
              <a:ext uri="{FF2B5EF4-FFF2-40B4-BE49-F238E27FC236}">
                <a16:creationId xmlns:a16="http://schemas.microsoft.com/office/drawing/2014/main" id="{BCDAE6C5-FE48-406F-BA51-B2A32724AFFA}"/>
              </a:ext>
            </a:extLst>
          </p:cNvPr>
          <p:cNvSpPr>
            <a:spLocks noGrp="1"/>
          </p:cNvSpPr>
          <p:nvPr>
            <p:ph idx="1"/>
          </p:nvPr>
        </p:nvSpPr>
        <p:spPr/>
        <p:txBody>
          <a:bodyPr/>
          <a:lstStyle/>
          <a:p>
            <a:r>
              <a:rPr lang="en-US" dirty="0"/>
              <a:t>Water</a:t>
            </a:r>
          </a:p>
          <a:p>
            <a:r>
              <a:rPr lang="en-US" dirty="0"/>
              <a:t>Dry chemical</a:t>
            </a:r>
          </a:p>
          <a:p>
            <a:r>
              <a:rPr lang="en-US" dirty="0"/>
              <a:t>Carbon dioxide</a:t>
            </a:r>
          </a:p>
          <a:p>
            <a:r>
              <a:rPr lang="en-US" dirty="0"/>
              <a:t>Specialized</a:t>
            </a:r>
          </a:p>
        </p:txBody>
      </p:sp>
      <p:pic>
        <p:nvPicPr>
          <p:cNvPr id="8" name="Picture 7" descr="Photo of a fire extinguisher.">
            <a:extLst>
              <a:ext uri="{FF2B5EF4-FFF2-40B4-BE49-F238E27FC236}">
                <a16:creationId xmlns:a16="http://schemas.microsoft.com/office/drawing/2014/main" id="{F680DC80-F9CF-475C-B156-260B05F85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2696" y="1682511"/>
            <a:ext cx="2083164" cy="4359043"/>
          </a:xfrm>
          <a:prstGeom prst="rect">
            <a:avLst/>
          </a:prstGeom>
        </p:spPr>
      </p:pic>
      <p:sp>
        <p:nvSpPr>
          <p:cNvPr id="6" name="Content Placeholder 5">
            <a:extLst>
              <a:ext uri="{FF2B5EF4-FFF2-40B4-BE49-F238E27FC236}">
                <a16:creationId xmlns:a16="http://schemas.microsoft.com/office/drawing/2014/main" id="{60E93B63-55F4-4800-AC69-2A8DD310B369}"/>
              </a:ext>
            </a:extLst>
          </p:cNvPr>
          <p:cNvSpPr>
            <a:spLocks noGrp="1"/>
          </p:cNvSpPr>
          <p:nvPr>
            <p:ph sz="quarter" idx="12"/>
          </p:nvPr>
        </p:nvSpPr>
        <p:spPr/>
        <p:txBody>
          <a:bodyPr/>
          <a:lstStyle/>
          <a:p>
            <a:r>
              <a:rPr lang="en-US" dirty="0"/>
              <a:t>PM 6-7</a:t>
            </a:r>
          </a:p>
        </p:txBody>
      </p:sp>
      <p:sp>
        <p:nvSpPr>
          <p:cNvPr id="4" name="Text Placeholder 3">
            <a:extLst>
              <a:ext uri="{FF2B5EF4-FFF2-40B4-BE49-F238E27FC236}">
                <a16:creationId xmlns:a16="http://schemas.microsoft.com/office/drawing/2014/main" id="{6FBCB465-CEE4-4D6A-ABA5-90C3EB58A325}"/>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208FDA09-3D60-48DF-B1B6-D6D2AE39043B}"/>
              </a:ext>
            </a:extLst>
          </p:cNvPr>
          <p:cNvSpPr>
            <a:spLocks noGrp="1"/>
          </p:cNvSpPr>
          <p:nvPr>
            <p:ph type="body" sz="quarter" idx="11"/>
          </p:nvPr>
        </p:nvSpPr>
        <p:spPr/>
        <p:txBody>
          <a:bodyPr/>
          <a:lstStyle/>
          <a:p>
            <a:r>
              <a:rPr lang="en-US" dirty="0"/>
              <a:t>6-8</a:t>
            </a:r>
          </a:p>
        </p:txBody>
      </p:sp>
    </p:spTree>
    <p:extLst>
      <p:ext uri="{BB962C8B-B14F-4D97-AF65-F5344CB8AC3E}">
        <p14:creationId xmlns:p14="http://schemas.microsoft.com/office/powerpoint/2010/main" val="24694086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3DF8D3-A610-4915-A554-47854995C4E7}"/>
              </a:ext>
            </a:extLst>
          </p:cNvPr>
          <p:cNvSpPr>
            <a:spLocks noGrp="1"/>
          </p:cNvSpPr>
          <p:nvPr>
            <p:ph type="title"/>
          </p:nvPr>
        </p:nvSpPr>
        <p:spPr/>
        <p:txBody>
          <a:bodyPr>
            <a:normAutofit fontScale="90000"/>
          </a:bodyPr>
          <a:lstStyle/>
          <a:p>
            <a:r>
              <a:rPr lang="en-US" dirty="0"/>
              <a:t>Extinguisher Rating/Labeling</a:t>
            </a:r>
          </a:p>
        </p:txBody>
      </p:sp>
      <p:sp>
        <p:nvSpPr>
          <p:cNvPr id="2" name="Content Placeholder 1">
            <a:extLst>
              <a:ext uri="{FF2B5EF4-FFF2-40B4-BE49-F238E27FC236}">
                <a16:creationId xmlns:a16="http://schemas.microsoft.com/office/drawing/2014/main" id="{199CA60A-1DC9-4D28-BC7D-CE137117BC21}"/>
              </a:ext>
            </a:extLst>
          </p:cNvPr>
          <p:cNvSpPr>
            <a:spLocks noGrp="1"/>
          </p:cNvSpPr>
          <p:nvPr>
            <p:ph idx="1"/>
          </p:nvPr>
        </p:nvSpPr>
        <p:spPr/>
        <p:txBody>
          <a:bodyPr/>
          <a:lstStyle/>
          <a:p>
            <a:r>
              <a:rPr lang="en-US" dirty="0"/>
              <a:t>Labels show types of fires for which that extinguisher is used</a:t>
            </a:r>
          </a:p>
          <a:p>
            <a:pPr lvl="1"/>
            <a:r>
              <a:rPr lang="en-US" dirty="0"/>
              <a:t>Class A fire ratings: 1A to 40A</a:t>
            </a:r>
          </a:p>
          <a:p>
            <a:pPr lvl="1"/>
            <a:r>
              <a:rPr lang="en-US" dirty="0"/>
              <a:t>Class B fire ratings: 1B to 640B </a:t>
            </a:r>
          </a:p>
          <a:p>
            <a:r>
              <a:rPr lang="en-US" dirty="0"/>
              <a:t>Higher number on label = greater amount of extinguishing agent </a:t>
            </a:r>
          </a:p>
          <a:p>
            <a:pPr lvl="1"/>
            <a:endParaRPr lang="en-US" dirty="0"/>
          </a:p>
          <a:p>
            <a:endParaRPr lang="en-US" dirty="0"/>
          </a:p>
        </p:txBody>
      </p:sp>
      <p:sp>
        <p:nvSpPr>
          <p:cNvPr id="6" name="Content Placeholder 5">
            <a:extLst>
              <a:ext uri="{FF2B5EF4-FFF2-40B4-BE49-F238E27FC236}">
                <a16:creationId xmlns:a16="http://schemas.microsoft.com/office/drawing/2014/main" id="{D1B91639-C005-4844-A930-C08594420EB7}"/>
              </a:ext>
            </a:extLst>
          </p:cNvPr>
          <p:cNvSpPr>
            <a:spLocks noGrp="1"/>
          </p:cNvSpPr>
          <p:nvPr>
            <p:ph sz="quarter" idx="12"/>
          </p:nvPr>
        </p:nvSpPr>
        <p:spPr/>
        <p:txBody>
          <a:bodyPr/>
          <a:lstStyle/>
          <a:p>
            <a:r>
              <a:rPr lang="en-US" dirty="0"/>
              <a:t>PM 6-8</a:t>
            </a:r>
          </a:p>
        </p:txBody>
      </p:sp>
      <p:sp>
        <p:nvSpPr>
          <p:cNvPr id="4" name="Text Placeholder 3">
            <a:extLst>
              <a:ext uri="{FF2B5EF4-FFF2-40B4-BE49-F238E27FC236}">
                <a16:creationId xmlns:a16="http://schemas.microsoft.com/office/drawing/2014/main" id="{EEF5C572-C01B-4539-A372-9D69E133C721}"/>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0C8BA8AB-794D-4838-BD82-1EFAB29931F1}"/>
              </a:ext>
            </a:extLst>
          </p:cNvPr>
          <p:cNvSpPr>
            <a:spLocks noGrp="1"/>
          </p:cNvSpPr>
          <p:nvPr>
            <p:ph type="body" sz="quarter" idx="11"/>
          </p:nvPr>
        </p:nvSpPr>
        <p:spPr/>
        <p:txBody>
          <a:bodyPr/>
          <a:lstStyle/>
          <a:p>
            <a:r>
              <a:rPr lang="en-US" dirty="0"/>
              <a:t>6-9</a:t>
            </a:r>
          </a:p>
        </p:txBody>
      </p:sp>
    </p:spTree>
    <p:extLst>
      <p:ext uri="{BB962C8B-B14F-4D97-AF65-F5344CB8AC3E}">
        <p14:creationId xmlns:p14="http://schemas.microsoft.com/office/powerpoint/2010/main" val="42486929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034A7-EA36-4902-B8CE-F2CDBB9D3A1A}"/>
              </a:ext>
            </a:extLst>
          </p:cNvPr>
          <p:cNvSpPr>
            <a:spLocks noGrp="1"/>
          </p:cNvSpPr>
          <p:nvPr>
            <p:ph type="title"/>
          </p:nvPr>
        </p:nvSpPr>
        <p:spPr/>
        <p:txBody>
          <a:bodyPr/>
          <a:lstStyle/>
          <a:p>
            <a:r>
              <a:rPr lang="en-US" dirty="0"/>
              <a:t>Sample Label</a:t>
            </a:r>
          </a:p>
        </p:txBody>
      </p:sp>
      <p:pic>
        <p:nvPicPr>
          <p:cNvPr id="6" name="Picture 5" descr="Sample manufacturer’s label for a fire extinguisher, showing the Underwriters Laboratories symbol at the top. Also denotes type, classification, testing procedures used, and serial number. The label further includes marine information, including the U.S. Coast Guard approval number. ">
            <a:extLst>
              <a:ext uri="{FF2B5EF4-FFF2-40B4-BE49-F238E27FC236}">
                <a16:creationId xmlns:a16="http://schemas.microsoft.com/office/drawing/2014/main" id="{9CDFD150-F5FC-4DC2-98F7-F1D0A23A3ABC}"/>
              </a:ext>
            </a:extLst>
          </p:cNvPr>
          <p:cNvPicPr>
            <a:picLocks noChangeAspect="1"/>
          </p:cNvPicPr>
          <p:nvPr/>
        </p:nvPicPr>
        <p:blipFill>
          <a:blip r:embed="rId2"/>
          <a:stretch>
            <a:fillRect/>
          </a:stretch>
        </p:blipFill>
        <p:spPr>
          <a:xfrm>
            <a:off x="2541465" y="1957532"/>
            <a:ext cx="4491102" cy="3512458"/>
          </a:xfrm>
          <a:prstGeom prst="rect">
            <a:avLst/>
          </a:prstGeom>
        </p:spPr>
      </p:pic>
      <p:sp>
        <p:nvSpPr>
          <p:cNvPr id="7" name="Content Placeholder 6">
            <a:extLst>
              <a:ext uri="{FF2B5EF4-FFF2-40B4-BE49-F238E27FC236}">
                <a16:creationId xmlns:a16="http://schemas.microsoft.com/office/drawing/2014/main" id="{AD65252C-AE0D-4DE3-BA1D-7A2C51408241}"/>
              </a:ext>
            </a:extLst>
          </p:cNvPr>
          <p:cNvSpPr>
            <a:spLocks noGrp="1"/>
          </p:cNvSpPr>
          <p:nvPr>
            <p:ph sz="quarter" idx="12"/>
          </p:nvPr>
        </p:nvSpPr>
        <p:spPr/>
        <p:txBody>
          <a:bodyPr/>
          <a:lstStyle/>
          <a:p>
            <a:r>
              <a:rPr lang="en-US" dirty="0"/>
              <a:t>PM 6-8</a:t>
            </a:r>
          </a:p>
        </p:txBody>
      </p:sp>
      <p:sp>
        <p:nvSpPr>
          <p:cNvPr id="4" name="Text Placeholder 3">
            <a:extLst>
              <a:ext uri="{FF2B5EF4-FFF2-40B4-BE49-F238E27FC236}">
                <a16:creationId xmlns:a16="http://schemas.microsoft.com/office/drawing/2014/main" id="{4C69BC8B-EE67-4D52-9403-D0B62E3AFE32}"/>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D2EFBF14-6047-4FE3-8480-2AE64061DC2C}"/>
              </a:ext>
            </a:extLst>
          </p:cNvPr>
          <p:cNvSpPr>
            <a:spLocks noGrp="1"/>
          </p:cNvSpPr>
          <p:nvPr>
            <p:ph type="body" sz="quarter" idx="11"/>
          </p:nvPr>
        </p:nvSpPr>
        <p:spPr/>
        <p:txBody>
          <a:bodyPr/>
          <a:lstStyle/>
          <a:p>
            <a:r>
              <a:rPr lang="en-US" dirty="0"/>
              <a:t>6-10</a:t>
            </a:r>
          </a:p>
        </p:txBody>
      </p:sp>
    </p:spTree>
    <p:extLst>
      <p:ext uri="{BB962C8B-B14F-4D97-AF65-F5344CB8AC3E}">
        <p14:creationId xmlns:p14="http://schemas.microsoft.com/office/powerpoint/2010/main" val="186418191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A3AAF5-89CF-4DBB-AEC2-B9FF44772379}"/>
              </a:ext>
            </a:extLst>
          </p:cNvPr>
          <p:cNvSpPr>
            <a:spLocks noGrp="1"/>
          </p:cNvSpPr>
          <p:nvPr>
            <p:ph type="title"/>
          </p:nvPr>
        </p:nvSpPr>
        <p:spPr/>
        <p:txBody>
          <a:bodyPr/>
          <a:lstStyle/>
          <a:p>
            <a:r>
              <a:rPr lang="en-US" dirty="0"/>
              <a:t>P.A.S.S. </a:t>
            </a:r>
          </a:p>
        </p:txBody>
      </p:sp>
      <p:sp>
        <p:nvSpPr>
          <p:cNvPr id="2" name="Content Placeholder 1">
            <a:extLst>
              <a:ext uri="{FF2B5EF4-FFF2-40B4-BE49-F238E27FC236}">
                <a16:creationId xmlns:a16="http://schemas.microsoft.com/office/drawing/2014/main" id="{C1094EE0-A847-4862-899E-66A44FA8D319}"/>
              </a:ext>
            </a:extLst>
          </p:cNvPr>
          <p:cNvSpPr>
            <a:spLocks noGrp="1"/>
          </p:cNvSpPr>
          <p:nvPr>
            <p:ph idx="1"/>
          </p:nvPr>
        </p:nvSpPr>
        <p:spPr/>
        <p:txBody>
          <a:bodyPr/>
          <a:lstStyle/>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b="1" dirty="0"/>
          </a:p>
          <a:p>
            <a:pPr marL="0" indent="0" algn="ctr">
              <a:buNone/>
            </a:pPr>
            <a:endParaRPr lang="en-US" b="1" dirty="0"/>
          </a:p>
          <a:p>
            <a:pPr marL="0" indent="0" algn="ctr">
              <a:buNone/>
            </a:pPr>
            <a:r>
              <a:rPr lang="en-US" b="1" dirty="0"/>
              <a:t>Test the extinguisher after pulling the pin  </a:t>
            </a:r>
          </a:p>
        </p:txBody>
      </p:sp>
      <p:pic>
        <p:nvPicPr>
          <p:cNvPr id="7" name="Picture 6" descr="Diagram of the P.A.S.S. process for using a fire extinguisher, which directs you to pull the pin from the extinguisher, aim at the base of the fire, squeeze the trigger, and sweep the extinguisher hose from side to side. To ensure the distinguisher is working properly, test it before approaching any fire. ">
            <a:extLst>
              <a:ext uri="{FF2B5EF4-FFF2-40B4-BE49-F238E27FC236}">
                <a16:creationId xmlns:a16="http://schemas.microsoft.com/office/drawing/2014/main" id="{9C2EAEF3-F149-4B35-8DA0-CB8DF7ABC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609" y="1851577"/>
            <a:ext cx="2986782" cy="2998314"/>
          </a:xfrm>
          <a:prstGeom prst="rect">
            <a:avLst/>
          </a:prstGeom>
        </p:spPr>
      </p:pic>
      <p:sp>
        <p:nvSpPr>
          <p:cNvPr id="8" name="Content Placeholder 7">
            <a:extLst>
              <a:ext uri="{FF2B5EF4-FFF2-40B4-BE49-F238E27FC236}">
                <a16:creationId xmlns:a16="http://schemas.microsoft.com/office/drawing/2014/main" id="{B6BB83D5-88C0-485A-AEF6-69964D2B18A7}"/>
              </a:ext>
            </a:extLst>
          </p:cNvPr>
          <p:cNvSpPr>
            <a:spLocks noGrp="1"/>
          </p:cNvSpPr>
          <p:nvPr>
            <p:ph sz="quarter" idx="12"/>
          </p:nvPr>
        </p:nvSpPr>
        <p:spPr/>
        <p:txBody>
          <a:bodyPr/>
          <a:lstStyle/>
          <a:p>
            <a:r>
              <a:rPr lang="en-US" dirty="0"/>
              <a:t>PM 6-11</a:t>
            </a:r>
          </a:p>
        </p:txBody>
      </p:sp>
      <p:sp>
        <p:nvSpPr>
          <p:cNvPr id="4" name="Text Placeholder 3">
            <a:extLst>
              <a:ext uri="{FF2B5EF4-FFF2-40B4-BE49-F238E27FC236}">
                <a16:creationId xmlns:a16="http://schemas.microsoft.com/office/drawing/2014/main" id="{146CC478-05E3-4F23-8A03-C761B3CC5EA4}"/>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D8688325-0309-452D-BF79-A4FA4E73514C}"/>
              </a:ext>
            </a:extLst>
          </p:cNvPr>
          <p:cNvSpPr>
            <a:spLocks noGrp="1"/>
          </p:cNvSpPr>
          <p:nvPr>
            <p:ph type="body" sz="quarter" idx="11"/>
          </p:nvPr>
        </p:nvSpPr>
        <p:spPr/>
        <p:txBody>
          <a:bodyPr/>
          <a:lstStyle/>
          <a:p>
            <a:r>
              <a:rPr lang="en-US" dirty="0"/>
              <a:t>6-11</a:t>
            </a:r>
          </a:p>
        </p:txBody>
      </p:sp>
    </p:spTree>
    <p:extLst>
      <p:ext uri="{BB962C8B-B14F-4D97-AF65-F5344CB8AC3E}">
        <p14:creationId xmlns:p14="http://schemas.microsoft.com/office/powerpoint/2010/main" val="22972937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B4BD9A-9A89-4324-AE4C-FDA24DA534C4}"/>
              </a:ext>
            </a:extLst>
          </p:cNvPr>
          <p:cNvSpPr>
            <a:spLocks noGrp="1"/>
          </p:cNvSpPr>
          <p:nvPr>
            <p:ph type="title"/>
          </p:nvPr>
        </p:nvSpPr>
        <p:spPr/>
        <p:txBody>
          <a:bodyPr>
            <a:normAutofit fontScale="90000"/>
          </a:bodyPr>
          <a:lstStyle/>
          <a:p>
            <a:r>
              <a:rPr lang="en-US" dirty="0"/>
              <a:t>Interior Wet Standpipes</a:t>
            </a:r>
          </a:p>
        </p:txBody>
      </p:sp>
      <p:sp>
        <p:nvSpPr>
          <p:cNvPr id="2" name="Content Placeholder 1">
            <a:extLst>
              <a:ext uri="{FF2B5EF4-FFF2-40B4-BE49-F238E27FC236}">
                <a16:creationId xmlns:a16="http://schemas.microsoft.com/office/drawing/2014/main" id="{6D95D911-4853-4902-91E2-F6A81096035F}"/>
              </a:ext>
            </a:extLst>
          </p:cNvPr>
          <p:cNvSpPr>
            <a:spLocks noGrp="1"/>
          </p:cNvSpPr>
          <p:nvPr>
            <p:ph idx="1"/>
          </p:nvPr>
        </p:nvSpPr>
        <p:spPr>
          <a:xfrm>
            <a:off x="315142" y="1521229"/>
            <a:ext cx="5806851" cy="4781145"/>
          </a:xfrm>
        </p:spPr>
        <p:txBody>
          <a:bodyPr/>
          <a:lstStyle/>
          <a:p>
            <a:r>
              <a:rPr lang="en-US" dirty="0"/>
              <a:t>Usually found in commercial buildings or apartments </a:t>
            </a:r>
          </a:p>
          <a:p>
            <a:r>
              <a:rPr lang="en-US" dirty="0"/>
              <a:t>CERT volunteers should not operate </a:t>
            </a:r>
          </a:p>
        </p:txBody>
      </p:sp>
      <p:pic>
        <p:nvPicPr>
          <p:cNvPr id="6" name="Picture 5" descr="Photo of a valve wheel on wet standpipe.">
            <a:extLst>
              <a:ext uri="{FF2B5EF4-FFF2-40B4-BE49-F238E27FC236}">
                <a16:creationId xmlns:a16="http://schemas.microsoft.com/office/drawing/2014/main" id="{936062EE-9CFC-4119-AD7F-6991D8504517}"/>
              </a:ext>
            </a:extLst>
          </p:cNvPr>
          <p:cNvPicPr>
            <a:picLocks noChangeAspect="1"/>
          </p:cNvPicPr>
          <p:nvPr/>
        </p:nvPicPr>
        <p:blipFill>
          <a:blip r:embed="rId2"/>
          <a:stretch>
            <a:fillRect/>
          </a:stretch>
        </p:blipFill>
        <p:spPr>
          <a:xfrm>
            <a:off x="5316338" y="2292035"/>
            <a:ext cx="3432458" cy="2273930"/>
          </a:xfrm>
          <a:prstGeom prst="rect">
            <a:avLst/>
          </a:prstGeom>
        </p:spPr>
      </p:pic>
      <p:sp>
        <p:nvSpPr>
          <p:cNvPr id="7" name="Content Placeholder 6">
            <a:extLst>
              <a:ext uri="{FF2B5EF4-FFF2-40B4-BE49-F238E27FC236}">
                <a16:creationId xmlns:a16="http://schemas.microsoft.com/office/drawing/2014/main" id="{FE14B9BC-9F15-4A5C-974D-A641951FBD33}"/>
              </a:ext>
            </a:extLst>
          </p:cNvPr>
          <p:cNvSpPr>
            <a:spLocks noGrp="1"/>
          </p:cNvSpPr>
          <p:nvPr>
            <p:ph sz="quarter" idx="12"/>
          </p:nvPr>
        </p:nvSpPr>
        <p:spPr/>
        <p:txBody>
          <a:bodyPr/>
          <a:lstStyle/>
          <a:p>
            <a:r>
              <a:rPr lang="en-US" dirty="0"/>
              <a:t>PM 6-11</a:t>
            </a:r>
          </a:p>
        </p:txBody>
      </p:sp>
      <p:sp>
        <p:nvSpPr>
          <p:cNvPr id="4" name="Text Placeholder 3">
            <a:extLst>
              <a:ext uri="{FF2B5EF4-FFF2-40B4-BE49-F238E27FC236}">
                <a16:creationId xmlns:a16="http://schemas.microsoft.com/office/drawing/2014/main" id="{F44C5284-A0C0-426B-A5A9-B51867CEA846}"/>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A4C3428D-1994-4BEB-85DE-E43B4BBB7BAE}"/>
              </a:ext>
            </a:extLst>
          </p:cNvPr>
          <p:cNvSpPr>
            <a:spLocks noGrp="1"/>
          </p:cNvSpPr>
          <p:nvPr>
            <p:ph type="body" sz="quarter" idx="11"/>
          </p:nvPr>
        </p:nvSpPr>
        <p:spPr/>
        <p:txBody>
          <a:bodyPr/>
          <a:lstStyle/>
          <a:p>
            <a:r>
              <a:rPr lang="en-US" dirty="0"/>
              <a:t>6-12</a:t>
            </a:r>
          </a:p>
        </p:txBody>
      </p:sp>
    </p:spTree>
    <p:extLst>
      <p:ext uri="{BB962C8B-B14F-4D97-AF65-F5344CB8AC3E}">
        <p14:creationId xmlns:p14="http://schemas.microsoft.com/office/powerpoint/2010/main" val="142432587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90733F-0CF4-4612-9BCF-06A9C412BF1E}"/>
              </a:ext>
            </a:extLst>
          </p:cNvPr>
          <p:cNvSpPr>
            <a:spLocks noGrp="1"/>
          </p:cNvSpPr>
          <p:nvPr>
            <p:ph type="title"/>
          </p:nvPr>
        </p:nvSpPr>
        <p:spPr/>
        <p:txBody>
          <a:bodyPr>
            <a:normAutofit fontScale="90000"/>
          </a:bodyPr>
          <a:lstStyle/>
          <a:p>
            <a:r>
              <a:rPr lang="en-US" dirty="0"/>
              <a:t>Fire Suppression Safety</a:t>
            </a:r>
          </a:p>
        </p:txBody>
      </p:sp>
      <p:sp>
        <p:nvSpPr>
          <p:cNvPr id="2" name="Content Placeholder 1">
            <a:extLst>
              <a:ext uri="{FF2B5EF4-FFF2-40B4-BE49-F238E27FC236}">
                <a16:creationId xmlns:a16="http://schemas.microsoft.com/office/drawing/2014/main" id="{7A4CEABB-EBE3-476F-B7AB-61FD534C6C8F}"/>
              </a:ext>
            </a:extLst>
          </p:cNvPr>
          <p:cNvSpPr>
            <a:spLocks noGrp="1"/>
          </p:cNvSpPr>
          <p:nvPr>
            <p:ph idx="1"/>
          </p:nvPr>
        </p:nvSpPr>
        <p:spPr>
          <a:xfrm>
            <a:off x="315142" y="1521229"/>
            <a:ext cx="8714558" cy="4781145"/>
          </a:xfrm>
        </p:spPr>
        <p:txBody>
          <a:bodyPr/>
          <a:lstStyle/>
          <a:p>
            <a:pPr marL="0" indent="0" algn="ctr">
              <a:buNone/>
            </a:pPr>
            <a:r>
              <a:rPr lang="en-US" b="1" dirty="0"/>
              <a:t>Safety of individual CERT members is top priority</a:t>
            </a:r>
          </a:p>
        </p:txBody>
      </p:sp>
      <p:pic>
        <p:nvPicPr>
          <p:cNvPr id="6" name="Picture 5" descr="Photo: A CERT member safely tests a fire extinguisher, aiming the hose at the base of a fire.">
            <a:extLst>
              <a:ext uri="{FF2B5EF4-FFF2-40B4-BE49-F238E27FC236}">
                <a16:creationId xmlns:a16="http://schemas.microsoft.com/office/drawing/2014/main" id="{421D8883-7DD0-4397-BF40-111A457C7B3D}"/>
              </a:ext>
            </a:extLst>
          </p:cNvPr>
          <p:cNvPicPr>
            <a:picLocks noChangeAspect="1"/>
          </p:cNvPicPr>
          <p:nvPr/>
        </p:nvPicPr>
        <p:blipFill>
          <a:blip r:embed="rId2"/>
          <a:stretch>
            <a:fillRect/>
          </a:stretch>
        </p:blipFill>
        <p:spPr>
          <a:xfrm>
            <a:off x="2270386" y="2273622"/>
            <a:ext cx="4603227" cy="3075750"/>
          </a:xfrm>
          <a:prstGeom prst="rect">
            <a:avLst/>
          </a:prstGeom>
        </p:spPr>
      </p:pic>
      <p:sp>
        <p:nvSpPr>
          <p:cNvPr id="7" name="Content Placeholder 6">
            <a:extLst>
              <a:ext uri="{FF2B5EF4-FFF2-40B4-BE49-F238E27FC236}">
                <a16:creationId xmlns:a16="http://schemas.microsoft.com/office/drawing/2014/main" id="{7F8E7DCB-BE1D-4CA5-B7AD-DE6C3DEC7034}"/>
              </a:ext>
            </a:extLst>
          </p:cNvPr>
          <p:cNvSpPr>
            <a:spLocks noGrp="1"/>
          </p:cNvSpPr>
          <p:nvPr>
            <p:ph sz="quarter" idx="12"/>
          </p:nvPr>
        </p:nvSpPr>
        <p:spPr/>
        <p:txBody>
          <a:bodyPr/>
          <a:lstStyle/>
          <a:p>
            <a:r>
              <a:rPr lang="en-US" dirty="0"/>
              <a:t>PM 6-12</a:t>
            </a:r>
          </a:p>
        </p:txBody>
      </p:sp>
      <p:sp>
        <p:nvSpPr>
          <p:cNvPr id="4" name="Text Placeholder 3">
            <a:extLst>
              <a:ext uri="{FF2B5EF4-FFF2-40B4-BE49-F238E27FC236}">
                <a16:creationId xmlns:a16="http://schemas.microsoft.com/office/drawing/2014/main" id="{4D10B721-C019-4138-8E8C-4B19AF1A637E}"/>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972BCAF5-EEF1-4EE3-A3F9-088ED8A0EFB3}"/>
              </a:ext>
            </a:extLst>
          </p:cNvPr>
          <p:cNvSpPr>
            <a:spLocks noGrp="1"/>
          </p:cNvSpPr>
          <p:nvPr>
            <p:ph type="body" sz="quarter" idx="11"/>
          </p:nvPr>
        </p:nvSpPr>
        <p:spPr/>
        <p:txBody>
          <a:bodyPr/>
          <a:lstStyle/>
          <a:p>
            <a:r>
              <a:rPr lang="en-US" dirty="0"/>
              <a:t>6-13</a:t>
            </a:r>
          </a:p>
        </p:txBody>
      </p:sp>
    </p:spTree>
    <p:extLst>
      <p:ext uri="{BB962C8B-B14F-4D97-AF65-F5344CB8AC3E}">
        <p14:creationId xmlns:p14="http://schemas.microsoft.com/office/powerpoint/2010/main" val="88484223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BF4C41-58E8-450F-958C-CE76BFCBE01A}"/>
              </a:ext>
            </a:extLst>
          </p:cNvPr>
          <p:cNvSpPr>
            <a:spLocks noGrp="1"/>
          </p:cNvSpPr>
          <p:nvPr>
            <p:ph type="title"/>
          </p:nvPr>
        </p:nvSpPr>
        <p:spPr/>
        <p:txBody>
          <a:bodyPr>
            <a:normAutofit fontScale="90000"/>
          </a:bodyPr>
          <a:lstStyle/>
          <a:p>
            <a:r>
              <a:rPr lang="en-US" dirty="0"/>
              <a:t>Fire Suppression Dont’s</a:t>
            </a:r>
          </a:p>
        </p:txBody>
      </p:sp>
      <p:sp>
        <p:nvSpPr>
          <p:cNvPr id="2" name="Content Placeholder 1">
            <a:extLst>
              <a:ext uri="{FF2B5EF4-FFF2-40B4-BE49-F238E27FC236}">
                <a16:creationId xmlns:a16="http://schemas.microsoft.com/office/drawing/2014/main" id="{70D3AA17-4CD5-46AB-8A63-E3B487019DFA}"/>
              </a:ext>
            </a:extLst>
          </p:cNvPr>
          <p:cNvSpPr>
            <a:spLocks noGrp="1"/>
          </p:cNvSpPr>
          <p:nvPr>
            <p:ph idx="1"/>
          </p:nvPr>
        </p:nvSpPr>
        <p:spPr>
          <a:xfrm>
            <a:off x="315142" y="1521229"/>
            <a:ext cx="4256858" cy="4781145"/>
          </a:xfrm>
        </p:spPr>
        <p:txBody>
          <a:bodyPr/>
          <a:lstStyle/>
          <a:p>
            <a:r>
              <a:rPr lang="en-US" dirty="0"/>
              <a:t>Don’t get too close </a:t>
            </a:r>
          </a:p>
          <a:p>
            <a:r>
              <a:rPr lang="en-US" dirty="0"/>
              <a:t>Don’t try to fight a fire alone </a:t>
            </a:r>
          </a:p>
          <a:p>
            <a:r>
              <a:rPr lang="en-US" dirty="0"/>
              <a:t>Don’t try to suppress large fires </a:t>
            </a:r>
          </a:p>
          <a:p>
            <a:r>
              <a:rPr lang="en-US" dirty="0"/>
              <a:t>Don’t enter smoke-filled areas </a:t>
            </a:r>
          </a:p>
        </p:txBody>
      </p:sp>
      <p:pic>
        <p:nvPicPr>
          <p:cNvPr id="6" name="Picture 5" descr="Photo: A crowd of first responders stand at a distance looking at a large building that is on fire and emitting a large amount of smoke into the air. ">
            <a:extLst>
              <a:ext uri="{FF2B5EF4-FFF2-40B4-BE49-F238E27FC236}">
                <a16:creationId xmlns:a16="http://schemas.microsoft.com/office/drawing/2014/main" id="{84622E1E-1E8E-48CA-AED8-3712508DCC1C}"/>
              </a:ext>
            </a:extLst>
          </p:cNvPr>
          <p:cNvPicPr>
            <a:picLocks noChangeAspect="1"/>
          </p:cNvPicPr>
          <p:nvPr/>
        </p:nvPicPr>
        <p:blipFill>
          <a:blip r:embed="rId2"/>
          <a:stretch>
            <a:fillRect/>
          </a:stretch>
        </p:blipFill>
        <p:spPr>
          <a:xfrm>
            <a:off x="4523395" y="1712952"/>
            <a:ext cx="4438997" cy="2946904"/>
          </a:xfrm>
          <a:prstGeom prst="rect">
            <a:avLst/>
          </a:prstGeom>
        </p:spPr>
      </p:pic>
      <p:sp>
        <p:nvSpPr>
          <p:cNvPr id="7" name="Content Placeholder 6">
            <a:extLst>
              <a:ext uri="{FF2B5EF4-FFF2-40B4-BE49-F238E27FC236}">
                <a16:creationId xmlns:a16="http://schemas.microsoft.com/office/drawing/2014/main" id="{6BC32183-E047-4B45-8C8D-CC6F4CC8B5A2}"/>
              </a:ext>
            </a:extLst>
          </p:cNvPr>
          <p:cNvSpPr>
            <a:spLocks noGrp="1"/>
          </p:cNvSpPr>
          <p:nvPr>
            <p:ph sz="quarter" idx="12"/>
          </p:nvPr>
        </p:nvSpPr>
        <p:spPr/>
        <p:txBody>
          <a:bodyPr/>
          <a:lstStyle/>
          <a:p>
            <a:r>
              <a:rPr lang="en-US" dirty="0"/>
              <a:t>PM 6-12</a:t>
            </a:r>
          </a:p>
        </p:txBody>
      </p:sp>
      <p:sp>
        <p:nvSpPr>
          <p:cNvPr id="4" name="Text Placeholder 3">
            <a:extLst>
              <a:ext uri="{FF2B5EF4-FFF2-40B4-BE49-F238E27FC236}">
                <a16:creationId xmlns:a16="http://schemas.microsoft.com/office/drawing/2014/main" id="{DF564F04-C59E-4E05-B329-E6441C805AF3}"/>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2D24C150-1F22-4B92-BA35-28A925AD2F8C}"/>
              </a:ext>
            </a:extLst>
          </p:cNvPr>
          <p:cNvSpPr>
            <a:spLocks noGrp="1"/>
          </p:cNvSpPr>
          <p:nvPr>
            <p:ph type="body" sz="quarter" idx="11"/>
          </p:nvPr>
        </p:nvSpPr>
        <p:spPr/>
        <p:txBody>
          <a:bodyPr/>
          <a:lstStyle/>
          <a:p>
            <a:r>
              <a:rPr lang="en-US" dirty="0"/>
              <a:t>6-14</a:t>
            </a:r>
          </a:p>
        </p:txBody>
      </p:sp>
    </p:spTree>
    <p:extLst>
      <p:ext uri="{BB962C8B-B14F-4D97-AF65-F5344CB8AC3E}">
        <p14:creationId xmlns:p14="http://schemas.microsoft.com/office/powerpoint/2010/main" val="26751891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6C0800-FB8C-4008-BB80-E71F6FBEB8A6}"/>
              </a:ext>
            </a:extLst>
          </p:cNvPr>
          <p:cNvSpPr>
            <a:spLocks noGrp="1"/>
          </p:cNvSpPr>
          <p:nvPr>
            <p:ph type="title"/>
          </p:nvPr>
        </p:nvSpPr>
        <p:spPr/>
        <p:txBody>
          <a:bodyPr>
            <a:normAutofit fontScale="90000"/>
          </a:bodyPr>
          <a:lstStyle/>
          <a:p>
            <a:r>
              <a:rPr lang="en-US" dirty="0"/>
              <a:t>Reducing Electrical Hazards</a:t>
            </a:r>
          </a:p>
        </p:txBody>
      </p:sp>
      <p:sp>
        <p:nvSpPr>
          <p:cNvPr id="2" name="Content Placeholder 1">
            <a:extLst>
              <a:ext uri="{FF2B5EF4-FFF2-40B4-BE49-F238E27FC236}">
                <a16:creationId xmlns:a16="http://schemas.microsoft.com/office/drawing/2014/main" id="{C1945145-7569-4790-9F88-A3F5DC236484}"/>
              </a:ext>
            </a:extLst>
          </p:cNvPr>
          <p:cNvSpPr>
            <a:spLocks noGrp="1"/>
          </p:cNvSpPr>
          <p:nvPr>
            <p:ph idx="1"/>
          </p:nvPr>
        </p:nvSpPr>
        <p:spPr>
          <a:xfrm>
            <a:off x="315142" y="1521229"/>
            <a:ext cx="5285558" cy="4781145"/>
          </a:xfrm>
        </p:spPr>
        <p:txBody>
          <a:bodyPr/>
          <a:lstStyle/>
          <a:p>
            <a:r>
              <a:rPr lang="en-US" dirty="0"/>
              <a:t>Avoid the “electrical octopus”</a:t>
            </a:r>
          </a:p>
          <a:p>
            <a:r>
              <a:rPr lang="en-US" dirty="0"/>
              <a:t>Don’t run cords under carpets </a:t>
            </a:r>
          </a:p>
          <a:p>
            <a:r>
              <a:rPr lang="en-US" dirty="0"/>
              <a:t>Check for and replace broken or frayed cords </a:t>
            </a:r>
          </a:p>
          <a:p>
            <a:r>
              <a:rPr lang="en-US" dirty="0"/>
              <a:t>Maintain appliances </a:t>
            </a:r>
          </a:p>
        </p:txBody>
      </p:sp>
      <p:pic>
        <p:nvPicPr>
          <p:cNvPr id="6" name="Picture 5" descr="Drawing of an electrical outlet overloaded with power strips and chords.">
            <a:extLst>
              <a:ext uri="{FF2B5EF4-FFF2-40B4-BE49-F238E27FC236}">
                <a16:creationId xmlns:a16="http://schemas.microsoft.com/office/drawing/2014/main" id="{13FB78EF-B858-41D3-A082-A4FB95D649F1}"/>
              </a:ext>
            </a:extLst>
          </p:cNvPr>
          <p:cNvPicPr>
            <a:picLocks noChangeAspect="1"/>
          </p:cNvPicPr>
          <p:nvPr/>
        </p:nvPicPr>
        <p:blipFill>
          <a:blip r:embed="rId2"/>
          <a:stretch>
            <a:fillRect/>
          </a:stretch>
        </p:blipFill>
        <p:spPr>
          <a:xfrm>
            <a:off x="5688466" y="1666558"/>
            <a:ext cx="2921466" cy="4067046"/>
          </a:xfrm>
          <a:prstGeom prst="rect">
            <a:avLst/>
          </a:prstGeom>
        </p:spPr>
      </p:pic>
      <p:sp>
        <p:nvSpPr>
          <p:cNvPr id="8" name="Content Placeholder 7">
            <a:extLst>
              <a:ext uri="{FF2B5EF4-FFF2-40B4-BE49-F238E27FC236}">
                <a16:creationId xmlns:a16="http://schemas.microsoft.com/office/drawing/2014/main" id="{3B840660-9E47-4083-8738-D7DF0CDC45A8}"/>
              </a:ext>
            </a:extLst>
          </p:cNvPr>
          <p:cNvSpPr>
            <a:spLocks noGrp="1"/>
          </p:cNvSpPr>
          <p:nvPr>
            <p:ph sz="quarter" idx="12"/>
          </p:nvPr>
        </p:nvSpPr>
        <p:spPr/>
        <p:txBody>
          <a:bodyPr/>
          <a:lstStyle/>
          <a:p>
            <a:r>
              <a:rPr lang="en-US" dirty="0"/>
              <a:t>PM 6-14</a:t>
            </a:r>
          </a:p>
        </p:txBody>
      </p:sp>
      <p:sp>
        <p:nvSpPr>
          <p:cNvPr id="4" name="Text Placeholder 3">
            <a:extLst>
              <a:ext uri="{FF2B5EF4-FFF2-40B4-BE49-F238E27FC236}">
                <a16:creationId xmlns:a16="http://schemas.microsoft.com/office/drawing/2014/main" id="{22C0B64F-AA4B-4957-BCA1-5AB9E1ED05B3}"/>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4C615CFB-2846-405F-9E5E-6393CB9A8AB5}"/>
              </a:ext>
            </a:extLst>
          </p:cNvPr>
          <p:cNvSpPr>
            <a:spLocks noGrp="1"/>
          </p:cNvSpPr>
          <p:nvPr>
            <p:ph type="body" sz="quarter" idx="11"/>
          </p:nvPr>
        </p:nvSpPr>
        <p:spPr/>
        <p:txBody>
          <a:bodyPr/>
          <a:lstStyle/>
          <a:p>
            <a:r>
              <a:rPr lang="en-US" dirty="0"/>
              <a:t>6-15</a:t>
            </a:r>
          </a:p>
        </p:txBody>
      </p:sp>
    </p:spTree>
    <p:extLst>
      <p:ext uri="{BB962C8B-B14F-4D97-AF65-F5344CB8AC3E}">
        <p14:creationId xmlns:p14="http://schemas.microsoft.com/office/powerpoint/2010/main" val="337119111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A9EAAD-67AC-480B-B06A-54B51FC8D675}"/>
              </a:ext>
            </a:extLst>
          </p:cNvPr>
          <p:cNvSpPr>
            <a:spLocks noGrp="1"/>
          </p:cNvSpPr>
          <p:nvPr>
            <p:ph type="title"/>
          </p:nvPr>
        </p:nvSpPr>
        <p:spPr/>
        <p:txBody>
          <a:bodyPr/>
          <a:lstStyle/>
          <a:p>
            <a:r>
              <a:rPr lang="en-US" dirty="0"/>
              <a:t>Electrical Emergencies</a:t>
            </a:r>
          </a:p>
        </p:txBody>
      </p:sp>
      <p:sp>
        <p:nvSpPr>
          <p:cNvPr id="2" name="Content Placeholder 1">
            <a:extLst>
              <a:ext uri="{FF2B5EF4-FFF2-40B4-BE49-F238E27FC236}">
                <a16:creationId xmlns:a16="http://schemas.microsoft.com/office/drawing/2014/main" id="{7DF3EBA3-1764-4671-8E63-C4D8FFA9A6E5}"/>
              </a:ext>
            </a:extLst>
          </p:cNvPr>
          <p:cNvSpPr>
            <a:spLocks noGrp="1"/>
          </p:cNvSpPr>
          <p:nvPr>
            <p:ph idx="1"/>
          </p:nvPr>
        </p:nvSpPr>
        <p:spPr/>
        <p:txBody>
          <a:bodyPr/>
          <a:lstStyle/>
          <a:p>
            <a:r>
              <a:rPr lang="en-US" dirty="0"/>
              <a:t>Know where power shutoffs are</a:t>
            </a:r>
          </a:p>
          <a:p>
            <a:pPr lvl="1"/>
            <a:r>
              <a:rPr lang="en-US" dirty="0"/>
              <a:t>Appliances</a:t>
            </a:r>
          </a:p>
          <a:p>
            <a:pPr lvl="1"/>
            <a:r>
              <a:rPr lang="en-US" dirty="0"/>
              <a:t>Circuit breakers</a:t>
            </a:r>
          </a:p>
          <a:p>
            <a:pPr lvl="1"/>
            <a:r>
              <a:rPr lang="en-US" dirty="0"/>
              <a:t>Fuses </a:t>
            </a:r>
          </a:p>
          <a:p>
            <a:r>
              <a:rPr lang="en-US" dirty="0"/>
              <a:t>Post shutoff directions next to all utilities </a:t>
            </a:r>
          </a:p>
          <a:p>
            <a:r>
              <a:rPr lang="en-US" dirty="0"/>
              <a:t>Know procedures for turning power back on after the fire </a:t>
            </a:r>
          </a:p>
          <a:p>
            <a:pPr lvl="1"/>
            <a:endParaRPr lang="en-US" dirty="0"/>
          </a:p>
          <a:p>
            <a:endParaRPr lang="en-US" dirty="0"/>
          </a:p>
        </p:txBody>
      </p:sp>
      <p:sp>
        <p:nvSpPr>
          <p:cNvPr id="6" name="Content Placeholder 5">
            <a:extLst>
              <a:ext uri="{FF2B5EF4-FFF2-40B4-BE49-F238E27FC236}">
                <a16:creationId xmlns:a16="http://schemas.microsoft.com/office/drawing/2014/main" id="{DEE0D2A9-7929-47BE-A326-6368090FAC2B}"/>
              </a:ext>
            </a:extLst>
          </p:cNvPr>
          <p:cNvSpPr>
            <a:spLocks noGrp="1"/>
          </p:cNvSpPr>
          <p:nvPr>
            <p:ph sz="quarter" idx="12"/>
          </p:nvPr>
        </p:nvSpPr>
        <p:spPr/>
        <p:txBody>
          <a:bodyPr/>
          <a:lstStyle/>
          <a:p>
            <a:r>
              <a:rPr lang="en-US" dirty="0"/>
              <a:t>PM 6-14</a:t>
            </a:r>
          </a:p>
        </p:txBody>
      </p:sp>
      <p:sp>
        <p:nvSpPr>
          <p:cNvPr id="4" name="Text Placeholder 3">
            <a:extLst>
              <a:ext uri="{FF2B5EF4-FFF2-40B4-BE49-F238E27FC236}">
                <a16:creationId xmlns:a16="http://schemas.microsoft.com/office/drawing/2014/main" id="{17B25263-4F6C-40E3-9C15-EC1DB97AEFE7}"/>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C792AE74-C064-407E-B9E5-BE097450B2D9}"/>
              </a:ext>
            </a:extLst>
          </p:cNvPr>
          <p:cNvSpPr>
            <a:spLocks noGrp="1"/>
          </p:cNvSpPr>
          <p:nvPr>
            <p:ph type="body" sz="quarter" idx="11"/>
          </p:nvPr>
        </p:nvSpPr>
        <p:spPr/>
        <p:txBody>
          <a:bodyPr/>
          <a:lstStyle/>
          <a:p>
            <a:r>
              <a:rPr lang="en-US" dirty="0"/>
              <a:t>6-16</a:t>
            </a:r>
          </a:p>
        </p:txBody>
      </p:sp>
    </p:spTree>
    <p:extLst>
      <p:ext uri="{BB962C8B-B14F-4D97-AF65-F5344CB8AC3E}">
        <p14:creationId xmlns:p14="http://schemas.microsoft.com/office/powerpoint/2010/main" val="24117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4D147A-BF64-4470-8293-533FF2BCC0A2}"/>
              </a:ext>
            </a:extLst>
          </p:cNvPr>
          <p:cNvSpPr>
            <a:spLocks noGrp="1"/>
          </p:cNvSpPr>
          <p:nvPr>
            <p:ph type="title"/>
          </p:nvPr>
        </p:nvSpPr>
        <p:spPr/>
        <p:txBody>
          <a:bodyPr>
            <a:normAutofit fontScale="90000"/>
          </a:bodyPr>
          <a:lstStyle/>
          <a:p>
            <a:r>
              <a:rPr lang="en-US" dirty="0"/>
              <a:t>Damage Related to Structure Type</a:t>
            </a:r>
          </a:p>
        </p:txBody>
      </p:sp>
      <p:sp>
        <p:nvSpPr>
          <p:cNvPr id="2" name="Content Placeholder 1">
            <a:extLst>
              <a:ext uri="{FF2B5EF4-FFF2-40B4-BE49-F238E27FC236}">
                <a16:creationId xmlns:a16="http://schemas.microsoft.com/office/drawing/2014/main" id="{271A44FB-6868-443E-BC17-98BB4314EF5C}"/>
              </a:ext>
            </a:extLst>
          </p:cNvPr>
          <p:cNvSpPr>
            <a:spLocks noGrp="1"/>
          </p:cNvSpPr>
          <p:nvPr>
            <p:ph idx="1"/>
          </p:nvPr>
        </p:nvSpPr>
        <p:spPr/>
        <p:txBody>
          <a:bodyPr/>
          <a:lstStyle/>
          <a:p>
            <a:r>
              <a:rPr lang="en-US" dirty="0"/>
              <a:t>You may not have opportunity to select type of structure when a disaster occurs </a:t>
            </a:r>
          </a:p>
          <a:p>
            <a:r>
              <a:rPr lang="en-US" dirty="0"/>
              <a:t>Engineered buildings have performed well in most types of disasters </a:t>
            </a:r>
          </a:p>
          <a:p>
            <a:r>
              <a:rPr lang="en-US" dirty="0"/>
              <a:t>Types of damage vary by structure </a:t>
            </a:r>
          </a:p>
          <a:p>
            <a:r>
              <a:rPr lang="en-US" dirty="0"/>
              <a:t>Differences in hazards and mitigation between single-family homes and multiple-unit dwellings </a:t>
            </a:r>
          </a:p>
        </p:txBody>
      </p:sp>
      <p:sp>
        <p:nvSpPr>
          <p:cNvPr id="6" name="Content Placeholder 5">
            <a:extLst>
              <a:ext uri="{FF2B5EF4-FFF2-40B4-BE49-F238E27FC236}">
                <a16:creationId xmlns:a16="http://schemas.microsoft.com/office/drawing/2014/main" id="{82239FFB-6972-462F-88BE-C840E69C6249}"/>
              </a:ext>
            </a:extLst>
          </p:cNvPr>
          <p:cNvSpPr>
            <a:spLocks noGrp="1"/>
          </p:cNvSpPr>
          <p:nvPr>
            <p:ph sz="quarter" idx="12"/>
          </p:nvPr>
        </p:nvSpPr>
        <p:spPr/>
        <p:txBody>
          <a:bodyPr/>
          <a:lstStyle/>
          <a:p>
            <a:r>
              <a:rPr lang="en-US" dirty="0"/>
              <a:t>PM 1-8</a:t>
            </a:r>
          </a:p>
        </p:txBody>
      </p:sp>
      <p:sp>
        <p:nvSpPr>
          <p:cNvPr id="4" name="Text Placeholder 3">
            <a:extLst>
              <a:ext uri="{FF2B5EF4-FFF2-40B4-BE49-F238E27FC236}">
                <a16:creationId xmlns:a16="http://schemas.microsoft.com/office/drawing/2014/main" id="{2F644E20-D74C-476D-B88F-A80F9415C8CA}"/>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3D536EF1-FE7A-47FF-8162-7DD75506D3F4}"/>
              </a:ext>
            </a:extLst>
          </p:cNvPr>
          <p:cNvSpPr>
            <a:spLocks noGrp="1"/>
          </p:cNvSpPr>
          <p:nvPr>
            <p:ph type="body" sz="quarter" idx="11"/>
          </p:nvPr>
        </p:nvSpPr>
        <p:spPr/>
        <p:txBody>
          <a:bodyPr/>
          <a:lstStyle/>
          <a:p>
            <a:r>
              <a:rPr lang="en-US" dirty="0"/>
              <a:t>1-16</a:t>
            </a:r>
          </a:p>
        </p:txBody>
      </p:sp>
    </p:spTree>
    <p:extLst>
      <p:ext uri="{BB962C8B-B14F-4D97-AF65-F5344CB8AC3E}">
        <p14:creationId xmlns:p14="http://schemas.microsoft.com/office/powerpoint/2010/main" val="375511933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BB639-67E9-4D88-BF2E-AF970535F729}"/>
              </a:ext>
            </a:extLst>
          </p:cNvPr>
          <p:cNvSpPr>
            <a:spLocks noGrp="1"/>
          </p:cNvSpPr>
          <p:nvPr>
            <p:ph type="title"/>
          </p:nvPr>
        </p:nvSpPr>
        <p:spPr/>
        <p:txBody>
          <a:bodyPr/>
          <a:lstStyle/>
          <a:p>
            <a:r>
              <a:rPr lang="en-US" dirty="0"/>
              <a:t>Shutoff Procedures</a:t>
            </a:r>
          </a:p>
        </p:txBody>
      </p:sp>
      <p:sp>
        <p:nvSpPr>
          <p:cNvPr id="2" name="Content Placeholder 1">
            <a:extLst>
              <a:ext uri="{FF2B5EF4-FFF2-40B4-BE49-F238E27FC236}">
                <a16:creationId xmlns:a16="http://schemas.microsoft.com/office/drawing/2014/main" id="{29445902-08F4-418D-AEC8-ED7BD936C320}"/>
              </a:ext>
            </a:extLst>
          </p:cNvPr>
          <p:cNvSpPr>
            <a:spLocks noGrp="1"/>
          </p:cNvSpPr>
          <p:nvPr>
            <p:ph idx="1"/>
          </p:nvPr>
        </p:nvSpPr>
        <p:spPr/>
        <p:txBody>
          <a:bodyPr/>
          <a:lstStyle/>
          <a:p>
            <a:r>
              <a:rPr lang="en-US" dirty="0"/>
              <a:t>Circuit box with shutoff</a:t>
            </a:r>
          </a:p>
          <a:p>
            <a:r>
              <a:rPr lang="en-US" dirty="0"/>
              <a:t>Fuse box with shutoff</a:t>
            </a:r>
          </a:p>
        </p:txBody>
      </p:sp>
      <p:pic>
        <p:nvPicPr>
          <p:cNvPr id="6" name="Picture 5" descr="Diagram depicting circuit and fuse boxes. Unscrew individual fuses or switch off smaller breakers first, then pull the main switch or breaker.">
            <a:extLst>
              <a:ext uri="{FF2B5EF4-FFF2-40B4-BE49-F238E27FC236}">
                <a16:creationId xmlns:a16="http://schemas.microsoft.com/office/drawing/2014/main" id="{9A1B3F41-2CC8-44C0-B7C5-82ED06BB52AD}"/>
              </a:ext>
            </a:extLst>
          </p:cNvPr>
          <p:cNvPicPr>
            <a:picLocks noChangeAspect="1"/>
          </p:cNvPicPr>
          <p:nvPr/>
        </p:nvPicPr>
        <p:blipFill>
          <a:blip r:embed="rId2"/>
          <a:stretch>
            <a:fillRect/>
          </a:stretch>
        </p:blipFill>
        <p:spPr>
          <a:xfrm>
            <a:off x="5573467" y="1789985"/>
            <a:ext cx="2882103" cy="3908996"/>
          </a:xfrm>
          <a:prstGeom prst="rect">
            <a:avLst/>
          </a:prstGeom>
        </p:spPr>
      </p:pic>
      <p:sp>
        <p:nvSpPr>
          <p:cNvPr id="7" name="Content Placeholder 6">
            <a:extLst>
              <a:ext uri="{FF2B5EF4-FFF2-40B4-BE49-F238E27FC236}">
                <a16:creationId xmlns:a16="http://schemas.microsoft.com/office/drawing/2014/main" id="{440F422C-C6BD-41D4-B8B2-C3EC26B76FB5}"/>
              </a:ext>
            </a:extLst>
          </p:cNvPr>
          <p:cNvSpPr>
            <a:spLocks noGrp="1"/>
          </p:cNvSpPr>
          <p:nvPr>
            <p:ph sz="quarter" idx="12"/>
          </p:nvPr>
        </p:nvSpPr>
        <p:spPr/>
        <p:txBody>
          <a:bodyPr/>
          <a:lstStyle/>
          <a:p>
            <a:r>
              <a:rPr lang="en-US" dirty="0"/>
              <a:t>PM 6-14</a:t>
            </a:r>
          </a:p>
        </p:txBody>
      </p:sp>
      <p:sp>
        <p:nvSpPr>
          <p:cNvPr id="4" name="Text Placeholder 3">
            <a:extLst>
              <a:ext uri="{FF2B5EF4-FFF2-40B4-BE49-F238E27FC236}">
                <a16:creationId xmlns:a16="http://schemas.microsoft.com/office/drawing/2014/main" id="{4BD6A522-2066-4CDB-83DF-6800EF0F32E6}"/>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8152E020-8E66-48B8-8137-06E77F38CF64}"/>
              </a:ext>
            </a:extLst>
          </p:cNvPr>
          <p:cNvSpPr>
            <a:spLocks noGrp="1"/>
          </p:cNvSpPr>
          <p:nvPr>
            <p:ph type="body" sz="quarter" idx="11"/>
          </p:nvPr>
        </p:nvSpPr>
        <p:spPr/>
        <p:txBody>
          <a:bodyPr/>
          <a:lstStyle/>
          <a:p>
            <a:r>
              <a:rPr lang="en-US" dirty="0"/>
              <a:t>6-17</a:t>
            </a:r>
          </a:p>
        </p:txBody>
      </p:sp>
    </p:spTree>
    <p:extLst>
      <p:ext uri="{BB962C8B-B14F-4D97-AF65-F5344CB8AC3E}">
        <p14:creationId xmlns:p14="http://schemas.microsoft.com/office/powerpoint/2010/main" val="411404760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B16DD2-01CE-4388-BA27-871FDFD24C89}"/>
              </a:ext>
            </a:extLst>
          </p:cNvPr>
          <p:cNvSpPr>
            <a:spLocks noGrp="1"/>
          </p:cNvSpPr>
          <p:nvPr>
            <p:ph type="title"/>
          </p:nvPr>
        </p:nvSpPr>
        <p:spPr/>
        <p:txBody>
          <a:bodyPr/>
          <a:lstStyle/>
          <a:p>
            <a:r>
              <a:rPr lang="en-US" dirty="0"/>
              <a:t>Natural Gas Hazards</a:t>
            </a:r>
          </a:p>
        </p:txBody>
      </p:sp>
      <p:sp>
        <p:nvSpPr>
          <p:cNvPr id="2" name="Content Placeholder 1">
            <a:extLst>
              <a:ext uri="{FF2B5EF4-FFF2-40B4-BE49-F238E27FC236}">
                <a16:creationId xmlns:a16="http://schemas.microsoft.com/office/drawing/2014/main" id="{FA66691B-085F-429E-8E3E-69937994C2B0}"/>
              </a:ext>
            </a:extLst>
          </p:cNvPr>
          <p:cNvSpPr>
            <a:spLocks noGrp="1"/>
          </p:cNvSpPr>
          <p:nvPr>
            <p:ph idx="1"/>
          </p:nvPr>
        </p:nvSpPr>
        <p:spPr/>
        <p:txBody>
          <a:bodyPr/>
          <a:lstStyle/>
          <a:p>
            <a:r>
              <a:rPr lang="en-US" dirty="0"/>
              <a:t>Asphyxiant</a:t>
            </a:r>
          </a:p>
          <a:p>
            <a:pPr lvl="1"/>
            <a:r>
              <a:rPr lang="en-US" dirty="0"/>
              <a:t>Displaces oxygen in the body </a:t>
            </a:r>
          </a:p>
          <a:p>
            <a:r>
              <a:rPr lang="en-US" dirty="0"/>
              <a:t>Explosive</a:t>
            </a:r>
          </a:p>
          <a:p>
            <a:pPr lvl="1"/>
            <a:r>
              <a:rPr lang="en-US" dirty="0"/>
              <a:t>Can readily ignite under the right conditions </a:t>
            </a:r>
          </a:p>
          <a:p>
            <a:pPr lvl="1"/>
            <a:endParaRPr lang="en-US" dirty="0"/>
          </a:p>
          <a:p>
            <a:endParaRPr lang="en-US" dirty="0"/>
          </a:p>
        </p:txBody>
      </p:sp>
      <p:sp>
        <p:nvSpPr>
          <p:cNvPr id="6" name="Content Placeholder 5">
            <a:extLst>
              <a:ext uri="{FF2B5EF4-FFF2-40B4-BE49-F238E27FC236}">
                <a16:creationId xmlns:a16="http://schemas.microsoft.com/office/drawing/2014/main" id="{6D954D42-E0B6-4475-B9ED-7CEB70B82679}"/>
              </a:ext>
            </a:extLst>
          </p:cNvPr>
          <p:cNvSpPr>
            <a:spLocks noGrp="1"/>
          </p:cNvSpPr>
          <p:nvPr>
            <p:ph sz="quarter" idx="12"/>
          </p:nvPr>
        </p:nvSpPr>
        <p:spPr/>
        <p:txBody>
          <a:bodyPr/>
          <a:lstStyle/>
          <a:p>
            <a:r>
              <a:rPr lang="en-US" dirty="0"/>
              <a:t>PM 6-15</a:t>
            </a:r>
          </a:p>
        </p:txBody>
      </p:sp>
      <p:sp>
        <p:nvSpPr>
          <p:cNvPr id="4" name="Text Placeholder 3">
            <a:extLst>
              <a:ext uri="{FF2B5EF4-FFF2-40B4-BE49-F238E27FC236}">
                <a16:creationId xmlns:a16="http://schemas.microsoft.com/office/drawing/2014/main" id="{FF84685E-1D58-4BD7-A53D-005ACEE8F0B1}"/>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1EA91BAC-DF63-451D-8787-38F050A02CFF}"/>
              </a:ext>
            </a:extLst>
          </p:cNvPr>
          <p:cNvSpPr>
            <a:spLocks noGrp="1"/>
          </p:cNvSpPr>
          <p:nvPr>
            <p:ph type="body" sz="quarter" idx="11"/>
          </p:nvPr>
        </p:nvSpPr>
        <p:spPr/>
        <p:txBody>
          <a:bodyPr/>
          <a:lstStyle/>
          <a:p>
            <a:r>
              <a:rPr lang="en-US" dirty="0"/>
              <a:t>6-18</a:t>
            </a:r>
          </a:p>
        </p:txBody>
      </p:sp>
    </p:spTree>
    <p:extLst>
      <p:ext uri="{BB962C8B-B14F-4D97-AF65-F5344CB8AC3E}">
        <p14:creationId xmlns:p14="http://schemas.microsoft.com/office/powerpoint/2010/main" val="396057737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423C45-452D-40E0-8271-59A38A0AAEDC}"/>
              </a:ext>
            </a:extLst>
          </p:cNvPr>
          <p:cNvSpPr>
            <a:spLocks noGrp="1"/>
          </p:cNvSpPr>
          <p:nvPr>
            <p:ph type="title"/>
          </p:nvPr>
        </p:nvSpPr>
        <p:spPr/>
        <p:txBody>
          <a:bodyPr>
            <a:normAutofit fontScale="90000"/>
          </a:bodyPr>
          <a:lstStyle/>
          <a:p>
            <a:r>
              <a:rPr lang="en-US" dirty="0"/>
              <a:t>Natural Gas Hazard Awareness</a:t>
            </a:r>
          </a:p>
        </p:txBody>
      </p:sp>
      <p:sp>
        <p:nvSpPr>
          <p:cNvPr id="2" name="Content Placeholder 1">
            <a:extLst>
              <a:ext uri="{FF2B5EF4-FFF2-40B4-BE49-F238E27FC236}">
                <a16:creationId xmlns:a16="http://schemas.microsoft.com/office/drawing/2014/main" id="{CCF2CCD0-57FB-4645-A6D3-561E8838B179}"/>
              </a:ext>
            </a:extLst>
          </p:cNvPr>
          <p:cNvSpPr>
            <a:spLocks noGrp="1"/>
          </p:cNvSpPr>
          <p:nvPr>
            <p:ph idx="1"/>
          </p:nvPr>
        </p:nvSpPr>
        <p:spPr/>
        <p:txBody>
          <a:bodyPr/>
          <a:lstStyle/>
          <a:p>
            <a:r>
              <a:rPr lang="en-US" dirty="0"/>
              <a:t>Install natural gas detector </a:t>
            </a:r>
          </a:p>
          <a:p>
            <a:r>
              <a:rPr lang="en-US" dirty="0"/>
              <a:t>Install carbon monoxide detector in home </a:t>
            </a:r>
          </a:p>
          <a:p>
            <a:r>
              <a:rPr lang="en-US" dirty="0"/>
              <a:t>Test batteries for natural gas and carbon monoxide detectors every month </a:t>
            </a:r>
          </a:p>
          <a:p>
            <a:pPr lvl="1"/>
            <a:r>
              <a:rPr lang="en-US" dirty="0"/>
              <a:t>Change batteries every six months </a:t>
            </a:r>
          </a:p>
          <a:p>
            <a:r>
              <a:rPr lang="en-US" dirty="0"/>
              <a:t>Locate and label gas shutoffs </a:t>
            </a:r>
          </a:p>
          <a:p>
            <a:pPr lvl="1"/>
            <a:r>
              <a:rPr lang="en-US" dirty="0"/>
              <a:t>Have proper non-sparking tool </a:t>
            </a:r>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09A00A5C-14AC-4C8D-9C96-D34E49EACE15}"/>
              </a:ext>
            </a:extLst>
          </p:cNvPr>
          <p:cNvSpPr>
            <a:spLocks noGrp="1"/>
          </p:cNvSpPr>
          <p:nvPr>
            <p:ph sz="quarter" idx="12"/>
          </p:nvPr>
        </p:nvSpPr>
        <p:spPr/>
        <p:txBody>
          <a:bodyPr/>
          <a:lstStyle/>
          <a:p>
            <a:r>
              <a:rPr lang="en-US" dirty="0"/>
              <a:t>PM 6-15</a:t>
            </a:r>
          </a:p>
        </p:txBody>
      </p:sp>
      <p:sp>
        <p:nvSpPr>
          <p:cNvPr id="4" name="Text Placeholder 3">
            <a:extLst>
              <a:ext uri="{FF2B5EF4-FFF2-40B4-BE49-F238E27FC236}">
                <a16:creationId xmlns:a16="http://schemas.microsoft.com/office/drawing/2014/main" id="{298F3D84-34B7-42C7-BE34-D6B87A1022D6}"/>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A28E2CBA-9C30-4D03-BC3D-61C75243FC67}"/>
              </a:ext>
            </a:extLst>
          </p:cNvPr>
          <p:cNvSpPr>
            <a:spLocks noGrp="1"/>
          </p:cNvSpPr>
          <p:nvPr>
            <p:ph type="body" sz="quarter" idx="11"/>
          </p:nvPr>
        </p:nvSpPr>
        <p:spPr/>
        <p:txBody>
          <a:bodyPr/>
          <a:lstStyle/>
          <a:p>
            <a:r>
              <a:rPr lang="en-US" dirty="0"/>
              <a:t>6-19</a:t>
            </a:r>
          </a:p>
        </p:txBody>
      </p:sp>
    </p:spTree>
    <p:extLst>
      <p:ext uri="{BB962C8B-B14F-4D97-AF65-F5344CB8AC3E}">
        <p14:creationId xmlns:p14="http://schemas.microsoft.com/office/powerpoint/2010/main" val="235822956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B5AD0D-21FD-460F-A4BE-439065C67FF6}"/>
              </a:ext>
            </a:extLst>
          </p:cNvPr>
          <p:cNvSpPr>
            <a:spLocks noGrp="1"/>
          </p:cNvSpPr>
          <p:nvPr>
            <p:ph type="title"/>
          </p:nvPr>
        </p:nvSpPr>
        <p:spPr/>
        <p:txBody>
          <a:bodyPr/>
          <a:lstStyle/>
          <a:p>
            <a:r>
              <a:rPr lang="en-US" dirty="0"/>
              <a:t>Gas Shutoff</a:t>
            </a:r>
          </a:p>
        </p:txBody>
      </p:sp>
      <p:sp>
        <p:nvSpPr>
          <p:cNvPr id="2" name="Content Placeholder 1">
            <a:extLst>
              <a:ext uri="{FF2B5EF4-FFF2-40B4-BE49-F238E27FC236}">
                <a16:creationId xmlns:a16="http://schemas.microsoft.com/office/drawing/2014/main" id="{E006834A-C20F-48A1-8936-0C92BE21F633}"/>
              </a:ext>
            </a:extLst>
          </p:cNvPr>
          <p:cNvSpPr>
            <a:spLocks noGrp="1"/>
          </p:cNvSpPr>
          <p:nvPr>
            <p:ph idx="1"/>
          </p:nvPr>
        </p:nvSpPr>
        <p:spPr>
          <a:xfrm>
            <a:off x="315142" y="1521229"/>
            <a:ext cx="4315853" cy="4781145"/>
          </a:xfrm>
        </p:spPr>
        <p:txBody>
          <a:bodyPr/>
          <a:lstStyle/>
          <a:p>
            <a:r>
              <a:rPr lang="en-US" dirty="0"/>
              <a:t>Locate and label gas shutoff valves </a:t>
            </a:r>
          </a:p>
          <a:p>
            <a:r>
              <a:rPr lang="en-US" dirty="0"/>
              <a:t>If not automatic, know procedures for shutting off gas </a:t>
            </a:r>
          </a:p>
        </p:txBody>
      </p:sp>
      <p:pic>
        <p:nvPicPr>
          <p:cNvPr id="6" name="Picture 5" descr="Photo of a gas meter and shutoff valves.">
            <a:extLst>
              <a:ext uri="{FF2B5EF4-FFF2-40B4-BE49-F238E27FC236}">
                <a16:creationId xmlns:a16="http://schemas.microsoft.com/office/drawing/2014/main" id="{612626C5-1BEE-45AB-BAE2-BF8175BA2A34}"/>
              </a:ext>
            </a:extLst>
          </p:cNvPr>
          <p:cNvPicPr>
            <a:picLocks noChangeAspect="1"/>
          </p:cNvPicPr>
          <p:nvPr/>
        </p:nvPicPr>
        <p:blipFill>
          <a:blip r:embed="rId2"/>
          <a:stretch>
            <a:fillRect/>
          </a:stretch>
        </p:blipFill>
        <p:spPr>
          <a:xfrm>
            <a:off x="4630995" y="1616204"/>
            <a:ext cx="4094404" cy="3975855"/>
          </a:xfrm>
          <a:prstGeom prst="rect">
            <a:avLst/>
          </a:prstGeom>
        </p:spPr>
      </p:pic>
      <p:sp>
        <p:nvSpPr>
          <p:cNvPr id="7" name="Content Placeholder 6">
            <a:extLst>
              <a:ext uri="{FF2B5EF4-FFF2-40B4-BE49-F238E27FC236}">
                <a16:creationId xmlns:a16="http://schemas.microsoft.com/office/drawing/2014/main" id="{C5DA5C46-7131-44D0-AA6C-3F7A0FEA81CC}"/>
              </a:ext>
            </a:extLst>
          </p:cNvPr>
          <p:cNvSpPr>
            <a:spLocks noGrp="1"/>
          </p:cNvSpPr>
          <p:nvPr>
            <p:ph sz="quarter" idx="12"/>
          </p:nvPr>
        </p:nvSpPr>
        <p:spPr/>
        <p:txBody>
          <a:bodyPr/>
          <a:lstStyle/>
          <a:p>
            <a:r>
              <a:rPr lang="en-US" dirty="0"/>
              <a:t>PM 6-16</a:t>
            </a:r>
          </a:p>
        </p:txBody>
      </p:sp>
      <p:sp>
        <p:nvSpPr>
          <p:cNvPr id="4" name="Text Placeholder 3">
            <a:extLst>
              <a:ext uri="{FF2B5EF4-FFF2-40B4-BE49-F238E27FC236}">
                <a16:creationId xmlns:a16="http://schemas.microsoft.com/office/drawing/2014/main" id="{727B56B6-3350-42CB-A9D2-DC51D4E0A14C}"/>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E4F1972D-B1FA-4401-9C5E-9925B98878E2}"/>
              </a:ext>
            </a:extLst>
          </p:cNvPr>
          <p:cNvSpPr>
            <a:spLocks noGrp="1"/>
          </p:cNvSpPr>
          <p:nvPr>
            <p:ph type="body" sz="quarter" idx="11"/>
          </p:nvPr>
        </p:nvSpPr>
        <p:spPr/>
        <p:txBody>
          <a:bodyPr/>
          <a:lstStyle/>
          <a:p>
            <a:r>
              <a:rPr lang="en-US" dirty="0"/>
              <a:t>6-20</a:t>
            </a:r>
          </a:p>
        </p:txBody>
      </p:sp>
    </p:spTree>
    <p:extLst>
      <p:ext uri="{BB962C8B-B14F-4D97-AF65-F5344CB8AC3E}">
        <p14:creationId xmlns:p14="http://schemas.microsoft.com/office/powerpoint/2010/main" val="37543854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68F29B-65C7-44A3-A63B-E5EA93230CBE}"/>
              </a:ext>
            </a:extLst>
          </p:cNvPr>
          <p:cNvSpPr>
            <a:spLocks noGrp="1"/>
          </p:cNvSpPr>
          <p:nvPr>
            <p:ph type="title"/>
          </p:nvPr>
        </p:nvSpPr>
        <p:spPr/>
        <p:txBody>
          <a:bodyPr/>
          <a:lstStyle/>
          <a:p>
            <a:r>
              <a:rPr lang="en-US" dirty="0"/>
              <a:t>L.I.E.S.</a:t>
            </a:r>
          </a:p>
        </p:txBody>
      </p:sp>
      <p:sp>
        <p:nvSpPr>
          <p:cNvPr id="2" name="Content Placeholder 1">
            <a:extLst>
              <a:ext uri="{FF2B5EF4-FFF2-40B4-BE49-F238E27FC236}">
                <a16:creationId xmlns:a16="http://schemas.microsoft.com/office/drawing/2014/main" id="{1A87E5AF-2716-4CDA-882F-1EE2C6090F44}"/>
              </a:ext>
            </a:extLst>
          </p:cNvPr>
          <p:cNvSpPr>
            <a:spLocks noGrp="1"/>
          </p:cNvSpPr>
          <p:nvPr>
            <p:ph idx="1"/>
          </p:nvPr>
        </p:nvSpPr>
        <p:spPr/>
        <p:txBody>
          <a:bodyPr/>
          <a:lstStyle/>
          <a:p>
            <a:r>
              <a:rPr lang="en-US" dirty="0"/>
              <a:t>Always read labels </a:t>
            </a:r>
          </a:p>
          <a:p>
            <a:r>
              <a:rPr lang="en-US" dirty="0"/>
              <a:t>Use L.I.E.S. storage procedures</a:t>
            </a:r>
          </a:p>
          <a:p>
            <a:pPr lvl="1"/>
            <a:r>
              <a:rPr lang="en-US" dirty="0"/>
              <a:t>(</a:t>
            </a:r>
            <a:r>
              <a:rPr lang="en-US" b="1" u="sng" dirty="0"/>
              <a:t>L</a:t>
            </a:r>
            <a:r>
              <a:rPr lang="en-US" dirty="0"/>
              <a:t>imit, </a:t>
            </a:r>
            <a:r>
              <a:rPr lang="en-US" b="1" u="sng" dirty="0"/>
              <a:t>I</a:t>
            </a:r>
            <a:r>
              <a:rPr lang="en-US" dirty="0"/>
              <a:t>solate, </a:t>
            </a:r>
            <a:r>
              <a:rPr lang="en-US" b="1" u="sng" dirty="0"/>
              <a:t>E</a:t>
            </a:r>
            <a:r>
              <a:rPr lang="en-US" dirty="0"/>
              <a:t>liminate, </a:t>
            </a:r>
            <a:r>
              <a:rPr lang="en-US" b="1" u="sng" dirty="0"/>
              <a:t>S</a:t>
            </a:r>
            <a:r>
              <a:rPr lang="en-US" dirty="0"/>
              <a:t>eparate) </a:t>
            </a:r>
          </a:p>
        </p:txBody>
      </p:sp>
      <p:pic>
        <p:nvPicPr>
          <p:cNvPr id="6" name="Picture 5" descr="Photo of potentially flammable liquids in their containers. Read the labels on containers to identify flammable products.">
            <a:extLst>
              <a:ext uri="{FF2B5EF4-FFF2-40B4-BE49-F238E27FC236}">
                <a16:creationId xmlns:a16="http://schemas.microsoft.com/office/drawing/2014/main" id="{50C0C771-7DFD-447E-BDFF-10331D84DB97}"/>
              </a:ext>
            </a:extLst>
          </p:cNvPr>
          <p:cNvPicPr>
            <a:picLocks noChangeAspect="1"/>
          </p:cNvPicPr>
          <p:nvPr/>
        </p:nvPicPr>
        <p:blipFill>
          <a:blip r:embed="rId2"/>
          <a:stretch>
            <a:fillRect/>
          </a:stretch>
        </p:blipFill>
        <p:spPr>
          <a:xfrm>
            <a:off x="2342758" y="3303485"/>
            <a:ext cx="4458483" cy="2704658"/>
          </a:xfrm>
          <a:prstGeom prst="rect">
            <a:avLst/>
          </a:prstGeom>
        </p:spPr>
      </p:pic>
      <p:sp>
        <p:nvSpPr>
          <p:cNvPr id="7" name="Content Placeholder 6">
            <a:extLst>
              <a:ext uri="{FF2B5EF4-FFF2-40B4-BE49-F238E27FC236}">
                <a16:creationId xmlns:a16="http://schemas.microsoft.com/office/drawing/2014/main" id="{4F2EB7F1-ABE7-47E0-8E5F-03CEFBE4E7A4}"/>
              </a:ext>
            </a:extLst>
          </p:cNvPr>
          <p:cNvSpPr>
            <a:spLocks noGrp="1"/>
          </p:cNvSpPr>
          <p:nvPr>
            <p:ph sz="quarter" idx="12"/>
          </p:nvPr>
        </p:nvSpPr>
        <p:spPr/>
        <p:txBody>
          <a:bodyPr/>
          <a:lstStyle/>
          <a:p>
            <a:r>
              <a:rPr lang="en-US" dirty="0"/>
              <a:t>PM 6-17</a:t>
            </a:r>
          </a:p>
        </p:txBody>
      </p:sp>
      <p:sp>
        <p:nvSpPr>
          <p:cNvPr id="4" name="Text Placeholder 3">
            <a:extLst>
              <a:ext uri="{FF2B5EF4-FFF2-40B4-BE49-F238E27FC236}">
                <a16:creationId xmlns:a16="http://schemas.microsoft.com/office/drawing/2014/main" id="{EB70168A-B2F9-44F4-AFBA-BDAE12729E86}"/>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1967D64F-3104-4A19-B060-AB03FA18C547}"/>
              </a:ext>
            </a:extLst>
          </p:cNvPr>
          <p:cNvSpPr>
            <a:spLocks noGrp="1"/>
          </p:cNvSpPr>
          <p:nvPr>
            <p:ph type="body" sz="quarter" idx="11"/>
          </p:nvPr>
        </p:nvSpPr>
        <p:spPr/>
        <p:txBody>
          <a:bodyPr/>
          <a:lstStyle/>
          <a:p>
            <a:r>
              <a:rPr lang="en-US" dirty="0"/>
              <a:t>6-21</a:t>
            </a:r>
          </a:p>
        </p:txBody>
      </p:sp>
    </p:spTree>
    <p:extLst>
      <p:ext uri="{BB962C8B-B14F-4D97-AF65-F5344CB8AC3E}">
        <p14:creationId xmlns:p14="http://schemas.microsoft.com/office/powerpoint/2010/main" val="313688804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6CE87A-9495-4F1C-8FAE-A1B68EDD1DCE}"/>
              </a:ext>
            </a:extLst>
          </p:cNvPr>
          <p:cNvSpPr>
            <a:spLocks noGrp="1"/>
          </p:cNvSpPr>
          <p:nvPr>
            <p:ph type="title"/>
          </p:nvPr>
        </p:nvSpPr>
        <p:spPr/>
        <p:txBody>
          <a:bodyPr/>
          <a:lstStyle/>
          <a:p>
            <a:r>
              <a:rPr lang="en-US" dirty="0"/>
              <a:t>Hazardous Materials</a:t>
            </a:r>
          </a:p>
        </p:txBody>
      </p:sp>
      <p:sp>
        <p:nvSpPr>
          <p:cNvPr id="2" name="Content Placeholder 1">
            <a:extLst>
              <a:ext uri="{FF2B5EF4-FFF2-40B4-BE49-F238E27FC236}">
                <a16:creationId xmlns:a16="http://schemas.microsoft.com/office/drawing/2014/main" id="{27508856-C5C7-44FC-82EB-C305D2CA5B55}"/>
              </a:ext>
            </a:extLst>
          </p:cNvPr>
          <p:cNvSpPr>
            <a:spLocks noGrp="1"/>
          </p:cNvSpPr>
          <p:nvPr>
            <p:ph idx="1"/>
          </p:nvPr>
        </p:nvSpPr>
        <p:spPr/>
        <p:txBody>
          <a:bodyPr/>
          <a:lstStyle/>
          <a:p>
            <a:r>
              <a:rPr lang="en-US" dirty="0"/>
              <a:t>Corrode other materials</a:t>
            </a:r>
          </a:p>
          <a:p>
            <a:r>
              <a:rPr lang="en-US" dirty="0"/>
              <a:t>Explode or are easily ignited</a:t>
            </a:r>
          </a:p>
          <a:p>
            <a:r>
              <a:rPr lang="en-US" dirty="0"/>
              <a:t>React strongly with water</a:t>
            </a:r>
          </a:p>
          <a:p>
            <a:r>
              <a:rPr lang="en-US" dirty="0"/>
              <a:t>Are unstable when exposed to heat or shock</a:t>
            </a:r>
          </a:p>
          <a:p>
            <a:r>
              <a:rPr lang="en-US" dirty="0"/>
              <a:t>Are otherwise toxic to humans, animals, or the environment through absorption, inhalation, injection, or ingestion </a:t>
            </a:r>
          </a:p>
        </p:txBody>
      </p:sp>
      <p:sp>
        <p:nvSpPr>
          <p:cNvPr id="6" name="Content Placeholder 5">
            <a:extLst>
              <a:ext uri="{FF2B5EF4-FFF2-40B4-BE49-F238E27FC236}">
                <a16:creationId xmlns:a16="http://schemas.microsoft.com/office/drawing/2014/main" id="{510AB61E-FE48-44FC-91F3-9B649651F663}"/>
              </a:ext>
            </a:extLst>
          </p:cNvPr>
          <p:cNvSpPr>
            <a:spLocks noGrp="1"/>
          </p:cNvSpPr>
          <p:nvPr>
            <p:ph sz="quarter" idx="12"/>
          </p:nvPr>
        </p:nvSpPr>
        <p:spPr/>
        <p:txBody>
          <a:bodyPr/>
          <a:lstStyle/>
          <a:p>
            <a:r>
              <a:rPr lang="en-US" dirty="0"/>
              <a:t>PM 6-18</a:t>
            </a:r>
          </a:p>
        </p:txBody>
      </p:sp>
      <p:sp>
        <p:nvSpPr>
          <p:cNvPr id="4" name="Text Placeholder 3">
            <a:extLst>
              <a:ext uri="{FF2B5EF4-FFF2-40B4-BE49-F238E27FC236}">
                <a16:creationId xmlns:a16="http://schemas.microsoft.com/office/drawing/2014/main" id="{61647E9E-B004-4E6B-92CA-62C0C57E8AE7}"/>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D525470A-87CD-4E6B-B5F4-50782A9D804D}"/>
              </a:ext>
            </a:extLst>
          </p:cNvPr>
          <p:cNvSpPr>
            <a:spLocks noGrp="1"/>
          </p:cNvSpPr>
          <p:nvPr>
            <p:ph type="body" sz="quarter" idx="11"/>
          </p:nvPr>
        </p:nvSpPr>
        <p:spPr/>
        <p:txBody>
          <a:bodyPr/>
          <a:lstStyle/>
          <a:p>
            <a:r>
              <a:rPr lang="en-US" dirty="0"/>
              <a:t>6-22</a:t>
            </a:r>
          </a:p>
        </p:txBody>
      </p:sp>
    </p:spTree>
    <p:extLst>
      <p:ext uri="{BB962C8B-B14F-4D97-AF65-F5344CB8AC3E}">
        <p14:creationId xmlns:p14="http://schemas.microsoft.com/office/powerpoint/2010/main" val="304039518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71D58B-F7E0-42C4-92A0-A43D8A89FAB2}"/>
              </a:ext>
            </a:extLst>
          </p:cNvPr>
          <p:cNvSpPr>
            <a:spLocks noGrp="1"/>
          </p:cNvSpPr>
          <p:nvPr>
            <p:ph type="title"/>
          </p:nvPr>
        </p:nvSpPr>
        <p:spPr/>
        <p:txBody>
          <a:bodyPr>
            <a:normAutofit fontScale="90000"/>
          </a:bodyPr>
          <a:lstStyle/>
          <a:p>
            <a:r>
              <a:rPr lang="en-US" dirty="0"/>
              <a:t>Identifying Stored Hazardous Materials</a:t>
            </a:r>
          </a:p>
        </p:txBody>
      </p:sp>
      <p:pic>
        <p:nvPicPr>
          <p:cNvPr id="6" name="Picture 5" descr="The National Fire Protection Association (NFPA) 704 Diamond is a concise system for identifying the hazards associated with specific materials. CERT volunteers will find the NFPA 704 Diamond placard on fixed facilities where hazardous materials are used or stored. The diamond is divided into four colored quadrants, each with a rating number inside of it, which indicates the degree of risk associated with the material. The red quadrant describes the material’s flammability. The blue quadrant indicates health hazard. The yellow quadrant indicates reactivity. The white quadrant indicates special precautions. The red, blue, and yellow quadrants contain numbers ranging from zero to four. The higher the number the higher the risk. The white quadrant contains either a W to indicate a material that displays unusual reactivity with water or OX to indicate a material that possesses oxidizing properties.">
            <a:extLst>
              <a:ext uri="{FF2B5EF4-FFF2-40B4-BE49-F238E27FC236}">
                <a16:creationId xmlns:a16="http://schemas.microsoft.com/office/drawing/2014/main" id="{0A53AE0C-3075-4AF7-A020-64C3D0F98025}"/>
              </a:ext>
            </a:extLst>
          </p:cNvPr>
          <p:cNvPicPr>
            <a:picLocks noChangeAspect="1"/>
          </p:cNvPicPr>
          <p:nvPr/>
        </p:nvPicPr>
        <p:blipFill>
          <a:blip r:embed="rId2"/>
          <a:stretch>
            <a:fillRect/>
          </a:stretch>
        </p:blipFill>
        <p:spPr>
          <a:xfrm>
            <a:off x="2687894" y="2279201"/>
            <a:ext cx="3768213" cy="3279310"/>
          </a:xfrm>
          <a:prstGeom prst="rect">
            <a:avLst/>
          </a:prstGeom>
        </p:spPr>
      </p:pic>
      <p:sp>
        <p:nvSpPr>
          <p:cNvPr id="7" name="Content Placeholder 6">
            <a:extLst>
              <a:ext uri="{FF2B5EF4-FFF2-40B4-BE49-F238E27FC236}">
                <a16:creationId xmlns:a16="http://schemas.microsoft.com/office/drawing/2014/main" id="{6ACE532A-BBB2-492B-8CB9-9F9E20D37A8F}"/>
              </a:ext>
            </a:extLst>
          </p:cNvPr>
          <p:cNvSpPr>
            <a:spLocks noGrp="1"/>
          </p:cNvSpPr>
          <p:nvPr>
            <p:ph sz="quarter" idx="12"/>
          </p:nvPr>
        </p:nvSpPr>
        <p:spPr/>
        <p:txBody>
          <a:bodyPr/>
          <a:lstStyle/>
          <a:p>
            <a:r>
              <a:rPr lang="en-US" dirty="0"/>
              <a:t>PM 6-19</a:t>
            </a:r>
          </a:p>
        </p:txBody>
      </p:sp>
      <p:sp>
        <p:nvSpPr>
          <p:cNvPr id="4" name="Text Placeholder 3">
            <a:extLst>
              <a:ext uri="{FF2B5EF4-FFF2-40B4-BE49-F238E27FC236}">
                <a16:creationId xmlns:a16="http://schemas.microsoft.com/office/drawing/2014/main" id="{9B4C1814-BEAE-4665-80CC-CAF8CC2221DD}"/>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7CEE73BE-0626-4211-A61F-B74CD9BFC6A2}"/>
              </a:ext>
            </a:extLst>
          </p:cNvPr>
          <p:cNvSpPr>
            <a:spLocks noGrp="1"/>
          </p:cNvSpPr>
          <p:nvPr>
            <p:ph type="body" sz="quarter" idx="11"/>
          </p:nvPr>
        </p:nvSpPr>
        <p:spPr/>
        <p:txBody>
          <a:bodyPr/>
          <a:lstStyle/>
          <a:p>
            <a:r>
              <a:rPr lang="en-US" dirty="0"/>
              <a:t>6-23</a:t>
            </a:r>
          </a:p>
        </p:txBody>
      </p:sp>
    </p:spTree>
    <p:extLst>
      <p:ext uri="{BB962C8B-B14F-4D97-AF65-F5344CB8AC3E}">
        <p14:creationId xmlns:p14="http://schemas.microsoft.com/office/powerpoint/2010/main" val="97886508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BA5F95-1352-442A-BF41-B00394E9DC1A}"/>
              </a:ext>
            </a:extLst>
          </p:cNvPr>
          <p:cNvSpPr>
            <a:spLocks noGrp="1"/>
          </p:cNvSpPr>
          <p:nvPr>
            <p:ph type="title"/>
          </p:nvPr>
        </p:nvSpPr>
        <p:spPr/>
        <p:txBody>
          <a:bodyPr/>
          <a:lstStyle/>
          <a:p>
            <a:r>
              <a:rPr lang="en-US" dirty="0"/>
              <a:t>The White Quadrant</a:t>
            </a:r>
          </a:p>
        </p:txBody>
      </p:sp>
      <p:sp>
        <p:nvSpPr>
          <p:cNvPr id="2" name="Content Placeholder 1">
            <a:extLst>
              <a:ext uri="{FF2B5EF4-FFF2-40B4-BE49-F238E27FC236}">
                <a16:creationId xmlns:a16="http://schemas.microsoft.com/office/drawing/2014/main" id="{3E9493EA-DAF5-4BD5-92DD-8BD3095BBBE3}"/>
              </a:ext>
            </a:extLst>
          </p:cNvPr>
          <p:cNvSpPr>
            <a:spLocks noGrp="1"/>
          </p:cNvSpPr>
          <p:nvPr>
            <p:ph idx="1"/>
          </p:nvPr>
        </p:nvSpPr>
        <p:spPr>
          <a:xfrm>
            <a:off x="315142" y="1521229"/>
            <a:ext cx="4493087" cy="4781145"/>
          </a:xfrm>
        </p:spPr>
        <p:txBody>
          <a:bodyPr/>
          <a:lstStyle/>
          <a:p>
            <a:r>
              <a:rPr lang="en-US" dirty="0"/>
              <a:t>NFPA 704 Diamond White Quadrant:</a:t>
            </a:r>
          </a:p>
          <a:p>
            <a:pPr lvl="1"/>
            <a:r>
              <a:rPr lang="en-US" dirty="0"/>
              <a:t>W: Shows unusual reactivity with water</a:t>
            </a:r>
          </a:p>
          <a:p>
            <a:pPr lvl="1"/>
            <a:r>
              <a:rPr lang="en-US" dirty="0"/>
              <a:t>OX: Possesses oxidizing properties</a:t>
            </a:r>
          </a:p>
        </p:txBody>
      </p:sp>
      <p:pic>
        <p:nvPicPr>
          <p:cNvPr id="6" name="Picture 5" descr="The National Fire Protection Association (NFPA) 704 Diamond is a concise system for identifying the hazards associated with specific materials. CERT volunteers will find the NFPA 704 Diamond placard on fixed facilities where hazardous materials are used or stored. The diamond is divided into four colored quadrants, each with a rating number inside of it, which indicates the degree of risk associated with the material. The red quadrant describes the material’s flammability. The blue quadrant indicates health hazard. The yellow quadrant indicates reactivity. The white quadrant indicates special precautions. The red, blue, and yellow quadrants contain numbers ranging from zero to four. The higher the number the higher the risk. The white quadrant contains either a W to indicate a material that displays unusual reactivity with water or OX to indicate a material that possesses oxidizing properties.">
            <a:extLst>
              <a:ext uri="{FF2B5EF4-FFF2-40B4-BE49-F238E27FC236}">
                <a16:creationId xmlns:a16="http://schemas.microsoft.com/office/drawing/2014/main" id="{89F0E513-8F84-4F94-B11F-019FB0B77A38}"/>
              </a:ext>
            </a:extLst>
          </p:cNvPr>
          <p:cNvPicPr>
            <a:picLocks noChangeAspect="1"/>
          </p:cNvPicPr>
          <p:nvPr/>
        </p:nvPicPr>
        <p:blipFill>
          <a:blip r:embed="rId2"/>
          <a:stretch>
            <a:fillRect/>
          </a:stretch>
        </p:blipFill>
        <p:spPr>
          <a:xfrm>
            <a:off x="4808229" y="1887793"/>
            <a:ext cx="3664720" cy="3668672"/>
          </a:xfrm>
          <a:prstGeom prst="rect">
            <a:avLst/>
          </a:prstGeom>
        </p:spPr>
      </p:pic>
      <p:sp>
        <p:nvSpPr>
          <p:cNvPr id="7" name="Content Placeholder 6">
            <a:extLst>
              <a:ext uri="{FF2B5EF4-FFF2-40B4-BE49-F238E27FC236}">
                <a16:creationId xmlns:a16="http://schemas.microsoft.com/office/drawing/2014/main" id="{5A319252-AD71-4B19-AFE2-34096FFAA89F}"/>
              </a:ext>
            </a:extLst>
          </p:cNvPr>
          <p:cNvSpPr>
            <a:spLocks noGrp="1"/>
          </p:cNvSpPr>
          <p:nvPr>
            <p:ph sz="quarter" idx="12"/>
          </p:nvPr>
        </p:nvSpPr>
        <p:spPr/>
        <p:txBody>
          <a:bodyPr/>
          <a:lstStyle/>
          <a:p>
            <a:r>
              <a:rPr lang="en-US" dirty="0"/>
              <a:t>PM 6-19</a:t>
            </a:r>
          </a:p>
        </p:txBody>
      </p:sp>
      <p:sp>
        <p:nvSpPr>
          <p:cNvPr id="4" name="Text Placeholder 3">
            <a:extLst>
              <a:ext uri="{FF2B5EF4-FFF2-40B4-BE49-F238E27FC236}">
                <a16:creationId xmlns:a16="http://schemas.microsoft.com/office/drawing/2014/main" id="{007E7AA9-DBD8-48AB-A416-726E47046D6C}"/>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60BFDC19-D255-4AEA-A227-CDE632220DEF}"/>
              </a:ext>
            </a:extLst>
          </p:cNvPr>
          <p:cNvSpPr>
            <a:spLocks noGrp="1"/>
          </p:cNvSpPr>
          <p:nvPr>
            <p:ph type="body" sz="quarter" idx="11"/>
          </p:nvPr>
        </p:nvSpPr>
        <p:spPr/>
        <p:txBody>
          <a:bodyPr/>
          <a:lstStyle/>
          <a:p>
            <a:r>
              <a:rPr lang="en-US" dirty="0"/>
              <a:t>6-24</a:t>
            </a:r>
          </a:p>
        </p:txBody>
      </p:sp>
    </p:spTree>
    <p:extLst>
      <p:ext uri="{BB962C8B-B14F-4D97-AF65-F5344CB8AC3E}">
        <p14:creationId xmlns:p14="http://schemas.microsoft.com/office/powerpoint/2010/main" val="281870412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176086-E3DF-47FF-A8F9-EA8477E1C330}"/>
              </a:ext>
            </a:extLst>
          </p:cNvPr>
          <p:cNvSpPr>
            <a:spLocks noGrp="1"/>
          </p:cNvSpPr>
          <p:nvPr>
            <p:ph type="title"/>
          </p:nvPr>
        </p:nvSpPr>
        <p:spPr/>
        <p:txBody>
          <a:bodyPr/>
          <a:lstStyle/>
          <a:p>
            <a:r>
              <a:rPr lang="en-US" dirty="0"/>
              <a:t>STOP!</a:t>
            </a:r>
          </a:p>
        </p:txBody>
      </p:sp>
      <p:pic>
        <p:nvPicPr>
          <p:cNvPr id="6" name="Picture 5" descr="Photo of a stop sign.">
            <a:extLst>
              <a:ext uri="{FF2B5EF4-FFF2-40B4-BE49-F238E27FC236}">
                <a16:creationId xmlns:a16="http://schemas.microsoft.com/office/drawing/2014/main" id="{0C508331-112D-4416-A6BE-9D191AD9638F}"/>
              </a:ext>
            </a:extLst>
          </p:cNvPr>
          <p:cNvPicPr>
            <a:picLocks noChangeAspect="1"/>
          </p:cNvPicPr>
          <p:nvPr/>
        </p:nvPicPr>
        <p:blipFill>
          <a:blip r:embed="rId2"/>
          <a:stretch>
            <a:fillRect/>
          </a:stretch>
        </p:blipFill>
        <p:spPr>
          <a:xfrm>
            <a:off x="2075728" y="2032494"/>
            <a:ext cx="4992543" cy="3331953"/>
          </a:xfrm>
          <a:prstGeom prst="rect">
            <a:avLst/>
          </a:prstGeom>
        </p:spPr>
      </p:pic>
      <p:sp>
        <p:nvSpPr>
          <p:cNvPr id="4" name="Text Placeholder 3">
            <a:extLst>
              <a:ext uri="{FF2B5EF4-FFF2-40B4-BE49-F238E27FC236}">
                <a16:creationId xmlns:a16="http://schemas.microsoft.com/office/drawing/2014/main" id="{D4C214D0-60B2-472B-9813-34E140916467}"/>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29A3A02D-6C92-49FD-909F-CDD0F641169B}"/>
              </a:ext>
            </a:extLst>
          </p:cNvPr>
          <p:cNvSpPr>
            <a:spLocks noGrp="1"/>
          </p:cNvSpPr>
          <p:nvPr>
            <p:ph type="body" sz="quarter" idx="11"/>
          </p:nvPr>
        </p:nvSpPr>
        <p:spPr/>
        <p:txBody>
          <a:bodyPr/>
          <a:lstStyle/>
          <a:p>
            <a:r>
              <a:rPr lang="en-US" dirty="0"/>
              <a:t>6-25</a:t>
            </a:r>
          </a:p>
        </p:txBody>
      </p:sp>
    </p:spTree>
    <p:extLst>
      <p:ext uri="{BB962C8B-B14F-4D97-AF65-F5344CB8AC3E}">
        <p14:creationId xmlns:p14="http://schemas.microsoft.com/office/powerpoint/2010/main" val="321902372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570B56-703B-43EB-93DB-C6D4733DC64E}"/>
              </a:ext>
            </a:extLst>
          </p:cNvPr>
          <p:cNvSpPr>
            <a:spLocks noGrp="1"/>
          </p:cNvSpPr>
          <p:nvPr>
            <p:ph type="title"/>
          </p:nvPr>
        </p:nvSpPr>
        <p:spPr/>
        <p:txBody>
          <a:bodyPr>
            <a:normAutofit fontScale="90000"/>
          </a:bodyPr>
          <a:lstStyle/>
          <a:p>
            <a:r>
              <a:rPr lang="en-US" dirty="0"/>
              <a:t>Global Harmonized System</a:t>
            </a:r>
          </a:p>
        </p:txBody>
      </p:sp>
      <p:pic>
        <p:nvPicPr>
          <p:cNvPr id="6" name="Picture 5" descr="Diagram depicting the Globally Harmonized System of Classification and Labeling of Chemicals (GHS), which is a system developed by the United Nations as a voluntary international system for chemical hazard communication. The GHS includes methods for classifying all hazardous chemical substances and mixtures. There are three standard elements to a GHS safety label. Symbols use pictograms to communicate physical, health, and environmental hazard information. Signal Words indicate the severity of the hazard. “Danger” is used for severe hazards and “Warning” is used for less severe hazards. For lower level hazards, a signal word is not used. Hazard Statements are standardized phrases that describe each hazard presented by a chemical substance or mixture. Nine symbols represent distinct hazards. A silhouette represents carcinogens, mutagenicity, reproductive toxicity, respirator sensitizers, target organ toxicity, and aspiration toxicity. A flame represents flammables, pyrophoric, self-heating substances, substances that emit flammable gas, self-reactive, and organic peroxides. An exclamation mark represents irritants (skin and eye), skin sensitizers, acute toxicity (harmful), narcotic effects, respiratory tract irritants, and substances that are hazardous to the ozone layer. A gas cylinder represents gases under pressure. Vials pouring corrosive substances represent skin corrosion/burns, eye damage, and metal corrosion. An exploding bomb represents explosive materials, self-reactive, and organic peroxides. A flame over a circle represents oxidizers. A dead fish on land represents aquatic toxicity. A skull and crossbones represents acute toxicity, fatal or toxic.">
            <a:extLst>
              <a:ext uri="{FF2B5EF4-FFF2-40B4-BE49-F238E27FC236}">
                <a16:creationId xmlns:a16="http://schemas.microsoft.com/office/drawing/2014/main" id="{AF0D62C4-4A44-4A80-BF9F-53B29E840873}"/>
              </a:ext>
            </a:extLst>
          </p:cNvPr>
          <p:cNvPicPr>
            <a:picLocks noChangeAspect="1"/>
          </p:cNvPicPr>
          <p:nvPr/>
        </p:nvPicPr>
        <p:blipFill>
          <a:blip r:embed="rId2"/>
          <a:stretch>
            <a:fillRect/>
          </a:stretch>
        </p:blipFill>
        <p:spPr>
          <a:xfrm>
            <a:off x="2426110" y="1763058"/>
            <a:ext cx="4291780" cy="4240467"/>
          </a:xfrm>
          <a:prstGeom prst="rect">
            <a:avLst/>
          </a:prstGeom>
        </p:spPr>
      </p:pic>
      <p:sp>
        <p:nvSpPr>
          <p:cNvPr id="7" name="Content Placeholder 6">
            <a:extLst>
              <a:ext uri="{FF2B5EF4-FFF2-40B4-BE49-F238E27FC236}">
                <a16:creationId xmlns:a16="http://schemas.microsoft.com/office/drawing/2014/main" id="{D131C756-EF2C-49B1-A0E9-18BDA5105A58}"/>
              </a:ext>
            </a:extLst>
          </p:cNvPr>
          <p:cNvSpPr>
            <a:spLocks noGrp="1"/>
          </p:cNvSpPr>
          <p:nvPr>
            <p:ph sz="quarter" idx="12"/>
          </p:nvPr>
        </p:nvSpPr>
        <p:spPr/>
        <p:txBody>
          <a:bodyPr/>
          <a:lstStyle/>
          <a:p>
            <a:r>
              <a:rPr lang="en-US" dirty="0"/>
              <a:t>PM 6-20</a:t>
            </a:r>
          </a:p>
        </p:txBody>
      </p:sp>
      <p:sp>
        <p:nvSpPr>
          <p:cNvPr id="4" name="Text Placeholder 3">
            <a:extLst>
              <a:ext uri="{FF2B5EF4-FFF2-40B4-BE49-F238E27FC236}">
                <a16:creationId xmlns:a16="http://schemas.microsoft.com/office/drawing/2014/main" id="{9EEDE972-3DC6-446A-B3A4-EBA4D324DE4E}"/>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6525461A-625D-452F-B093-3761DBC3779D}"/>
              </a:ext>
            </a:extLst>
          </p:cNvPr>
          <p:cNvSpPr>
            <a:spLocks noGrp="1"/>
          </p:cNvSpPr>
          <p:nvPr>
            <p:ph type="body" sz="quarter" idx="11"/>
          </p:nvPr>
        </p:nvSpPr>
        <p:spPr/>
        <p:txBody>
          <a:bodyPr/>
          <a:lstStyle/>
          <a:p>
            <a:r>
              <a:rPr lang="en-US" dirty="0"/>
              <a:t>6-26</a:t>
            </a:r>
          </a:p>
        </p:txBody>
      </p:sp>
    </p:spTree>
    <p:extLst>
      <p:ext uri="{BB962C8B-B14F-4D97-AF65-F5344CB8AC3E}">
        <p14:creationId xmlns:p14="http://schemas.microsoft.com/office/powerpoint/2010/main" val="3054086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D07661-0E73-48D3-B11F-A0930A2A830C}"/>
              </a:ext>
            </a:extLst>
          </p:cNvPr>
          <p:cNvSpPr>
            <a:spLocks noGrp="1"/>
          </p:cNvSpPr>
          <p:nvPr>
            <p:ph type="title"/>
          </p:nvPr>
        </p:nvSpPr>
        <p:spPr/>
        <p:txBody>
          <a:bodyPr/>
          <a:lstStyle/>
          <a:p>
            <a:r>
              <a:rPr lang="en-US" dirty="0"/>
              <a:t>Home Hazards</a:t>
            </a:r>
          </a:p>
        </p:txBody>
      </p:sp>
      <p:sp>
        <p:nvSpPr>
          <p:cNvPr id="2" name="Content Placeholder 1">
            <a:extLst>
              <a:ext uri="{FF2B5EF4-FFF2-40B4-BE49-F238E27FC236}">
                <a16:creationId xmlns:a16="http://schemas.microsoft.com/office/drawing/2014/main" id="{11AD4639-2EBA-426C-9326-92FB4CACEF2E}"/>
              </a:ext>
            </a:extLst>
          </p:cNvPr>
          <p:cNvSpPr>
            <a:spLocks noGrp="1"/>
          </p:cNvSpPr>
          <p:nvPr>
            <p:ph idx="1"/>
          </p:nvPr>
        </p:nvSpPr>
        <p:spPr/>
        <p:txBody>
          <a:bodyPr/>
          <a:lstStyle/>
          <a:p>
            <a:r>
              <a:rPr lang="en-US" dirty="0"/>
              <a:t>Gas line ruptures from water heaters or ranges displaced by shaking, water, or wind</a:t>
            </a:r>
          </a:p>
          <a:p>
            <a:r>
              <a:rPr lang="en-US" dirty="0"/>
              <a:t>Damage from falling books, dishes, or other cabinet contents</a:t>
            </a:r>
          </a:p>
          <a:p>
            <a:r>
              <a:rPr lang="en-US" dirty="0"/>
              <a:t>Risk of injury or electric shock from displaced appliances and office equipment</a:t>
            </a:r>
          </a:p>
          <a:p>
            <a:r>
              <a:rPr lang="en-US" dirty="0"/>
              <a:t>Fire from faulty wiring, overloaded plugs, frayed electrical cords </a:t>
            </a:r>
          </a:p>
        </p:txBody>
      </p:sp>
      <p:sp>
        <p:nvSpPr>
          <p:cNvPr id="6" name="Content Placeholder 5">
            <a:extLst>
              <a:ext uri="{FF2B5EF4-FFF2-40B4-BE49-F238E27FC236}">
                <a16:creationId xmlns:a16="http://schemas.microsoft.com/office/drawing/2014/main" id="{E7220688-51B3-434D-B02A-A4B998511304}"/>
              </a:ext>
            </a:extLst>
          </p:cNvPr>
          <p:cNvSpPr>
            <a:spLocks noGrp="1"/>
          </p:cNvSpPr>
          <p:nvPr>
            <p:ph sz="quarter" idx="12"/>
          </p:nvPr>
        </p:nvSpPr>
        <p:spPr/>
        <p:txBody>
          <a:bodyPr/>
          <a:lstStyle/>
          <a:p>
            <a:r>
              <a:rPr lang="en-US" dirty="0"/>
              <a:t>PM 1-9</a:t>
            </a:r>
          </a:p>
        </p:txBody>
      </p:sp>
      <p:sp>
        <p:nvSpPr>
          <p:cNvPr id="4" name="Text Placeholder 3">
            <a:extLst>
              <a:ext uri="{FF2B5EF4-FFF2-40B4-BE49-F238E27FC236}">
                <a16:creationId xmlns:a16="http://schemas.microsoft.com/office/drawing/2014/main" id="{DE9C7005-D3B7-436B-B168-0D28D5C4ECC0}"/>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1DFE91DD-D1CC-4382-A713-1FEE7BE0213A}"/>
              </a:ext>
            </a:extLst>
          </p:cNvPr>
          <p:cNvSpPr>
            <a:spLocks noGrp="1"/>
          </p:cNvSpPr>
          <p:nvPr>
            <p:ph type="body" sz="quarter" idx="11"/>
          </p:nvPr>
        </p:nvSpPr>
        <p:spPr/>
        <p:txBody>
          <a:bodyPr/>
          <a:lstStyle/>
          <a:p>
            <a:r>
              <a:rPr lang="en-US" dirty="0"/>
              <a:t>1-17</a:t>
            </a:r>
          </a:p>
        </p:txBody>
      </p:sp>
    </p:spTree>
    <p:extLst>
      <p:ext uri="{BB962C8B-B14F-4D97-AF65-F5344CB8AC3E}">
        <p14:creationId xmlns:p14="http://schemas.microsoft.com/office/powerpoint/2010/main" val="272740988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35F2C2-5E6D-4B27-9395-DB2E32F43BF9}"/>
              </a:ext>
            </a:extLst>
          </p:cNvPr>
          <p:cNvSpPr>
            <a:spLocks noGrp="1"/>
          </p:cNvSpPr>
          <p:nvPr>
            <p:ph type="title"/>
          </p:nvPr>
        </p:nvSpPr>
        <p:spPr/>
        <p:txBody>
          <a:bodyPr/>
          <a:lstStyle/>
          <a:p>
            <a:r>
              <a:rPr lang="en-US" dirty="0"/>
              <a:t>HazMats in Transit</a:t>
            </a:r>
          </a:p>
        </p:txBody>
      </p:sp>
      <p:pic>
        <p:nvPicPr>
          <p:cNvPr id="7" name="Picture 6" descr="Set of 11 diamond-shaped DOT Placard Warning signs. 1 Orange sign reading “Explosives 1.1” with a line drawing of an explosion; 2 red sign reading “Flammable Gas 2” with a line drawing of a flame; 3 white sign reading “Inhalation Hazard 2” with a skull and crossbones; 4 red sign reading “Flammable 3” and a line drawing of a flame; 5 sign with red and white vertical stripes reading “Flammable Solid 4” and a line drawing of a flame”; 6 sign that is white on top and red on bottom, reading “Spontaneously Combustible 4” with a line drawing of a flame; 7 blue sign reading “Dangerous when wet 4” with a line drawing of a flame; 8 yellow sign reading “Oxidizer 5.1” with a line drawing of a flame around the top part of a circle, which sits above a horizontal line; 9 white sign reading “Poison 6” showing a skull and crossbones; 10 sign with yellow on the top and white on the bottom, reading “Radioactive 7” with the radioactive symbol; 11 sign with white on top and black on bottom, reading “Corrosive 8” with a line drawing of vials pouring liquids onto a surface and skin with lines showing a reaction.">
            <a:extLst>
              <a:ext uri="{FF2B5EF4-FFF2-40B4-BE49-F238E27FC236}">
                <a16:creationId xmlns:a16="http://schemas.microsoft.com/office/drawing/2014/main" id="{A8DC4E03-15E1-4E56-AAF8-05028EF85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840" y="1869562"/>
            <a:ext cx="6744320" cy="3534852"/>
          </a:xfrm>
          <a:prstGeom prst="rect">
            <a:avLst/>
          </a:prstGeom>
        </p:spPr>
      </p:pic>
      <p:sp>
        <p:nvSpPr>
          <p:cNvPr id="6" name="Content Placeholder 5">
            <a:extLst>
              <a:ext uri="{FF2B5EF4-FFF2-40B4-BE49-F238E27FC236}">
                <a16:creationId xmlns:a16="http://schemas.microsoft.com/office/drawing/2014/main" id="{25C35F5B-E326-4825-A739-6D4ED4590CAD}"/>
              </a:ext>
            </a:extLst>
          </p:cNvPr>
          <p:cNvSpPr>
            <a:spLocks noGrp="1"/>
          </p:cNvSpPr>
          <p:nvPr>
            <p:ph sz="quarter" idx="12"/>
          </p:nvPr>
        </p:nvSpPr>
        <p:spPr/>
        <p:txBody>
          <a:bodyPr/>
          <a:lstStyle/>
          <a:p>
            <a:r>
              <a:rPr lang="en-US" dirty="0"/>
              <a:t>PM 6-21</a:t>
            </a:r>
          </a:p>
        </p:txBody>
      </p:sp>
      <p:sp>
        <p:nvSpPr>
          <p:cNvPr id="4" name="Text Placeholder 3">
            <a:extLst>
              <a:ext uri="{FF2B5EF4-FFF2-40B4-BE49-F238E27FC236}">
                <a16:creationId xmlns:a16="http://schemas.microsoft.com/office/drawing/2014/main" id="{1CCADDF4-E4AB-4D83-92DB-6D95BCD61F89}"/>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98BB7E95-815D-4D2D-A29E-4D3BE98255CD}"/>
              </a:ext>
            </a:extLst>
          </p:cNvPr>
          <p:cNvSpPr>
            <a:spLocks noGrp="1"/>
          </p:cNvSpPr>
          <p:nvPr>
            <p:ph type="body" sz="quarter" idx="11"/>
          </p:nvPr>
        </p:nvSpPr>
        <p:spPr/>
        <p:txBody>
          <a:bodyPr/>
          <a:lstStyle/>
          <a:p>
            <a:r>
              <a:rPr lang="en-US" dirty="0"/>
              <a:t>6-27</a:t>
            </a:r>
          </a:p>
        </p:txBody>
      </p:sp>
    </p:spTree>
    <p:extLst>
      <p:ext uri="{BB962C8B-B14F-4D97-AF65-F5344CB8AC3E}">
        <p14:creationId xmlns:p14="http://schemas.microsoft.com/office/powerpoint/2010/main" val="183060280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C257BA-B455-43CE-A655-B7A2933E84F9}"/>
              </a:ext>
            </a:extLst>
          </p:cNvPr>
          <p:cNvSpPr>
            <a:spLocks noGrp="1"/>
          </p:cNvSpPr>
          <p:nvPr>
            <p:ph type="title"/>
          </p:nvPr>
        </p:nvSpPr>
        <p:spPr/>
        <p:txBody>
          <a:bodyPr/>
          <a:lstStyle/>
          <a:p>
            <a:r>
              <a:rPr lang="en-US" dirty="0"/>
              <a:t>UN and NA Placards</a:t>
            </a:r>
          </a:p>
        </p:txBody>
      </p:sp>
      <p:pic>
        <p:nvPicPr>
          <p:cNvPr id="7" name="Picture 6" descr="Examples of placards from the United Nations and North American systems for warning about hazardous materials in transit. These contain information similar to the DOT placards, including symbols, hazard names, chemical classes, and chemical numbers.">
            <a:extLst>
              <a:ext uri="{FF2B5EF4-FFF2-40B4-BE49-F238E27FC236}">
                <a16:creationId xmlns:a16="http://schemas.microsoft.com/office/drawing/2014/main" id="{D2E02FE5-DF61-48CA-8307-902B396FD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408" y="1896039"/>
            <a:ext cx="7811184" cy="3886200"/>
          </a:xfrm>
          <a:prstGeom prst="rect">
            <a:avLst/>
          </a:prstGeom>
        </p:spPr>
      </p:pic>
      <p:sp>
        <p:nvSpPr>
          <p:cNvPr id="6" name="Content Placeholder 5">
            <a:extLst>
              <a:ext uri="{FF2B5EF4-FFF2-40B4-BE49-F238E27FC236}">
                <a16:creationId xmlns:a16="http://schemas.microsoft.com/office/drawing/2014/main" id="{EB52E6A0-0EA7-4332-A2BB-2C848FBD4973}"/>
              </a:ext>
            </a:extLst>
          </p:cNvPr>
          <p:cNvSpPr>
            <a:spLocks noGrp="1"/>
          </p:cNvSpPr>
          <p:nvPr>
            <p:ph sz="quarter" idx="12"/>
          </p:nvPr>
        </p:nvSpPr>
        <p:spPr/>
        <p:txBody>
          <a:bodyPr/>
          <a:lstStyle/>
          <a:p>
            <a:r>
              <a:rPr lang="en-US" dirty="0"/>
              <a:t>PM 6-21</a:t>
            </a:r>
          </a:p>
        </p:txBody>
      </p:sp>
      <p:sp>
        <p:nvSpPr>
          <p:cNvPr id="4" name="Text Placeholder 3">
            <a:extLst>
              <a:ext uri="{FF2B5EF4-FFF2-40B4-BE49-F238E27FC236}">
                <a16:creationId xmlns:a16="http://schemas.microsoft.com/office/drawing/2014/main" id="{B628735A-4ABF-4E5E-9BED-7207C909637F}"/>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3F7870FD-ACD0-41D7-8D1B-0418F2A9E0C3}"/>
              </a:ext>
            </a:extLst>
          </p:cNvPr>
          <p:cNvSpPr>
            <a:spLocks noGrp="1"/>
          </p:cNvSpPr>
          <p:nvPr>
            <p:ph type="body" sz="quarter" idx="11"/>
          </p:nvPr>
        </p:nvSpPr>
        <p:spPr/>
        <p:txBody>
          <a:bodyPr/>
          <a:lstStyle/>
          <a:p>
            <a:r>
              <a:rPr lang="en-US" dirty="0"/>
              <a:t>6-28</a:t>
            </a:r>
          </a:p>
        </p:txBody>
      </p:sp>
    </p:spTree>
    <p:extLst>
      <p:ext uri="{BB962C8B-B14F-4D97-AF65-F5344CB8AC3E}">
        <p14:creationId xmlns:p14="http://schemas.microsoft.com/office/powerpoint/2010/main" val="346304856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9DAB4B-E6F3-4769-B3C3-B6BD8DEB6498}"/>
              </a:ext>
            </a:extLst>
          </p:cNvPr>
          <p:cNvSpPr>
            <a:spLocks noGrp="1"/>
          </p:cNvSpPr>
          <p:nvPr>
            <p:ph type="title"/>
          </p:nvPr>
        </p:nvSpPr>
        <p:spPr/>
        <p:txBody>
          <a:bodyPr/>
          <a:lstStyle/>
          <a:p>
            <a:r>
              <a:rPr lang="en-US" dirty="0"/>
              <a:t>Greater Than 1?</a:t>
            </a:r>
          </a:p>
        </p:txBody>
      </p:sp>
      <p:sp>
        <p:nvSpPr>
          <p:cNvPr id="2" name="Content Placeholder 1">
            <a:extLst>
              <a:ext uri="{FF2B5EF4-FFF2-40B4-BE49-F238E27FC236}">
                <a16:creationId xmlns:a16="http://schemas.microsoft.com/office/drawing/2014/main" id="{A02ACB84-26A1-4090-842C-95D0540F5590}"/>
              </a:ext>
            </a:extLst>
          </p:cNvPr>
          <p:cNvSpPr>
            <a:spLocks noGrp="1"/>
          </p:cNvSpPr>
          <p:nvPr>
            <p:ph idx="1"/>
          </p:nvPr>
        </p:nvSpPr>
        <p:spPr>
          <a:xfrm>
            <a:off x="311356" y="4109572"/>
            <a:ext cx="8521287" cy="1716042"/>
          </a:xfrm>
        </p:spPr>
        <p:txBody>
          <a:bodyPr/>
          <a:lstStyle/>
          <a:p>
            <a:pPr marL="0" indent="0" algn="ctr">
              <a:buNone/>
            </a:pPr>
            <a:r>
              <a:rPr lang="en-US" b="1" dirty="0"/>
              <a:t>Remember:</a:t>
            </a:r>
          </a:p>
          <a:p>
            <a:pPr marL="0" indent="0" algn="ctr">
              <a:buNone/>
            </a:pPr>
            <a:r>
              <a:rPr lang="en-US" dirty="0"/>
              <a:t>All hazardous material placards are a stop sign for CERT volunteers!</a:t>
            </a:r>
          </a:p>
        </p:txBody>
      </p:sp>
      <p:pic>
        <p:nvPicPr>
          <p:cNvPr id="6" name="Picture 5" descr="A series of repeating stop signs.">
            <a:extLst>
              <a:ext uri="{FF2B5EF4-FFF2-40B4-BE49-F238E27FC236}">
                <a16:creationId xmlns:a16="http://schemas.microsoft.com/office/drawing/2014/main" id="{F318CE5E-8393-4C20-9010-19ACB0D02D1B}"/>
              </a:ext>
            </a:extLst>
          </p:cNvPr>
          <p:cNvPicPr>
            <a:picLocks noChangeAspect="1"/>
          </p:cNvPicPr>
          <p:nvPr/>
        </p:nvPicPr>
        <p:blipFill>
          <a:blip r:embed="rId2"/>
          <a:stretch>
            <a:fillRect/>
          </a:stretch>
        </p:blipFill>
        <p:spPr>
          <a:xfrm>
            <a:off x="2740967" y="1694463"/>
            <a:ext cx="3662064" cy="2415109"/>
          </a:xfrm>
          <a:prstGeom prst="rect">
            <a:avLst/>
          </a:prstGeom>
        </p:spPr>
      </p:pic>
      <p:sp>
        <p:nvSpPr>
          <p:cNvPr id="4" name="Text Placeholder 3">
            <a:extLst>
              <a:ext uri="{FF2B5EF4-FFF2-40B4-BE49-F238E27FC236}">
                <a16:creationId xmlns:a16="http://schemas.microsoft.com/office/drawing/2014/main" id="{DD2B1DB1-669E-442B-B187-C11065405548}"/>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ED308954-6A46-4E2F-9CB9-56FDE37778C0}"/>
              </a:ext>
            </a:extLst>
          </p:cNvPr>
          <p:cNvSpPr>
            <a:spLocks noGrp="1"/>
          </p:cNvSpPr>
          <p:nvPr>
            <p:ph type="body" sz="quarter" idx="11"/>
          </p:nvPr>
        </p:nvSpPr>
        <p:spPr/>
        <p:txBody>
          <a:bodyPr/>
          <a:lstStyle/>
          <a:p>
            <a:r>
              <a:rPr lang="en-US" dirty="0"/>
              <a:t>6-29</a:t>
            </a:r>
          </a:p>
        </p:txBody>
      </p:sp>
    </p:spTree>
    <p:extLst>
      <p:ext uri="{BB962C8B-B14F-4D97-AF65-F5344CB8AC3E}">
        <p14:creationId xmlns:p14="http://schemas.microsoft.com/office/powerpoint/2010/main" val="87857316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6AAB8D-531F-47D1-8083-78D46F3C69B3}"/>
              </a:ext>
            </a:extLst>
          </p:cNvPr>
          <p:cNvSpPr>
            <a:spLocks noGrp="1"/>
          </p:cNvSpPr>
          <p:nvPr>
            <p:ph type="title"/>
          </p:nvPr>
        </p:nvSpPr>
        <p:spPr/>
        <p:txBody>
          <a:bodyPr/>
          <a:lstStyle/>
          <a:p>
            <a:r>
              <a:rPr lang="en-US" dirty="0"/>
              <a:t>Exercise 6.1</a:t>
            </a:r>
          </a:p>
        </p:txBody>
      </p:sp>
      <p:sp>
        <p:nvSpPr>
          <p:cNvPr id="2" name="Content Placeholder 1">
            <a:extLst>
              <a:ext uri="{FF2B5EF4-FFF2-40B4-BE49-F238E27FC236}">
                <a16:creationId xmlns:a16="http://schemas.microsoft.com/office/drawing/2014/main" id="{94567FBB-B6B8-4480-818B-A27B8AF8668A}"/>
              </a:ext>
            </a:extLst>
          </p:cNvPr>
          <p:cNvSpPr>
            <a:spLocks noGrp="1"/>
          </p:cNvSpPr>
          <p:nvPr>
            <p:ph idx="1"/>
          </p:nvPr>
        </p:nvSpPr>
        <p:spPr/>
        <p:txBody>
          <a:bodyPr/>
          <a:lstStyle/>
          <a:p>
            <a:r>
              <a:rPr lang="en-US" dirty="0"/>
              <a:t>Practice using a portable fire extinguisher to suppress a small fire</a:t>
            </a:r>
          </a:p>
          <a:p>
            <a:r>
              <a:rPr lang="en-US" dirty="0"/>
              <a:t>Apply teamwork to fire suppression </a:t>
            </a:r>
          </a:p>
        </p:txBody>
      </p:sp>
      <p:sp>
        <p:nvSpPr>
          <p:cNvPr id="6" name="Content Placeholder 5">
            <a:extLst>
              <a:ext uri="{FF2B5EF4-FFF2-40B4-BE49-F238E27FC236}">
                <a16:creationId xmlns:a16="http://schemas.microsoft.com/office/drawing/2014/main" id="{278A7456-AC9F-454B-AD17-394DE3B36801}"/>
              </a:ext>
            </a:extLst>
          </p:cNvPr>
          <p:cNvSpPr>
            <a:spLocks noGrp="1"/>
          </p:cNvSpPr>
          <p:nvPr>
            <p:ph sz="quarter" idx="12"/>
          </p:nvPr>
        </p:nvSpPr>
        <p:spPr/>
        <p:txBody>
          <a:bodyPr/>
          <a:lstStyle/>
          <a:p>
            <a:r>
              <a:rPr lang="en-US" dirty="0"/>
              <a:t>PM 6-22</a:t>
            </a:r>
          </a:p>
        </p:txBody>
      </p:sp>
      <p:sp>
        <p:nvSpPr>
          <p:cNvPr id="4" name="Text Placeholder 3">
            <a:extLst>
              <a:ext uri="{FF2B5EF4-FFF2-40B4-BE49-F238E27FC236}">
                <a16:creationId xmlns:a16="http://schemas.microsoft.com/office/drawing/2014/main" id="{7676802B-375B-489D-911B-749275320194}"/>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0351619B-BFED-4B64-B6AE-96AFE14E21FB}"/>
              </a:ext>
            </a:extLst>
          </p:cNvPr>
          <p:cNvSpPr>
            <a:spLocks noGrp="1"/>
          </p:cNvSpPr>
          <p:nvPr>
            <p:ph type="body" sz="quarter" idx="11"/>
          </p:nvPr>
        </p:nvSpPr>
        <p:spPr/>
        <p:txBody>
          <a:bodyPr/>
          <a:lstStyle/>
          <a:p>
            <a:r>
              <a:rPr lang="en-US" dirty="0"/>
              <a:t>6-30</a:t>
            </a:r>
          </a:p>
        </p:txBody>
      </p:sp>
    </p:spTree>
    <p:extLst>
      <p:ext uri="{BB962C8B-B14F-4D97-AF65-F5344CB8AC3E}">
        <p14:creationId xmlns:p14="http://schemas.microsoft.com/office/powerpoint/2010/main" val="322436869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BBCC1F-C7DC-46D8-BC73-A54A9030C5A9}"/>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6)</a:t>
            </a:r>
            <a:endParaRPr lang="en-US" dirty="0">
              <a:solidFill>
                <a:srgbClr val="448431"/>
              </a:solidFill>
            </a:endParaRPr>
          </a:p>
        </p:txBody>
      </p:sp>
      <p:sp>
        <p:nvSpPr>
          <p:cNvPr id="2" name="Content Placeholder 1">
            <a:extLst>
              <a:ext uri="{FF2B5EF4-FFF2-40B4-BE49-F238E27FC236}">
                <a16:creationId xmlns:a16="http://schemas.microsoft.com/office/drawing/2014/main" id="{0472C464-BE75-4D25-8001-17C6911E740C}"/>
              </a:ext>
            </a:extLst>
          </p:cNvPr>
          <p:cNvSpPr>
            <a:spLocks noGrp="1"/>
          </p:cNvSpPr>
          <p:nvPr>
            <p:ph idx="1"/>
          </p:nvPr>
        </p:nvSpPr>
        <p:spPr/>
        <p:txBody>
          <a:bodyPr/>
          <a:lstStyle/>
          <a:p>
            <a:r>
              <a:rPr lang="en-US" dirty="0"/>
              <a:t>You should know:</a:t>
            </a:r>
          </a:p>
          <a:p>
            <a:pPr lvl="1"/>
            <a:r>
              <a:rPr lang="en-US" dirty="0"/>
              <a:t>Keys to effective fire suppression</a:t>
            </a:r>
          </a:p>
          <a:p>
            <a:pPr lvl="1"/>
            <a:r>
              <a:rPr lang="en-US" dirty="0"/>
              <a:t>Classes of fire and types of fire extinguishers</a:t>
            </a:r>
          </a:p>
          <a:p>
            <a:pPr lvl="1"/>
            <a:r>
              <a:rPr lang="en-US" dirty="0"/>
              <a:t>P.A.S.S.</a:t>
            </a:r>
          </a:p>
          <a:p>
            <a:pPr lvl="1"/>
            <a:r>
              <a:rPr lang="en-US" dirty="0"/>
              <a:t>How to identify hazardous materials </a:t>
            </a:r>
          </a:p>
          <a:p>
            <a:pPr lvl="1"/>
            <a:endParaRPr lang="en-US" dirty="0"/>
          </a:p>
          <a:p>
            <a:pPr lvl="1"/>
            <a:endParaRPr lang="en-US" dirty="0"/>
          </a:p>
          <a:p>
            <a:pPr marL="0" lvl="1" indent="0" algn="ctr">
              <a:buNone/>
            </a:pPr>
            <a:r>
              <a:rPr lang="en-US" sz="2800" b="1" dirty="0"/>
              <a:t>Always follow the safety rules established for CERTs. Personal safety comes first!</a:t>
            </a:r>
          </a:p>
          <a:p>
            <a:endParaRPr lang="en-US" dirty="0"/>
          </a:p>
        </p:txBody>
      </p:sp>
      <p:sp>
        <p:nvSpPr>
          <p:cNvPr id="6" name="Content Placeholder 5">
            <a:extLst>
              <a:ext uri="{FF2B5EF4-FFF2-40B4-BE49-F238E27FC236}">
                <a16:creationId xmlns:a16="http://schemas.microsoft.com/office/drawing/2014/main" id="{59567CC2-7904-4801-B30A-487F8F26F3E6}"/>
              </a:ext>
            </a:extLst>
          </p:cNvPr>
          <p:cNvSpPr>
            <a:spLocks noGrp="1"/>
          </p:cNvSpPr>
          <p:nvPr>
            <p:ph sz="quarter" idx="12"/>
          </p:nvPr>
        </p:nvSpPr>
        <p:spPr/>
        <p:txBody>
          <a:bodyPr/>
          <a:lstStyle/>
          <a:p>
            <a:r>
              <a:rPr lang="en-US" dirty="0"/>
              <a:t>PM 6-23</a:t>
            </a:r>
          </a:p>
        </p:txBody>
      </p:sp>
      <p:sp>
        <p:nvSpPr>
          <p:cNvPr id="4" name="Text Placeholder 3">
            <a:extLst>
              <a:ext uri="{FF2B5EF4-FFF2-40B4-BE49-F238E27FC236}">
                <a16:creationId xmlns:a16="http://schemas.microsoft.com/office/drawing/2014/main" id="{853BE986-ED07-4684-82E4-00E572447905}"/>
              </a:ext>
            </a:extLst>
          </p:cNvPr>
          <p:cNvSpPr>
            <a:spLocks noGrp="1"/>
          </p:cNvSpPr>
          <p:nvPr>
            <p:ph type="body" sz="quarter" idx="10"/>
          </p:nvPr>
        </p:nvSpPr>
        <p:spPr/>
        <p:txBody>
          <a:bodyPr/>
          <a:lstStyle/>
          <a:p>
            <a:r>
              <a:rPr lang="en-US" dirty="0"/>
              <a:t>CERT Basic Training Unit 6: Fire Safety and Utility Controls</a:t>
            </a:r>
          </a:p>
        </p:txBody>
      </p:sp>
      <p:sp>
        <p:nvSpPr>
          <p:cNvPr id="5" name="Text Placeholder 4">
            <a:extLst>
              <a:ext uri="{FF2B5EF4-FFF2-40B4-BE49-F238E27FC236}">
                <a16:creationId xmlns:a16="http://schemas.microsoft.com/office/drawing/2014/main" id="{7F82DCC2-4D17-4FA8-BF41-1251B88247D2}"/>
              </a:ext>
            </a:extLst>
          </p:cNvPr>
          <p:cNvSpPr>
            <a:spLocks noGrp="1"/>
          </p:cNvSpPr>
          <p:nvPr>
            <p:ph type="body" sz="quarter" idx="11"/>
          </p:nvPr>
        </p:nvSpPr>
        <p:spPr/>
        <p:txBody>
          <a:bodyPr/>
          <a:lstStyle/>
          <a:p>
            <a:r>
              <a:rPr lang="en-US" dirty="0"/>
              <a:t>6-31</a:t>
            </a:r>
          </a:p>
        </p:txBody>
      </p:sp>
    </p:spTree>
    <p:extLst>
      <p:ext uri="{BB962C8B-B14F-4D97-AF65-F5344CB8AC3E}">
        <p14:creationId xmlns:p14="http://schemas.microsoft.com/office/powerpoint/2010/main" val="235046779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357113-771F-4443-B8BF-F5192B218539}"/>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6)</a:t>
            </a:r>
            <a:endParaRPr lang="en-US" dirty="0">
              <a:solidFill>
                <a:srgbClr val="448431"/>
              </a:solidFill>
            </a:endParaRPr>
          </a:p>
        </p:txBody>
      </p:sp>
      <p:sp>
        <p:nvSpPr>
          <p:cNvPr id="6" name="Content Placeholder 5">
            <a:extLst>
              <a:ext uri="{FF2B5EF4-FFF2-40B4-BE49-F238E27FC236}">
                <a16:creationId xmlns:a16="http://schemas.microsoft.com/office/drawing/2014/main" id="{DF83DAA6-69EB-44C1-99EC-F9957C636E5E}"/>
              </a:ext>
            </a:extLst>
          </p:cNvPr>
          <p:cNvSpPr>
            <a:spLocks noGrp="1"/>
          </p:cNvSpPr>
          <p:nvPr>
            <p:ph idx="1"/>
          </p:nvPr>
        </p:nvSpPr>
        <p:spPr/>
        <p:txBody>
          <a:bodyPr/>
          <a:lstStyle/>
          <a:p>
            <a:r>
              <a:rPr lang="en-US" dirty="0"/>
              <a:t>Read unit to be covered in next session </a:t>
            </a:r>
          </a:p>
          <a:p>
            <a:r>
              <a:rPr lang="en-US" dirty="0"/>
              <a:t>Bring necessary supplies to next session </a:t>
            </a:r>
          </a:p>
          <a:p>
            <a:r>
              <a:rPr lang="en-US" dirty="0"/>
              <a:t>Wear appropriate clothes to next session </a:t>
            </a:r>
          </a:p>
        </p:txBody>
      </p:sp>
      <p:sp>
        <p:nvSpPr>
          <p:cNvPr id="2" name="Content Placeholder 1">
            <a:extLst>
              <a:ext uri="{FF2B5EF4-FFF2-40B4-BE49-F238E27FC236}">
                <a16:creationId xmlns:a16="http://schemas.microsoft.com/office/drawing/2014/main" id="{05142D2B-1B00-469B-83A5-675256E22A55}"/>
              </a:ext>
            </a:extLst>
          </p:cNvPr>
          <p:cNvSpPr>
            <a:spLocks noGrp="1"/>
          </p:cNvSpPr>
          <p:nvPr>
            <p:ph sz="quarter" idx="12"/>
          </p:nvPr>
        </p:nvSpPr>
        <p:spPr/>
        <p:txBody>
          <a:bodyPr/>
          <a:lstStyle/>
          <a:p>
            <a:r>
              <a:rPr lang="en-US" dirty="0"/>
              <a:t>PM 6-23</a:t>
            </a:r>
          </a:p>
        </p:txBody>
      </p:sp>
      <p:sp>
        <p:nvSpPr>
          <p:cNvPr id="7" name="Text Placeholder 6">
            <a:extLst>
              <a:ext uri="{FF2B5EF4-FFF2-40B4-BE49-F238E27FC236}">
                <a16:creationId xmlns:a16="http://schemas.microsoft.com/office/drawing/2014/main" id="{9DA644C6-C415-4A2E-98B0-5D14E09B90E2}"/>
              </a:ext>
            </a:extLst>
          </p:cNvPr>
          <p:cNvSpPr>
            <a:spLocks noGrp="1"/>
          </p:cNvSpPr>
          <p:nvPr>
            <p:ph type="body" sz="quarter" idx="10"/>
          </p:nvPr>
        </p:nvSpPr>
        <p:spPr/>
        <p:txBody>
          <a:bodyPr/>
          <a:lstStyle/>
          <a:p>
            <a:r>
              <a:rPr lang="en-US" dirty="0"/>
              <a:t>CERT Basic Training Unit 6: Fire Safety and Utility Controls</a:t>
            </a:r>
          </a:p>
        </p:txBody>
      </p:sp>
      <p:sp>
        <p:nvSpPr>
          <p:cNvPr id="8" name="Text Placeholder 7">
            <a:extLst>
              <a:ext uri="{FF2B5EF4-FFF2-40B4-BE49-F238E27FC236}">
                <a16:creationId xmlns:a16="http://schemas.microsoft.com/office/drawing/2014/main" id="{E05FC268-1E29-448C-8AD8-CD8045E26FD6}"/>
              </a:ext>
            </a:extLst>
          </p:cNvPr>
          <p:cNvSpPr>
            <a:spLocks noGrp="1"/>
          </p:cNvSpPr>
          <p:nvPr>
            <p:ph type="body" sz="quarter" idx="11"/>
          </p:nvPr>
        </p:nvSpPr>
        <p:spPr/>
        <p:txBody>
          <a:bodyPr/>
          <a:lstStyle/>
          <a:p>
            <a:r>
              <a:rPr lang="en-US" dirty="0"/>
              <a:t>6-32</a:t>
            </a:r>
          </a:p>
        </p:txBody>
      </p:sp>
    </p:spTree>
    <p:extLst>
      <p:ext uri="{BB962C8B-B14F-4D97-AF65-F5344CB8AC3E}">
        <p14:creationId xmlns:p14="http://schemas.microsoft.com/office/powerpoint/2010/main" val="152301630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F57018-76C8-4B50-9EF8-EB0C8185DB66}"/>
              </a:ext>
            </a:extLst>
          </p:cNvPr>
          <p:cNvSpPr>
            <a:spLocks noGrp="1"/>
          </p:cNvSpPr>
          <p:nvPr>
            <p:ph type="title" idx="4294967295"/>
          </p:nvPr>
        </p:nvSpPr>
        <p:spPr>
          <a:xfrm>
            <a:off x="164387" y="2156953"/>
            <a:ext cx="8795913" cy="1325563"/>
          </a:xfrm>
        </p:spPr>
        <p:txBody>
          <a:bodyPr/>
          <a:lstStyle/>
          <a:p>
            <a:pPr lvl="0" algn="ctr">
              <a:spcBef>
                <a:spcPts val="1000"/>
              </a:spcBef>
            </a:pPr>
            <a:r>
              <a:rPr lang="en-US" sz="3100" b="1" dirty="0">
                <a:solidFill>
                  <a:prstClr val="black"/>
                </a:solidFill>
                <a:latin typeface="Arial" panose="020B0604020202020204" pitchFamily="34" charset="0"/>
                <a:ea typeface="+mn-ea"/>
                <a:cs typeface="Arial" panose="020B0604020202020204" pitchFamily="34" charset="0"/>
              </a:rPr>
              <a:t>Unit 7: Light Search and Rescue Operations</a:t>
            </a:r>
          </a:p>
        </p:txBody>
      </p:sp>
      <p:sp>
        <p:nvSpPr>
          <p:cNvPr id="3" name="Text Placeholder 2">
            <a:extLst>
              <a:ext uri="{FF2B5EF4-FFF2-40B4-BE49-F238E27FC236}">
                <a16:creationId xmlns:a16="http://schemas.microsoft.com/office/drawing/2014/main" id="{7E3E667A-526D-4C96-94BC-DE879878A0FA}"/>
              </a:ext>
            </a:extLst>
          </p:cNvPr>
          <p:cNvSpPr>
            <a:spLocks noGrp="1"/>
          </p:cNvSpPr>
          <p:nvPr>
            <p:ph type="body" sz="quarter" idx="11"/>
          </p:nvPr>
        </p:nvSpPr>
        <p:spPr>
          <a:xfrm>
            <a:off x="1407560" y="1634020"/>
            <a:ext cx="9144000" cy="725488"/>
          </a:xfrm>
        </p:spPr>
        <p:txBody>
          <a:bodyPr>
            <a:noAutofit/>
          </a:bodyPr>
          <a:lstStyle/>
          <a:p>
            <a:pPr lvl="0" algn="l" defTabSz="914400">
              <a:lnSpc>
                <a:spcPct val="100000"/>
              </a:lnSpc>
              <a:spcBef>
                <a:spcPts val="0"/>
              </a:spcBef>
            </a:pPr>
            <a:r>
              <a:rPr lang="en-US" sz="5000" dirty="0">
                <a:solidFill>
                  <a:srgbClr val="FFFFFF"/>
                </a:solidFill>
              </a:rPr>
              <a:t>CERT Basic Training</a:t>
            </a:r>
            <a:endParaRPr lang="en-US" sz="5000" b="0" dirty="0">
              <a:solidFill>
                <a:prstClr val="black"/>
              </a:solidFill>
              <a:latin typeface="Calibri" panose="020F0502020204030204"/>
              <a:cs typeface="+mn-cs"/>
            </a:endParaRPr>
          </a:p>
        </p:txBody>
      </p:sp>
    </p:spTree>
    <p:extLst>
      <p:ext uri="{BB962C8B-B14F-4D97-AF65-F5344CB8AC3E}">
        <p14:creationId xmlns:p14="http://schemas.microsoft.com/office/powerpoint/2010/main" val="155847989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DE87C5-524E-4F9D-AECB-6B15C3905C41}"/>
              </a:ext>
            </a:extLst>
          </p:cNvPr>
          <p:cNvSpPr>
            <a:spLocks noGrp="1"/>
          </p:cNvSpPr>
          <p:nvPr>
            <p:ph type="title"/>
          </p:nvPr>
        </p:nvSpPr>
        <p:spPr/>
        <p:txBody>
          <a:bodyPr/>
          <a:lstStyle/>
          <a:p>
            <a:r>
              <a:rPr lang="en-US" dirty="0"/>
              <a:t>Unit</a:t>
            </a:r>
            <a:r>
              <a:rPr lang="en-US" sz="800" dirty="0">
                <a:solidFill>
                  <a:srgbClr val="448431"/>
                </a:solidFill>
              </a:rPr>
              <a:t> 7 </a:t>
            </a:r>
            <a:r>
              <a:rPr lang="en-US" dirty="0"/>
              <a:t>Objectives</a:t>
            </a:r>
          </a:p>
        </p:txBody>
      </p:sp>
      <p:sp>
        <p:nvSpPr>
          <p:cNvPr id="6" name="Content Placeholder 5">
            <a:extLst>
              <a:ext uri="{FF2B5EF4-FFF2-40B4-BE49-F238E27FC236}">
                <a16:creationId xmlns:a16="http://schemas.microsoft.com/office/drawing/2014/main" id="{B8C9046D-C76E-4E37-8A80-74C0780CF53F}"/>
              </a:ext>
            </a:extLst>
          </p:cNvPr>
          <p:cNvSpPr>
            <a:spLocks noGrp="1"/>
          </p:cNvSpPr>
          <p:nvPr>
            <p:ph idx="1"/>
          </p:nvPr>
        </p:nvSpPr>
        <p:spPr/>
        <p:txBody>
          <a:bodyPr/>
          <a:lstStyle/>
          <a:p>
            <a:r>
              <a:rPr lang="en-US" dirty="0"/>
              <a:t>Identify and apply CERT size-up requirements for potential search and rescue situations </a:t>
            </a:r>
          </a:p>
          <a:p>
            <a:r>
              <a:rPr lang="en-US" dirty="0"/>
              <a:t>Demonstrate common techniques for light search and rescue </a:t>
            </a:r>
          </a:p>
          <a:p>
            <a:r>
              <a:rPr lang="en-US" dirty="0"/>
              <a:t>Demonstrate safe techniques for debris removal and survivor extraction during search and rescue operations </a:t>
            </a:r>
          </a:p>
        </p:txBody>
      </p:sp>
      <p:sp>
        <p:nvSpPr>
          <p:cNvPr id="2" name="Content Placeholder 1">
            <a:extLst>
              <a:ext uri="{FF2B5EF4-FFF2-40B4-BE49-F238E27FC236}">
                <a16:creationId xmlns:a16="http://schemas.microsoft.com/office/drawing/2014/main" id="{E1BE870C-E378-4378-8DA3-B4D07FB8D0D8}"/>
              </a:ext>
            </a:extLst>
          </p:cNvPr>
          <p:cNvSpPr>
            <a:spLocks noGrp="1"/>
          </p:cNvSpPr>
          <p:nvPr>
            <p:ph sz="quarter" idx="12"/>
          </p:nvPr>
        </p:nvSpPr>
        <p:spPr/>
        <p:txBody>
          <a:bodyPr/>
          <a:lstStyle/>
          <a:p>
            <a:r>
              <a:rPr lang="en-US" dirty="0"/>
              <a:t>PM 7-1</a:t>
            </a:r>
          </a:p>
        </p:txBody>
      </p:sp>
      <p:sp>
        <p:nvSpPr>
          <p:cNvPr id="7" name="Text Placeholder 6">
            <a:extLst>
              <a:ext uri="{FF2B5EF4-FFF2-40B4-BE49-F238E27FC236}">
                <a16:creationId xmlns:a16="http://schemas.microsoft.com/office/drawing/2014/main" id="{C9B6F70E-8110-4764-B1F8-0CBAE6308217}"/>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8" name="Text Placeholder 7">
            <a:extLst>
              <a:ext uri="{FF2B5EF4-FFF2-40B4-BE49-F238E27FC236}">
                <a16:creationId xmlns:a16="http://schemas.microsoft.com/office/drawing/2014/main" id="{DCB732A5-2D9F-4449-A6E9-2966E25BED20}"/>
              </a:ext>
            </a:extLst>
          </p:cNvPr>
          <p:cNvSpPr>
            <a:spLocks noGrp="1"/>
          </p:cNvSpPr>
          <p:nvPr>
            <p:ph type="body" sz="quarter" idx="11"/>
          </p:nvPr>
        </p:nvSpPr>
        <p:spPr/>
        <p:txBody>
          <a:bodyPr/>
          <a:lstStyle/>
          <a:p>
            <a:r>
              <a:rPr lang="en-US" dirty="0"/>
              <a:t>7-1</a:t>
            </a:r>
          </a:p>
        </p:txBody>
      </p:sp>
    </p:spTree>
    <p:extLst>
      <p:ext uri="{BB962C8B-B14F-4D97-AF65-F5344CB8AC3E}">
        <p14:creationId xmlns:p14="http://schemas.microsoft.com/office/powerpoint/2010/main" val="9553511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FDA5FF-A8BB-41B1-AEDE-743C742F0A6D}"/>
              </a:ext>
            </a:extLst>
          </p:cNvPr>
          <p:cNvSpPr>
            <a:spLocks noGrp="1"/>
          </p:cNvSpPr>
          <p:nvPr>
            <p:ph type="title"/>
          </p:nvPr>
        </p:nvSpPr>
        <p:spPr/>
        <p:txBody>
          <a:bodyPr/>
          <a:lstStyle/>
          <a:p>
            <a:r>
              <a:rPr lang="en-US" dirty="0"/>
              <a:t>Unit</a:t>
            </a:r>
            <a:r>
              <a:rPr lang="en-US" sz="800" dirty="0">
                <a:solidFill>
                  <a:srgbClr val="448431"/>
                </a:solidFill>
              </a:rPr>
              <a:t> 7 </a:t>
            </a:r>
            <a:r>
              <a:rPr lang="en-US" dirty="0"/>
              <a:t>Topics</a:t>
            </a:r>
          </a:p>
        </p:txBody>
      </p:sp>
      <p:sp>
        <p:nvSpPr>
          <p:cNvPr id="2" name="Content Placeholder 1">
            <a:extLst>
              <a:ext uri="{FF2B5EF4-FFF2-40B4-BE49-F238E27FC236}">
                <a16:creationId xmlns:a16="http://schemas.microsoft.com/office/drawing/2014/main" id="{17A77D30-3457-47E8-8D2B-6ED895E05C51}"/>
              </a:ext>
            </a:extLst>
          </p:cNvPr>
          <p:cNvSpPr>
            <a:spLocks noGrp="1"/>
          </p:cNvSpPr>
          <p:nvPr>
            <p:ph idx="1"/>
          </p:nvPr>
        </p:nvSpPr>
        <p:spPr/>
        <p:txBody>
          <a:bodyPr/>
          <a:lstStyle/>
          <a:p>
            <a:r>
              <a:rPr lang="en-US" dirty="0"/>
              <a:t>Search and Rescue Size-up</a:t>
            </a:r>
          </a:p>
          <a:p>
            <a:r>
              <a:rPr lang="en-US" dirty="0"/>
              <a:t>Conducting Interior and Exterior Search Operations</a:t>
            </a:r>
          </a:p>
          <a:p>
            <a:r>
              <a:rPr lang="en-US" dirty="0"/>
              <a:t>Conducting Rescue Operations </a:t>
            </a:r>
          </a:p>
        </p:txBody>
      </p:sp>
      <p:sp>
        <p:nvSpPr>
          <p:cNvPr id="6" name="Content Placeholder 5">
            <a:extLst>
              <a:ext uri="{FF2B5EF4-FFF2-40B4-BE49-F238E27FC236}">
                <a16:creationId xmlns:a16="http://schemas.microsoft.com/office/drawing/2014/main" id="{A8BD90A9-093D-470B-BD89-BF00791E4274}"/>
              </a:ext>
            </a:extLst>
          </p:cNvPr>
          <p:cNvSpPr>
            <a:spLocks noGrp="1"/>
          </p:cNvSpPr>
          <p:nvPr>
            <p:ph sz="quarter" idx="12"/>
          </p:nvPr>
        </p:nvSpPr>
        <p:spPr/>
        <p:txBody>
          <a:bodyPr/>
          <a:lstStyle/>
          <a:p>
            <a:r>
              <a:rPr lang="en-US" dirty="0"/>
              <a:t>PM 7-1</a:t>
            </a:r>
          </a:p>
        </p:txBody>
      </p:sp>
      <p:sp>
        <p:nvSpPr>
          <p:cNvPr id="4" name="Text Placeholder 3">
            <a:extLst>
              <a:ext uri="{FF2B5EF4-FFF2-40B4-BE49-F238E27FC236}">
                <a16:creationId xmlns:a16="http://schemas.microsoft.com/office/drawing/2014/main" id="{E83335CA-BBF6-41ED-B087-5EB3BD95192D}"/>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5784E579-EDC3-49B7-99E1-9C935B5504A9}"/>
              </a:ext>
            </a:extLst>
          </p:cNvPr>
          <p:cNvSpPr>
            <a:spLocks noGrp="1"/>
          </p:cNvSpPr>
          <p:nvPr>
            <p:ph type="body" sz="quarter" idx="11"/>
          </p:nvPr>
        </p:nvSpPr>
        <p:spPr/>
        <p:txBody>
          <a:bodyPr/>
          <a:lstStyle/>
          <a:p>
            <a:r>
              <a:rPr lang="en-US" dirty="0"/>
              <a:t>7-2</a:t>
            </a:r>
          </a:p>
        </p:txBody>
      </p:sp>
    </p:spTree>
    <p:extLst>
      <p:ext uri="{BB962C8B-B14F-4D97-AF65-F5344CB8AC3E}">
        <p14:creationId xmlns:p14="http://schemas.microsoft.com/office/powerpoint/2010/main" val="287004967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2D854E-EE07-4805-83A8-246A1987B66A}"/>
              </a:ext>
            </a:extLst>
          </p:cNvPr>
          <p:cNvSpPr>
            <a:spLocks noGrp="1"/>
          </p:cNvSpPr>
          <p:nvPr>
            <p:ph type="title"/>
          </p:nvPr>
        </p:nvSpPr>
        <p:spPr/>
        <p:txBody>
          <a:bodyPr/>
          <a:lstStyle/>
          <a:p>
            <a:r>
              <a:rPr lang="en-US" dirty="0"/>
              <a:t>Search and Rescue</a:t>
            </a:r>
          </a:p>
        </p:txBody>
      </p:sp>
      <p:sp>
        <p:nvSpPr>
          <p:cNvPr id="2" name="Content Placeholder 1">
            <a:extLst>
              <a:ext uri="{FF2B5EF4-FFF2-40B4-BE49-F238E27FC236}">
                <a16:creationId xmlns:a16="http://schemas.microsoft.com/office/drawing/2014/main" id="{EB0D679E-C65C-499C-801E-2F9D5508BB22}"/>
              </a:ext>
            </a:extLst>
          </p:cNvPr>
          <p:cNvSpPr>
            <a:spLocks noGrp="1"/>
          </p:cNvSpPr>
          <p:nvPr>
            <p:ph idx="1"/>
          </p:nvPr>
        </p:nvSpPr>
        <p:spPr/>
        <p:txBody>
          <a:bodyPr>
            <a:noAutofit/>
          </a:bodyPr>
          <a:lstStyle/>
          <a:p>
            <a:r>
              <a:rPr lang="en-US" dirty="0"/>
              <a:t>Search and rescue consists of three separate operations</a:t>
            </a:r>
          </a:p>
          <a:p>
            <a:pPr lvl="1"/>
            <a:r>
              <a:rPr lang="en-US" dirty="0"/>
              <a:t>Size-up: Using 9-step, continual model</a:t>
            </a:r>
          </a:p>
          <a:p>
            <a:pPr lvl="1"/>
            <a:r>
              <a:rPr lang="en-US" dirty="0"/>
              <a:t>Search: Locating survivors and documenting</a:t>
            </a:r>
          </a:p>
          <a:p>
            <a:pPr lvl="1"/>
            <a:r>
              <a:rPr lang="en-US" dirty="0"/>
              <a:t>Rescue: Extricating survivors </a:t>
            </a:r>
          </a:p>
          <a:p>
            <a:endParaRPr lang="en-US" dirty="0"/>
          </a:p>
        </p:txBody>
      </p:sp>
      <p:pic>
        <p:nvPicPr>
          <p:cNvPr id="6" name="Picture 5" descr="Photo: CERT members practice search and rescue activities.">
            <a:extLst>
              <a:ext uri="{FF2B5EF4-FFF2-40B4-BE49-F238E27FC236}">
                <a16:creationId xmlns:a16="http://schemas.microsoft.com/office/drawing/2014/main" id="{77BEC933-D985-4A9F-A6DE-B9FCC1D3F61E}"/>
              </a:ext>
            </a:extLst>
          </p:cNvPr>
          <p:cNvPicPr>
            <a:picLocks noChangeAspect="1"/>
          </p:cNvPicPr>
          <p:nvPr/>
        </p:nvPicPr>
        <p:blipFill>
          <a:blip r:embed="rId2"/>
          <a:stretch>
            <a:fillRect/>
          </a:stretch>
        </p:blipFill>
        <p:spPr>
          <a:xfrm>
            <a:off x="3144443" y="3860896"/>
            <a:ext cx="2854371" cy="2218284"/>
          </a:xfrm>
          <a:prstGeom prst="rect">
            <a:avLst/>
          </a:prstGeom>
        </p:spPr>
      </p:pic>
      <p:sp>
        <p:nvSpPr>
          <p:cNvPr id="7" name="Content Placeholder 6">
            <a:extLst>
              <a:ext uri="{FF2B5EF4-FFF2-40B4-BE49-F238E27FC236}">
                <a16:creationId xmlns:a16="http://schemas.microsoft.com/office/drawing/2014/main" id="{7819318B-7205-473F-BA2E-4B16A7CE70E9}"/>
              </a:ext>
            </a:extLst>
          </p:cNvPr>
          <p:cNvSpPr>
            <a:spLocks noGrp="1"/>
          </p:cNvSpPr>
          <p:nvPr>
            <p:ph sz="quarter" idx="12"/>
          </p:nvPr>
        </p:nvSpPr>
        <p:spPr/>
        <p:txBody>
          <a:bodyPr/>
          <a:lstStyle/>
          <a:p>
            <a:r>
              <a:rPr lang="en-US" dirty="0"/>
              <a:t>PM 7-1</a:t>
            </a:r>
          </a:p>
        </p:txBody>
      </p:sp>
      <p:sp>
        <p:nvSpPr>
          <p:cNvPr id="4" name="Text Placeholder 3">
            <a:extLst>
              <a:ext uri="{FF2B5EF4-FFF2-40B4-BE49-F238E27FC236}">
                <a16:creationId xmlns:a16="http://schemas.microsoft.com/office/drawing/2014/main" id="{A66F8976-117C-4D3B-B4FA-3FC85C4B07E2}"/>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DEC79F00-92B8-4BB6-9C11-2D53814E289E}"/>
              </a:ext>
            </a:extLst>
          </p:cNvPr>
          <p:cNvSpPr>
            <a:spLocks noGrp="1"/>
          </p:cNvSpPr>
          <p:nvPr>
            <p:ph type="body" sz="quarter" idx="11"/>
          </p:nvPr>
        </p:nvSpPr>
        <p:spPr/>
        <p:txBody>
          <a:bodyPr/>
          <a:lstStyle/>
          <a:p>
            <a:r>
              <a:rPr lang="en-US" dirty="0"/>
              <a:t>7-3</a:t>
            </a:r>
          </a:p>
        </p:txBody>
      </p:sp>
    </p:spTree>
    <p:extLst>
      <p:ext uri="{BB962C8B-B14F-4D97-AF65-F5344CB8AC3E}">
        <p14:creationId xmlns:p14="http://schemas.microsoft.com/office/powerpoint/2010/main" val="4214030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765EA1-1CCF-45E4-9FD8-1D251FBE4000}"/>
              </a:ext>
            </a:extLst>
          </p:cNvPr>
          <p:cNvSpPr>
            <a:spLocks noGrp="1"/>
          </p:cNvSpPr>
          <p:nvPr>
            <p:ph type="title" idx="4294967295"/>
          </p:nvPr>
        </p:nvSpPr>
        <p:spPr>
          <a:xfrm>
            <a:off x="1410190" y="2178643"/>
            <a:ext cx="7886700" cy="1325563"/>
          </a:xfrm>
        </p:spPr>
        <p:txBody>
          <a:bodyPr/>
          <a:lstStyle/>
          <a:p>
            <a:pPr lvl="0">
              <a:spcBef>
                <a:spcPts val="1000"/>
              </a:spcBef>
            </a:pPr>
            <a:r>
              <a:rPr lang="en-US" sz="3400" b="1" dirty="0">
                <a:solidFill>
                  <a:prstClr val="black"/>
                </a:solidFill>
                <a:latin typeface="Arial" panose="020B0604020202020204" pitchFamily="34" charset="0"/>
                <a:ea typeface="+mn-ea"/>
                <a:cs typeface="Arial" panose="020B0604020202020204" pitchFamily="34" charset="0"/>
              </a:rPr>
              <a:t>Unit 1: Disaster Preparedness</a:t>
            </a:r>
          </a:p>
        </p:txBody>
      </p:sp>
      <p:sp>
        <p:nvSpPr>
          <p:cNvPr id="3" name="Text Placeholder 2">
            <a:extLst>
              <a:ext uri="{FF2B5EF4-FFF2-40B4-BE49-F238E27FC236}">
                <a16:creationId xmlns:a16="http://schemas.microsoft.com/office/drawing/2014/main" id="{5D3DD3DC-534F-4DED-8ED2-96590E95A862}"/>
              </a:ext>
            </a:extLst>
          </p:cNvPr>
          <p:cNvSpPr>
            <a:spLocks noGrp="1"/>
          </p:cNvSpPr>
          <p:nvPr>
            <p:ph type="body" sz="quarter" idx="11"/>
          </p:nvPr>
        </p:nvSpPr>
        <p:spPr>
          <a:xfrm>
            <a:off x="1384300" y="1638300"/>
            <a:ext cx="9144000" cy="725488"/>
          </a:xfrm>
        </p:spPr>
        <p:txBody>
          <a:bodyPr>
            <a:noAutofit/>
          </a:bodyPr>
          <a:lstStyle/>
          <a:p>
            <a:pPr lvl="0" algn="l" defTabSz="914400">
              <a:lnSpc>
                <a:spcPct val="100000"/>
              </a:lnSpc>
              <a:spcBef>
                <a:spcPts val="0"/>
              </a:spcBef>
            </a:pPr>
            <a:r>
              <a:rPr lang="en-US" sz="5000" dirty="0">
                <a:solidFill>
                  <a:srgbClr val="FFFFFF"/>
                </a:solidFill>
              </a:rPr>
              <a:t>CERT Basic Training</a:t>
            </a:r>
            <a:endParaRPr lang="en-US" sz="5000" b="0" dirty="0">
              <a:solidFill>
                <a:prstClr val="black"/>
              </a:solidFill>
              <a:latin typeface="Calibri" panose="020F0502020204030204"/>
              <a:cs typeface="+mn-cs"/>
            </a:endParaRPr>
          </a:p>
        </p:txBody>
      </p:sp>
    </p:spTree>
    <p:extLst>
      <p:ext uri="{BB962C8B-B14F-4D97-AF65-F5344CB8AC3E}">
        <p14:creationId xmlns:p14="http://schemas.microsoft.com/office/powerpoint/2010/main" val="761352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185333-2047-4571-B683-8349B068B5B4}"/>
              </a:ext>
            </a:extLst>
          </p:cNvPr>
          <p:cNvSpPr>
            <a:spLocks noGrp="1"/>
          </p:cNvSpPr>
          <p:nvPr>
            <p:ph type="title"/>
          </p:nvPr>
        </p:nvSpPr>
        <p:spPr>
          <a:xfrm>
            <a:off x="315142" y="320678"/>
            <a:ext cx="6466658" cy="1017672"/>
          </a:xfrm>
        </p:spPr>
        <p:txBody>
          <a:bodyPr>
            <a:normAutofit/>
          </a:bodyPr>
          <a:lstStyle/>
          <a:p>
            <a:r>
              <a:rPr lang="en-US" sz="3600" dirty="0">
                <a:solidFill>
                  <a:prstClr val="white"/>
                </a:solidFill>
              </a:rPr>
              <a:t>Preparing for a Disaster</a:t>
            </a:r>
            <a:r>
              <a:rPr lang="en-US" sz="900" dirty="0">
                <a:solidFill>
                  <a:srgbClr val="448431"/>
                </a:solidFill>
              </a:rPr>
              <a:t>(1 of 2)</a:t>
            </a:r>
          </a:p>
        </p:txBody>
      </p:sp>
      <p:sp>
        <p:nvSpPr>
          <p:cNvPr id="2" name="Content Placeholder 1">
            <a:extLst>
              <a:ext uri="{FF2B5EF4-FFF2-40B4-BE49-F238E27FC236}">
                <a16:creationId xmlns:a16="http://schemas.microsoft.com/office/drawing/2014/main" id="{B7DB8E61-B6F7-4989-89A2-7394EA73CEC8}"/>
              </a:ext>
            </a:extLst>
          </p:cNvPr>
          <p:cNvSpPr>
            <a:spLocks noGrp="1"/>
          </p:cNvSpPr>
          <p:nvPr>
            <p:ph idx="1"/>
          </p:nvPr>
        </p:nvSpPr>
        <p:spPr/>
        <p:txBody>
          <a:bodyPr/>
          <a:lstStyle/>
          <a:p>
            <a:r>
              <a:rPr lang="en-US" dirty="0"/>
              <a:t>Know local hazards, alerts, warning systems, evacuation routes, and sheltering plans </a:t>
            </a:r>
          </a:p>
          <a:p>
            <a:r>
              <a:rPr lang="en-US" dirty="0"/>
              <a:t>Consider important elements of disaster preparedness </a:t>
            </a:r>
          </a:p>
          <a:p>
            <a:r>
              <a:rPr lang="en-US" dirty="0"/>
              <a:t>Address specific needs for yourself and people you know </a:t>
            </a:r>
          </a:p>
        </p:txBody>
      </p:sp>
      <p:sp>
        <p:nvSpPr>
          <p:cNvPr id="6" name="Content Placeholder 5">
            <a:extLst>
              <a:ext uri="{FF2B5EF4-FFF2-40B4-BE49-F238E27FC236}">
                <a16:creationId xmlns:a16="http://schemas.microsoft.com/office/drawing/2014/main" id="{2ABC57C1-D3AA-4388-8E7D-A88921879EA4}"/>
              </a:ext>
            </a:extLst>
          </p:cNvPr>
          <p:cNvSpPr>
            <a:spLocks noGrp="1"/>
          </p:cNvSpPr>
          <p:nvPr>
            <p:ph sz="quarter" idx="12"/>
          </p:nvPr>
        </p:nvSpPr>
        <p:spPr/>
        <p:txBody>
          <a:bodyPr/>
          <a:lstStyle/>
          <a:p>
            <a:r>
              <a:rPr lang="en-US" dirty="0"/>
              <a:t>PM 1-10</a:t>
            </a:r>
          </a:p>
        </p:txBody>
      </p:sp>
      <p:sp>
        <p:nvSpPr>
          <p:cNvPr id="4" name="Text Placeholder 3">
            <a:extLst>
              <a:ext uri="{FF2B5EF4-FFF2-40B4-BE49-F238E27FC236}">
                <a16:creationId xmlns:a16="http://schemas.microsoft.com/office/drawing/2014/main" id="{79CB213D-DC81-4572-A6CD-66E1E14B3D25}"/>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F0DBCD1D-1BD5-40B3-A494-1F765C9EA0BE}"/>
              </a:ext>
            </a:extLst>
          </p:cNvPr>
          <p:cNvSpPr>
            <a:spLocks noGrp="1"/>
          </p:cNvSpPr>
          <p:nvPr>
            <p:ph type="body" sz="quarter" idx="11"/>
          </p:nvPr>
        </p:nvSpPr>
        <p:spPr/>
        <p:txBody>
          <a:bodyPr/>
          <a:lstStyle/>
          <a:p>
            <a:r>
              <a:rPr lang="en-US" dirty="0"/>
              <a:t>1-18</a:t>
            </a:r>
          </a:p>
        </p:txBody>
      </p:sp>
    </p:spTree>
    <p:extLst>
      <p:ext uri="{BB962C8B-B14F-4D97-AF65-F5344CB8AC3E}">
        <p14:creationId xmlns:p14="http://schemas.microsoft.com/office/powerpoint/2010/main" val="353542530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86341B-94E8-4424-9F40-30FB7EDB8870}"/>
              </a:ext>
            </a:extLst>
          </p:cNvPr>
          <p:cNvSpPr>
            <a:spLocks noGrp="1"/>
          </p:cNvSpPr>
          <p:nvPr>
            <p:ph type="title"/>
          </p:nvPr>
        </p:nvSpPr>
        <p:spPr/>
        <p:txBody>
          <a:bodyPr>
            <a:normAutofit fontScale="90000"/>
          </a:bodyPr>
          <a:lstStyle/>
          <a:p>
            <a:r>
              <a:rPr lang="en-US" dirty="0"/>
              <a:t>Deciding to Attempt Rescue</a:t>
            </a:r>
          </a:p>
        </p:txBody>
      </p:sp>
      <p:sp>
        <p:nvSpPr>
          <p:cNvPr id="2" name="Content Placeholder 1">
            <a:extLst>
              <a:ext uri="{FF2B5EF4-FFF2-40B4-BE49-F238E27FC236}">
                <a16:creationId xmlns:a16="http://schemas.microsoft.com/office/drawing/2014/main" id="{9EB6F7BC-CC5F-4B1B-B2C1-072EEB74121C}"/>
              </a:ext>
            </a:extLst>
          </p:cNvPr>
          <p:cNvSpPr>
            <a:spLocks noGrp="1"/>
          </p:cNvSpPr>
          <p:nvPr>
            <p:ph idx="1"/>
          </p:nvPr>
        </p:nvSpPr>
        <p:spPr/>
        <p:txBody>
          <a:bodyPr>
            <a:noAutofit/>
          </a:bodyPr>
          <a:lstStyle/>
          <a:p>
            <a:r>
              <a:rPr lang="en-US" dirty="0"/>
              <a:t>Rescue attempt decisions are based on three factors</a:t>
            </a:r>
          </a:p>
          <a:p>
            <a:pPr lvl="1"/>
            <a:r>
              <a:rPr lang="en-US" dirty="0"/>
              <a:t>Risks involved for the rescuer and survivor</a:t>
            </a:r>
          </a:p>
          <a:p>
            <a:pPr lvl="1"/>
            <a:r>
              <a:rPr lang="en-US" dirty="0"/>
              <a:t>Greatest good for the greatest number</a:t>
            </a:r>
          </a:p>
          <a:p>
            <a:pPr lvl="1"/>
            <a:r>
              <a:rPr lang="en-US" dirty="0"/>
              <a:t>Resources and manpower available </a:t>
            </a:r>
          </a:p>
          <a:p>
            <a:endParaRPr lang="en-US" dirty="0"/>
          </a:p>
        </p:txBody>
      </p:sp>
      <p:pic>
        <p:nvPicPr>
          <p:cNvPr id="6" name="Picture 5" descr="Photo: CERT members practice search and rescue activities.">
            <a:extLst>
              <a:ext uri="{FF2B5EF4-FFF2-40B4-BE49-F238E27FC236}">
                <a16:creationId xmlns:a16="http://schemas.microsoft.com/office/drawing/2014/main" id="{B963BED5-2669-4784-8CE5-629B2A5870DB}"/>
              </a:ext>
            </a:extLst>
          </p:cNvPr>
          <p:cNvPicPr>
            <a:picLocks noChangeAspect="1"/>
          </p:cNvPicPr>
          <p:nvPr/>
        </p:nvPicPr>
        <p:blipFill>
          <a:blip r:embed="rId2"/>
          <a:stretch>
            <a:fillRect/>
          </a:stretch>
        </p:blipFill>
        <p:spPr>
          <a:xfrm>
            <a:off x="2953738" y="3866726"/>
            <a:ext cx="3236524" cy="2144799"/>
          </a:xfrm>
          <a:prstGeom prst="rect">
            <a:avLst/>
          </a:prstGeom>
        </p:spPr>
      </p:pic>
      <p:sp>
        <p:nvSpPr>
          <p:cNvPr id="7" name="Content Placeholder 6">
            <a:extLst>
              <a:ext uri="{FF2B5EF4-FFF2-40B4-BE49-F238E27FC236}">
                <a16:creationId xmlns:a16="http://schemas.microsoft.com/office/drawing/2014/main" id="{DC0D3AEA-EEBB-4F7C-99E4-0C9C31B641D4}"/>
              </a:ext>
            </a:extLst>
          </p:cNvPr>
          <p:cNvSpPr>
            <a:spLocks noGrp="1"/>
          </p:cNvSpPr>
          <p:nvPr>
            <p:ph sz="quarter" idx="12"/>
          </p:nvPr>
        </p:nvSpPr>
        <p:spPr/>
        <p:txBody>
          <a:bodyPr/>
          <a:lstStyle/>
          <a:p>
            <a:r>
              <a:rPr lang="en-US" dirty="0"/>
              <a:t>PM 7-1</a:t>
            </a:r>
          </a:p>
        </p:txBody>
      </p:sp>
      <p:sp>
        <p:nvSpPr>
          <p:cNvPr id="4" name="Text Placeholder 3">
            <a:extLst>
              <a:ext uri="{FF2B5EF4-FFF2-40B4-BE49-F238E27FC236}">
                <a16:creationId xmlns:a16="http://schemas.microsoft.com/office/drawing/2014/main" id="{7A5DEC6F-1F14-4827-A132-87A039E3E085}"/>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AE0B8801-DB04-490C-B040-0502BEA92F23}"/>
              </a:ext>
            </a:extLst>
          </p:cNvPr>
          <p:cNvSpPr>
            <a:spLocks noGrp="1"/>
          </p:cNvSpPr>
          <p:nvPr>
            <p:ph type="body" sz="quarter" idx="11"/>
          </p:nvPr>
        </p:nvSpPr>
        <p:spPr/>
        <p:txBody>
          <a:bodyPr/>
          <a:lstStyle/>
          <a:p>
            <a:r>
              <a:rPr lang="en-US" dirty="0"/>
              <a:t>7-4</a:t>
            </a:r>
          </a:p>
        </p:txBody>
      </p:sp>
    </p:spTree>
    <p:extLst>
      <p:ext uri="{BB962C8B-B14F-4D97-AF65-F5344CB8AC3E}">
        <p14:creationId xmlns:p14="http://schemas.microsoft.com/office/powerpoint/2010/main" val="245219872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ECA11F-BAEC-4FD3-99C8-D095D0F360AA}"/>
              </a:ext>
            </a:extLst>
          </p:cNvPr>
          <p:cNvSpPr>
            <a:spLocks noGrp="1"/>
          </p:cNvSpPr>
          <p:nvPr>
            <p:ph type="title"/>
          </p:nvPr>
        </p:nvSpPr>
        <p:spPr/>
        <p:txBody>
          <a:bodyPr>
            <a:normAutofit fontScale="90000"/>
          </a:bodyPr>
          <a:lstStyle/>
          <a:p>
            <a:r>
              <a:rPr lang="en-US" dirty="0"/>
              <a:t>Goals of Search and Rescue</a:t>
            </a:r>
          </a:p>
        </p:txBody>
      </p:sp>
      <p:sp>
        <p:nvSpPr>
          <p:cNvPr id="2" name="Content Placeholder 1">
            <a:extLst>
              <a:ext uri="{FF2B5EF4-FFF2-40B4-BE49-F238E27FC236}">
                <a16:creationId xmlns:a16="http://schemas.microsoft.com/office/drawing/2014/main" id="{FC075795-D62B-42AF-A941-94EDFA4E5197}"/>
              </a:ext>
            </a:extLst>
          </p:cNvPr>
          <p:cNvSpPr>
            <a:spLocks noGrp="1"/>
          </p:cNvSpPr>
          <p:nvPr>
            <p:ph idx="1"/>
          </p:nvPr>
        </p:nvSpPr>
        <p:spPr/>
        <p:txBody>
          <a:bodyPr/>
          <a:lstStyle/>
          <a:p>
            <a:r>
              <a:rPr lang="en-US" dirty="0"/>
              <a:t>Rescue greatest number in shortest amount of time </a:t>
            </a:r>
          </a:p>
          <a:p>
            <a:r>
              <a:rPr lang="en-US" dirty="0"/>
              <a:t>Get walking wounded out first </a:t>
            </a:r>
          </a:p>
          <a:p>
            <a:r>
              <a:rPr lang="en-US" dirty="0"/>
              <a:t>Rescue lightly trapped survivors next </a:t>
            </a:r>
          </a:p>
          <a:p>
            <a:r>
              <a:rPr lang="en-US" dirty="0"/>
              <a:t>Keep the rescuers and survivors safe </a:t>
            </a:r>
          </a:p>
        </p:txBody>
      </p:sp>
      <p:sp>
        <p:nvSpPr>
          <p:cNvPr id="6" name="Content Placeholder 5">
            <a:extLst>
              <a:ext uri="{FF2B5EF4-FFF2-40B4-BE49-F238E27FC236}">
                <a16:creationId xmlns:a16="http://schemas.microsoft.com/office/drawing/2014/main" id="{5EB24431-FF15-4241-B46B-2C5B0A9834D9}"/>
              </a:ext>
            </a:extLst>
          </p:cNvPr>
          <p:cNvSpPr>
            <a:spLocks noGrp="1"/>
          </p:cNvSpPr>
          <p:nvPr>
            <p:ph sz="quarter" idx="12"/>
          </p:nvPr>
        </p:nvSpPr>
        <p:spPr/>
        <p:txBody>
          <a:bodyPr/>
          <a:lstStyle/>
          <a:p>
            <a:r>
              <a:rPr lang="en-US" dirty="0"/>
              <a:t>PM 7-1</a:t>
            </a:r>
          </a:p>
        </p:txBody>
      </p:sp>
      <p:sp>
        <p:nvSpPr>
          <p:cNvPr id="4" name="Text Placeholder 3">
            <a:extLst>
              <a:ext uri="{FF2B5EF4-FFF2-40B4-BE49-F238E27FC236}">
                <a16:creationId xmlns:a16="http://schemas.microsoft.com/office/drawing/2014/main" id="{7BEEB367-4BDE-4665-8E2F-4137DB354B7B}"/>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7FFC2BEF-D239-4AA4-BA03-13279AA14082}"/>
              </a:ext>
            </a:extLst>
          </p:cNvPr>
          <p:cNvSpPr>
            <a:spLocks noGrp="1"/>
          </p:cNvSpPr>
          <p:nvPr>
            <p:ph type="body" sz="quarter" idx="11"/>
          </p:nvPr>
        </p:nvSpPr>
        <p:spPr/>
        <p:txBody>
          <a:bodyPr/>
          <a:lstStyle/>
          <a:p>
            <a:r>
              <a:rPr lang="en-US" dirty="0"/>
              <a:t>7-5</a:t>
            </a:r>
          </a:p>
        </p:txBody>
      </p:sp>
    </p:spTree>
    <p:extLst>
      <p:ext uri="{BB962C8B-B14F-4D97-AF65-F5344CB8AC3E}">
        <p14:creationId xmlns:p14="http://schemas.microsoft.com/office/powerpoint/2010/main" val="225461051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287A3E-036E-4288-9F8D-EA3B00A7436D}"/>
              </a:ext>
            </a:extLst>
          </p:cNvPr>
          <p:cNvSpPr>
            <a:spLocks noGrp="1"/>
          </p:cNvSpPr>
          <p:nvPr>
            <p:ph type="title"/>
          </p:nvPr>
        </p:nvSpPr>
        <p:spPr/>
        <p:txBody>
          <a:bodyPr>
            <a:normAutofit fontScale="90000"/>
          </a:bodyPr>
          <a:lstStyle/>
          <a:p>
            <a:r>
              <a:rPr lang="en-US" dirty="0"/>
              <a:t>Effective Search and Rescue</a:t>
            </a:r>
          </a:p>
        </p:txBody>
      </p:sp>
      <p:sp>
        <p:nvSpPr>
          <p:cNvPr id="2" name="Content Placeholder 1">
            <a:extLst>
              <a:ext uri="{FF2B5EF4-FFF2-40B4-BE49-F238E27FC236}">
                <a16:creationId xmlns:a16="http://schemas.microsoft.com/office/drawing/2014/main" id="{DE0F6065-4764-4139-945E-C92F844DCBF0}"/>
              </a:ext>
            </a:extLst>
          </p:cNvPr>
          <p:cNvSpPr>
            <a:spLocks noGrp="1"/>
          </p:cNvSpPr>
          <p:nvPr>
            <p:ph idx="1"/>
          </p:nvPr>
        </p:nvSpPr>
        <p:spPr/>
        <p:txBody>
          <a:bodyPr>
            <a:normAutofit/>
          </a:bodyPr>
          <a:lstStyle/>
          <a:p>
            <a:pPr marL="0" indent="0">
              <a:buNone/>
            </a:pPr>
            <a:r>
              <a:rPr lang="en-US" dirty="0"/>
              <a:t>Depends on:</a:t>
            </a:r>
          </a:p>
          <a:p>
            <a:pPr lvl="1">
              <a:buFont typeface="Arial" panose="020B0604020202020204" pitchFamily="34" charset="0"/>
              <a:buChar char="•"/>
            </a:pPr>
            <a:r>
              <a:rPr lang="en-US" dirty="0"/>
              <a:t>Effective size-up</a:t>
            </a:r>
          </a:p>
          <a:p>
            <a:pPr lvl="1">
              <a:buFont typeface="Arial" panose="020B0604020202020204" pitchFamily="34" charset="0"/>
              <a:buChar char="•"/>
            </a:pPr>
            <a:r>
              <a:rPr lang="en-US" dirty="0"/>
              <a:t>Rescuer safety</a:t>
            </a:r>
          </a:p>
          <a:p>
            <a:pPr lvl="1">
              <a:buFont typeface="Arial" panose="020B0604020202020204" pitchFamily="34" charset="0"/>
              <a:buChar char="•"/>
            </a:pPr>
            <a:r>
              <a:rPr lang="en-US" dirty="0"/>
              <a:t>Survivor safety </a:t>
            </a:r>
          </a:p>
        </p:txBody>
      </p:sp>
      <p:pic>
        <p:nvPicPr>
          <p:cNvPr id="6" name="Picture 5" descr="Photo of a CERT volunteer wearing a light green CERT vest.">
            <a:extLst>
              <a:ext uri="{FF2B5EF4-FFF2-40B4-BE49-F238E27FC236}">
                <a16:creationId xmlns:a16="http://schemas.microsoft.com/office/drawing/2014/main" id="{8B9D8593-FC84-4EAE-A640-87CC1FA36AFF}"/>
              </a:ext>
            </a:extLst>
          </p:cNvPr>
          <p:cNvPicPr>
            <a:picLocks noChangeAspect="1"/>
          </p:cNvPicPr>
          <p:nvPr/>
        </p:nvPicPr>
        <p:blipFill>
          <a:blip r:embed="rId2"/>
          <a:stretch>
            <a:fillRect/>
          </a:stretch>
        </p:blipFill>
        <p:spPr>
          <a:xfrm>
            <a:off x="4150386" y="2138861"/>
            <a:ext cx="4501005" cy="3008325"/>
          </a:xfrm>
          <a:prstGeom prst="rect">
            <a:avLst/>
          </a:prstGeom>
        </p:spPr>
      </p:pic>
      <p:sp>
        <p:nvSpPr>
          <p:cNvPr id="7" name="Content Placeholder 6">
            <a:extLst>
              <a:ext uri="{FF2B5EF4-FFF2-40B4-BE49-F238E27FC236}">
                <a16:creationId xmlns:a16="http://schemas.microsoft.com/office/drawing/2014/main" id="{CD4E8FE4-37B1-4444-821E-7F6F2485FABD}"/>
              </a:ext>
            </a:extLst>
          </p:cNvPr>
          <p:cNvSpPr>
            <a:spLocks noGrp="1"/>
          </p:cNvSpPr>
          <p:nvPr>
            <p:ph sz="quarter" idx="12"/>
          </p:nvPr>
        </p:nvSpPr>
        <p:spPr/>
        <p:txBody>
          <a:bodyPr/>
          <a:lstStyle/>
          <a:p>
            <a:r>
              <a:rPr lang="en-US" dirty="0"/>
              <a:t>PM 7-1</a:t>
            </a:r>
          </a:p>
        </p:txBody>
      </p:sp>
      <p:sp>
        <p:nvSpPr>
          <p:cNvPr id="4" name="Text Placeholder 3">
            <a:extLst>
              <a:ext uri="{FF2B5EF4-FFF2-40B4-BE49-F238E27FC236}">
                <a16:creationId xmlns:a16="http://schemas.microsoft.com/office/drawing/2014/main" id="{8911785D-8AD3-4C5D-8D92-AD262A61645B}"/>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E0AE08CC-8D7F-435D-BFE9-5B42C5526149}"/>
              </a:ext>
            </a:extLst>
          </p:cNvPr>
          <p:cNvSpPr>
            <a:spLocks noGrp="1"/>
          </p:cNvSpPr>
          <p:nvPr>
            <p:ph type="body" sz="quarter" idx="11"/>
          </p:nvPr>
        </p:nvSpPr>
        <p:spPr/>
        <p:txBody>
          <a:bodyPr/>
          <a:lstStyle/>
          <a:p>
            <a:r>
              <a:rPr lang="en-US" dirty="0"/>
              <a:t>7-6</a:t>
            </a:r>
          </a:p>
        </p:txBody>
      </p:sp>
    </p:spTree>
    <p:extLst>
      <p:ext uri="{BB962C8B-B14F-4D97-AF65-F5344CB8AC3E}">
        <p14:creationId xmlns:p14="http://schemas.microsoft.com/office/powerpoint/2010/main" val="136580670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B025DD-8602-4FF5-B8F2-763C48A13E93}"/>
              </a:ext>
            </a:extLst>
          </p:cNvPr>
          <p:cNvSpPr>
            <a:spLocks noGrp="1"/>
          </p:cNvSpPr>
          <p:nvPr>
            <p:ph type="title"/>
          </p:nvPr>
        </p:nvSpPr>
        <p:spPr/>
        <p:txBody>
          <a:bodyPr/>
          <a:lstStyle/>
          <a:p>
            <a:r>
              <a:rPr lang="en-US" dirty="0"/>
              <a:t>CERT Size-up </a:t>
            </a:r>
          </a:p>
        </p:txBody>
      </p:sp>
      <p:sp>
        <p:nvSpPr>
          <p:cNvPr id="6" name="Content Placeholder 5">
            <a:extLst>
              <a:ext uri="{FF2B5EF4-FFF2-40B4-BE49-F238E27FC236}">
                <a16:creationId xmlns:a16="http://schemas.microsoft.com/office/drawing/2014/main" id="{79EAD3D9-B38B-421D-A4DA-6D54F2E29DDA}"/>
              </a:ext>
            </a:extLst>
          </p:cNvPr>
          <p:cNvSpPr>
            <a:spLocks noGrp="1"/>
          </p:cNvSpPr>
          <p:nvPr>
            <p:ph idx="1"/>
          </p:nvPr>
        </p:nvSpPr>
        <p:spPr/>
        <p:txBody>
          <a:bodyPr>
            <a:noAutofit/>
          </a:bodyPr>
          <a:lstStyle/>
          <a:p>
            <a:pPr>
              <a:spcBef>
                <a:spcPts val="500"/>
              </a:spcBef>
            </a:pPr>
            <a:r>
              <a:rPr lang="en-US" dirty="0"/>
              <a:t>Gather Facts </a:t>
            </a:r>
          </a:p>
          <a:p>
            <a:pPr>
              <a:spcBef>
                <a:spcPts val="500"/>
              </a:spcBef>
            </a:pPr>
            <a:r>
              <a:rPr lang="en-US" dirty="0"/>
              <a:t>Assess Damage </a:t>
            </a:r>
          </a:p>
          <a:p>
            <a:pPr>
              <a:spcBef>
                <a:spcPts val="500"/>
              </a:spcBef>
            </a:pPr>
            <a:r>
              <a:rPr lang="en-US" dirty="0"/>
              <a:t>Consider Probabilities </a:t>
            </a:r>
          </a:p>
          <a:p>
            <a:pPr>
              <a:spcBef>
                <a:spcPts val="500"/>
              </a:spcBef>
            </a:pPr>
            <a:r>
              <a:rPr lang="en-US" dirty="0"/>
              <a:t>Assess Your Situation </a:t>
            </a:r>
          </a:p>
          <a:p>
            <a:pPr>
              <a:spcBef>
                <a:spcPts val="500"/>
              </a:spcBef>
            </a:pPr>
            <a:r>
              <a:rPr lang="en-US" dirty="0"/>
              <a:t>Establish Priorities </a:t>
            </a:r>
          </a:p>
          <a:p>
            <a:pPr>
              <a:spcBef>
                <a:spcPts val="500"/>
              </a:spcBef>
            </a:pPr>
            <a:r>
              <a:rPr lang="en-US" dirty="0"/>
              <a:t>Make Decisions </a:t>
            </a:r>
          </a:p>
          <a:p>
            <a:pPr>
              <a:spcBef>
                <a:spcPts val="500"/>
              </a:spcBef>
            </a:pPr>
            <a:r>
              <a:rPr lang="en-US" dirty="0"/>
              <a:t>Develop Plan of Action </a:t>
            </a:r>
          </a:p>
          <a:p>
            <a:pPr>
              <a:spcBef>
                <a:spcPts val="500"/>
              </a:spcBef>
            </a:pPr>
            <a:r>
              <a:rPr lang="en-US" dirty="0"/>
              <a:t>Take Action </a:t>
            </a:r>
          </a:p>
          <a:p>
            <a:pPr>
              <a:spcBef>
                <a:spcPts val="500"/>
              </a:spcBef>
            </a:pPr>
            <a:r>
              <a:rPr lang="en-US" dirty="0"/>
              <a:t>Evaluate Progress </a:t>
            </a:r>
          </a:p>
        </p:txBody>
      </p:sp>
      <p:pic>
        <p:nvPicPr>
          <p:cNvPr id="10" name="Picture 9" descr="A drawing of a flag&#10;&#10;Description generated with very high confidence">
            <a:extLst>
              <a:ext uri="{FF2B5EF4-FFF2-40B4-BE49-F238E27FC236}">
                <a16:creationId xmlns:a16="http://schemas.microsoft.com/office/drawing/2014/main" id="{C7E76EC8-8D9C-4A53-94BB-0BC6D3BD7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9422" y="2246287"/>
            <a:ext cx="3339281" cy="3418446"/>
          </a:xfrm>
          <a:prstGeom prst="rect">
            <a:avLst/>
          </a:prstGeom>
        </p:spPr>
      </p:pic>
      <p:sp>
        <p:nvSpPr>
          <p:cNvPr id="2" name="Content Placeholder 1">
            <a:extLst>
              <a:ext uri="{FF2B5EF4-FFF2-40B4-BE49-F238E27FC236}">
                <a16:creationId xmlns:a16="http://schemas.microsoft.com/office/drawing/2014/main" id="{AFCA2A0A-0EEC-44F8-B545-93F0329D29DA}"/>
              </a:ext>
            </a:extLst>
          </p:cNvPr>
          <p:cNvSpPr>
            <a:spLocks noGrp="1"/>
          </p:cNvSpPr>
          <p:nvPr>
            <p:ph sz="quarter" idx="12"/>
          </p:nvPr>
        </p:nvSpPr>
        <p:spPr/>
        <p:txBody>
          <a:bodyPr/>
          <a:lstStyle/>
          <a:p>
            <a:r>
              <a:rPr lang="en-US" dirty="0"/>
              <a:t>PM 7-3</a:t>
            </a:r>
          </a:p>
        </p:txBody>
      </p:sp>
      <p:sp>
        <p:nvSpPr>
          <p:cNvPr id="7" name="Text Placeholder 6">
            <a:extLst>
              <a:ext uri="{FF2B5EF4-FFF2-40B4-BE49-F238E27FC236}">
                <a16:creationId xmlns:a16="http://schemas.microsoft.com/office/drawing/2014/main" id="{3D674DAD-8955-43B2-880B-0DE54F71037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8" name="Text Placeholder 7">
            <a:extLst>
              <a:ext uri="{FF2B5EF4-FFF2-40B4-BE49-F238E27FC236}">
                <a16:creationId xmlns:a16="http://schemas.microsoft.com/office/drawing/2014/main" id="{0839FA28-B6A1-4AAD-A9DF-937E09844995}"/>
              </a:ext>
            </a:extLst>
          </p:cNvPr>
          <p:cNvSpPr>
            <a:spLocks noGrp="1"/>
          </p:cNvSpPr>
          <p:nvPr>
            <p:ph type="body" sz="quarter" idx="11"/>
          </p:nvPr>
        </p:nvSpPr>
        <p:spPr/>
        <p:txBody>
          <a:bodyPr/>
          <a:lstStyle/>
          <a:p>
            <a:r>
              <a:rPr lang="en-US" dirty="0"/>
              <a:t>7-7</a:t>
            </a:r>
          </a:p>
        </p:txBody>
      </p:sp>
    </p:spTree>
    <p:extLst>
      <p:ext uri="{BB962C8B-B14F-4D97-AF65-F5344CB8AC3E}">
        <p14:creationId xmlns:p14="http://schemas.microsoft.com/office/powerpoint/2010/main" val="182701915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FC3999-73BD-4CBF-890C-2C95882AA794}"/>
              </a:ext>
            </a:extLst>
          </p:cNvPr>
          <p:cNvSpPr>
            <a:spLocks noGrp="1"/>
          </p:cNvSpPr>
          <p:nvPr>
            <p:ph type="title"/>
          </p:nvPr>
        </p:nvSpPr>
        <p:spPr/>
        <p:txBody>
          <a:bodyPr/>
          <a:lstStyle/>
          <a:p>
            <a:r>
              <a:rPr lang="en-US" dirty="0"/>
              <a:t>Size-up Step 1</a:t>
            </a:r>
          </a:p>
        </p:txBody>
      </p:sp>
      <p:sp>
        <p:nvSpPr>
          <p:cNvPr id="2" name="Content Placeholder 1">
            <a:extLst>
              <a:ext uri="{FF2B5EF4-FFF2-40B4-BE49-F238E27FC236}">
                <a16:creationId xmlns:a16="http://schemas.microsoft.com/office/drawing/2014/main" id="{9E7CD619-2A2C-4D5F-9656-FDE79751A7BC}"/>
              </a:ext>
            </a:extLst>
          </p:cNvPr>
          <p:cNvSpPr>
            <a:spLocks noGrp="1"/>
          </p:cNvSpPr>
          <p:nvPr>
            <p:ph idx="1"/>
          </p:nvPr>
        </p:nvSpPr>
        <p:spPr>
          <a:xfrm>
            <a:off x="315142" y="1521229"/>
            <a:ext cx="5092127" cy="4781145"/>
          </a:xfrm>
        </p:spPr>
        <p:txBody>
          <a:bodyPr/>
          <a:lstStyle/>
          <a:p>
            <a:r>
              <a:rPr lang="en-US" b="1" dirty="0"/>
              <a:t>Gather Facts: </a:t>
            </a:r>
          </a:p>
          <a:p>
            <a:pPr lvl="1"/>
            <a:r>
              <a:rPr lang="en-US" dirty="0"/>
              <a:t>Time of event and day of the week</a:t>
            </a:r>
          </a:p>
          <a:p>
            <a:pPr lvl="1"/>
            <a:r>
              <a:rPr lang="en-US" dirty="0"/>
              <a:t>Construction type/terrain</a:t>
            </a:r>
          </a:p>
          <a:p>
            <a:pPr lvl="1"/>
            <a:r>
              <a:rPr lang="en-US" dirty="0"/>
              <a:t>Occupancy</a:t>
            </a:r>
          </a:p>
          <a:p>
            <a:pPr lvl="1"/>
            <a:r>
              <a:rPr lang="en-US" dirty="0"/>
              <a:t>Weather</a:t>
            </a:r>
          </a:p>
          <a:p>
            <a:pPr lvl="1"/>
            <a:r>
              <a:rPr lang="en-US" dirty="0"/>
              <a:t>Hazards</a:t>
            </a:r>
          </a:p>
          <a:p>
            <a:pPr lvl="1"/>
            <a:r>
              <a:rPr lang="en-US" dirty="0"/>
              <a:t>Search subject profile </a:t>
            </a:r>
          </a:p>
        </p:txBody>
      </p:sp>
      <p:pic>
        <p:nvPicPr>
          <p:cNvPr id="6" name="Picture 5" descr="Photo of a large building that has partially collapsed.">
            <a:extLst>
              <a:ext uri="{FF2B5EF4-FFF2-40B4-BE49-F238E27FC236}">
                <a16:creationId xmlns:a16="http://schemas.microsoft.com/office/drawing/2014/main" id="{8B5AC193-D036-47CD-8DE0-6CDD62FB8A1A}"/>
              </a:ext>
            </a:extLst>
          </p:cNvPr>
          <p:cNvPicPr>
            <a:picLocks noChangeAspect="1"/>
          </p:cNvPicPr>
          <p:nvPr/>
        </p:nvPicPr>
        <p:blipFill>
          <a:blip r:embed="rId2"/>
          <a:stretch>
            <a:fillRect/>
          </a:stretch>
        </p:blipFill>
        <p:spPr>
          <a:xfrm>
            <a:off x="5045778" y="1935261"/>
            <a:ext cx="3737367" cy="3651244"/>
          </a:xfrm>
          <a:prstGeom prst="rect">
            <a:avLst/>
          </a:prstGeom>
        </p:spPr>
      </p:pic>
      <p:sp>
        <p:nvSpPr>
          <p:cNvPr id="7" name="Content Placeholder 6">
            <a:extLst>
              <a:ext uri="{FF2B5EF4-FFF2-40B4-BE49-F238E27FC236}">
                <a16:creationId xmlns:a16="http://schemas.microsoft.com/office/drawing/2014/main" id="{907510B6-EB70-4E9A-95E4-BCEA17C7F813}"/>
              </a:ext>
            </a:extLst>
          </p:cNvPr>
          <p:cNvSpPr>
            <a:spLocks noGrp="1"/>
          </p:cNvSpPr>
          <p:nvPr>
            <p:ph sz="quarter" idx="12"/>
          </p:nvPr>
        </p:nvSpPr>
        <p:spPr/>
        <p:txBody>
          <a:bodyPr/>
          <a:lstStyle/>
          <a:p>
            <a:r>
              <a:rPr lang="en-US" dirty="0"/>
              <a:t>PM 7-5</a:t>
            </a:r>
          </a:p>
        </p:txBody>
      </p:sp>
      <p:sp>
        <p:nvSpPr>
          <p:cNvPr id="4" name="Text Placeholder 3">
            <a:extLst>
              <a:ext uri="{FF2B5EF4-FFF2-40B4-BE49-F238E27FC236}">
                <a16:creationId xmlns:a16="http://schemas.microsoft.com/office/drawing/2014/main" id="{934B8D07-1165-4A3C-A283-DEBBB2EF76F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73286F08-293B-4EB1-B5AD-062FD615F70D}"/>
              </a:ext>
            </a:extLst>
          </p:cNvPr>
          <p:cNvSpPr>
            <a:spLocks noGrp="1"/>
          </p:cNvSpPr>
          <p:nvPr>
            <p:ph type="body" sz="quarter" idx="11"/>
          </p:nvPr>
        </p:nvSpPr>
        <p:spPr/>
        <p:txBody>
          <a:bodyPr/>
          <a:lstStyle/>
          <a:p>
            <a:r>
              <a:rPr lang="en-US" dirty="0"/>
              <a:t>7-8</a:t>
            </a:r>
          </a:p>
        </p:txBody>
      </p:sp>
    </p:spTree>
    <p:extLst>
      <p:ext uri="{BB962C8B-B14F-4D97-AF65-F5344CB8AC3E}">
        <p14:creationId xmlns:p14="http://schemas.microsoft.com/office/powerpoint/2010/main" val="218780959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209375-CC8B-477E-9871-44936EB78253}"/>
              </a:ext>
            </a:extLst>
          </p:cNvPr>
          <p:cNvSpPr>
            <a:spLocks noGrp="1"/>
          </p:cNvSpPr>
          <p:nvPr>
            <p:ph type="title"/>
          </p:nvPr>
        </p:nvSpPr>
        <p:spPr/>
        <p:txBody>
          <a:bodyPr/>
          <a:lstStyle/>
          <a:p>
            <a:r>
              <a:rPr lang="en-US" dirty="0"/>
              <a:t>Exercise 7.1</a:t>
            </a:r>
          </a:p>
        </p:txBody>
      </p:sp>
      <p:sp>
        <p:nvSpPr>
          <p:cNvPr id="2" name="Content Placeholder 1">
            <a:extLst>
              <a:ext uri="{FF2B5EF4-FFF2-40B4-BE49-F238E27FC236}">
                <a16:creationId xmlns:a16="http://schemas.microsoft.com/office/drawing/2014/main" id="{EEE0B200-ED1A-4380-B9E8-D4036DF2D8F3}"/>
              </a:ext>
            </a:extLst>
          </p:cNvPr>
          <p:cNvSpPr>
            <a:spLocks noGrp="1"/>
          </p:cNvSpPr>
          <p:nvPr>
            <p:ph idx="1"/>
          </p:nvPr>
        </p:nvSpPr>
        <p:spPr/>
        <p:txBody>
          <a:bodyPr>
            <a:normAutofit/>
          </a:bodyPr>
          <a:lstStyle/>
          <a:p>
            <a:pPr>
              <a:spcBef>
                <a:spcPts val="400"/>
              </a:spcBef>
            </a:pPr>
            <a:r>
              <a:rPr lang="en-US" sz="2600" dirty="0"/>
              <a:t>Brainstorm the following questions:</a:t>
            </a:r>
          </a:p>
          <a:p>
            <a:pPr lvl="1">
              <a:spcBef>
                <a:spcPts val="400"/>
              </a:spcBef>
            </a:pPr>
            <a:r>
              <a:rPr lang="en-US" sz="2200" dirty="0"/>
              <a:t>What does this scenario tell you about the probable density for the affected area?</a:t>
            </a:r>
          </a:p>
          <a:p>
            <a:pPr lvl="1">
              <a:spcBef>
                <a:spcPts val="400"/>
              </a:spcBef>
            </a:pPr>
            <a:r>
              <a:rPr lang="en-US" sz="2200" dirty="0"/>
              <a:t>What does this scenario tell you about the facts that must be gathered?</a:t>
            </a:r>
          </a:p>
          <a:p>
            <a:pPr lvl="1">
              <a:spcBef>
                <a:spcPts val="400"/>
              </a:spcBef>
            </a:pPr>
            <a:r>
              <a:rPr lang="en-US" sz="2200" dirty="0"/>
              <a:t>What impact could these facts have on search and rescue operations?</a:t>
            </a:r>
          </a:p>
          <a:p>
            <a:pPr lvl="1">
              <a:spcBef>
                <a:spcPts val="400"/>
              </a:spcBef>
            </a:pPr>
            <a:r>
              <a:rPr lang="en-US" sz="2200" dirty="0"/>
              <a:t>What kinds of search and rescue operations are probable?</a:t>
            </a:r>
          </a:p>
          <a:p>
            <a:pPr lvl="1">
              <a:spcBef>
                <a:spcPts val="400"/>
              </a:spcBef>
            </a:pPr>
            <a:r>
              <a:rPr lang="en-US" sz="2200" dirty="0"/>
              <a:t>What, if any, are the constraints that search and rescue personnel may face in this scenario?</a:t>
            </a:r>
          </a:p>
          <a:p>
            <a:pPr lvl="1">
              <a:spcBef>
                <a:spcPts val="400"/>
              </a:spcBef>
            </a:pPr>
            <a:r>
              <a:rPr lang="en-US" sz="2200" dirty="0"/>
              <a:t>Can these constraints be overcome within the established CERT mission? If so, how?</a:t>
            </a:r>
          </a:p>
          <a:p>
            <a:pPr>
              <a:spcBef>
                <a:spcPts val="400"/>
              </a:spcBef>
            </a:pPr>
            <a:endParaRPr lang="en-US" dirty="0"/>
          </a:p>
        </p:txBody>
      </p:sp>
      <p:sp>
        <p:nvSpPr>
          <p:cNvPr id="6" name="Content Placeholder 5">
            <a:extLst>
              <a:ext uri="{FF2B5EF4-FFF2-40B4-BE49-F238E27FC236}">
                <a16:creationId xmlns:a16="http://schemas.microsoft.com/office/drawing/2014/main" id="{9AAE557A-F460-4BDC-8694-58AABB39031A}"/>
              </a:ext>
            </a:extLst>
          </p:cNvPr>
          <p:cNvSpPr>
            <a:spLocks noGrp="1"/>
          </p:cNvSpPr>
          <p:nvPr>
            <p:ph sz="quarter" idx="12"/>
          </p:nvPr>
        </p:nvSpPr>
        <p:spPr/>
        <p:txBody>
          <a:bodyPr/>
          <a:lstStyle/>
          <a:p>
            <a:r>
              <a:rPr lang="en-US" dirty="0"/>
              <a:t>PM 7-5</a:t>
            </a:r>
          </a:p>
        </p:txBody>
      </p:sp>
      <p:sp>
        <p:nvSpPr>
          <p:cNvPr id="4" name="Text Placeholder 3">
            <a:extLst>
              <a:ext uri="{FF2B5EF4-FFF2-40B4-BE49-F238E27FC236}">
                <a16:creationId xmlns:a16="http://schemas.microsoft.com/office/drawing/2014/main" id="{141137E5-4D0D-47B5-A426-3EDF59D165B2}"/>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605680A7-7451-43D3-88AA-2EBF89420CCD}"/>
              </a:ext>
            </a:extLst>
          </p:cNvPr>
          <p:cNvSpPr>
            <a:spLocks noGrp="1"/>
          </p:cNvSpPr>
          <p:nvPr>
            <p:ph type="body" sz="quarter" idx="11"/>
          </p:nvPr>
        </p:nvSpPr>
        <p:spPr/>
        <p:txBody>
          <a:bodyPr/>
          <a:lstStyle/>
          <a:p>
            <a:r>
              <a:rPr lang="en-US" dirty="0"/>
              <a:t>7-9</a:t>
            </a:r>
          </a:p>
        </p:txBody>
      </p:sp>
    </p:spTree>
    <p:extLst>
      <p:ext uri="{BB962C8B-B14F-4D97-AF65-F5344CB8AC3E}">
        <p14:creationId xmlns:p14="http://schemas.microsoft.com/office/powerpoint/2010/main" val="306874835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E0F924-1D71-48E9-A833-9E398817D930}"/>
              </a:ext>
            </a:extLst>
          </p:cNvPr>
          <p:cNvSpPr>
            <a:spLocks noGrp="1"/>
          </p:cNvSpPr>
          <p:nvPr>
            <p:ph type="title"/>
          </p:nvPr>
        </p:nvSpPr>
        <p:spPr/>
        <p:txBody>
          <a:bodyPr/>
          <a:lstStyle/>
          <a:p>
            <a:r>
              <a:rPr lang="en-US" dirty="0"/>
              <a:t>Size-up Step 2</a:t>
            </a:r>
          </a:p>
        </p:txBody>
      </p:sp>
      <p:sp>
        <p:nvSpPr>
          <p:cNvPr id="2" name="Content Placeholder 1">
            <a:extLst>
              <a:ext uri="{FF2B5EF4-FFF2-40B4-BE49-F238E27FC236}">
                <a16:creationId xmlns:a16="http://schemas.microsoft.com/office/drawing/2014/main" id="{42E650F5-8676-4ECD-8E0E-3C21463889A2}"/>
              </a:ext>
            </a:extLst>
          </p:cNvPr>
          <p:cNvSpPr>
            <a:spLocks noGrp="1"/>
          </p:cNvSpPr>
          <p:nvPr>
            <p:ph idx="1"/>
          </p:nvPr>
        </p:nvSpPr>
        <p:spPr/>
        <p:txBody>
          <a:bodyPr/>
          <a:lstStyle/>
          <a:p>
            <a:r>
              <a:rPr lang="en-US" b="1" dirty="0"/>
              <a:t>Assess and Communicate Damage</a:t>
            </a:r>
          </a:p>
          <a:p>
            <a:pPr lvl="1"/>
            <a:r>
              <a:rPr lang="en-US" dirty="0"/>
              <a:t>The CERT mission changes if damage is light, moderate, or heavy </a:t>
            </a:r>
          </a:p>
        </p:txBody>
      </p:sp>
      <p:sp>
        <p:nvSpPr>
          <p:cNvPr id="6" name="Content Placeholder 5">
            <a:extLst>
              <a:ext uri="{FF2B5EF4-FFF2-40B4-BE49-F238E27FC236}">
                <a16:creationId xmlns:a16="http://schemas.microsoft.com/office/drawing/2014/main" id="{0B4CAA65-8E8B-48D0-B2E6-BC917006630D}"/>
              </a:ext>
            </a:extLst>
          </p:cNvPr>
          <p:cNvSpPr>
            <a:spLocks noGrp="1"/>
          </p:cNvSpPr>
          <p:nvPr>
            <p:ph sz="quarter" idx="12"/>
          </p:nvPr>
        </p:nvSpPr>
        <p:spPr/>
        <p:txBody>
          <a:bodyPr/>
          <a:lstStyle/>
          <a:p>
            <a:r>
              <a:rPr lang="en-US" dirty="0"/>
              <a:t>PM 7-6</a:t>
            </a:r>
          </a:p>
        </p:txBody>
      </p:sp>
      <p:sp>
        <p:nvSpPr>
          <p:cNvPr id="4" name="Text Placeholder 3">
            <a:extLst>
              <a:ext uri="{FF2B5EF4-FFF2-40B4-BE49-F238E27FC236}">
                <a16:creationId xmlns:a16="http://schemas.microsoft.com/office/drawing/2014/main" id="{99A4DD77-05AE-4F66-BAEB-88018B33B6B4}"/>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4F0E1FF4-A341-4A3C-80B6-6FCFD4CABA1D}"/>
              </a:ext>
            </a:extLst>
          </p:cNvPr>
          <p:cNvSpPr>
            <a:spLocks noGrp="1"/>
          </p:cNvSpPr>
          <p:nvPr>
            <p:ph type="body" sz="quarter" idx="11"/>
          </p:nvPr>
        </p:nvSpPr>
        <p:spPr/>
        <p:txBody>
          <a:bodyPr/>
          <a:lstStyle/>
          <a:p>
            <a:r>
              <a:rPr lang="en-US" dirty="0"/>
              <a:t>7-10</a:t>
            </a:r>
          </a:p>
        </p:txBody>
      </p:sp>
    </p:spTree>
    <p:extLst>
      <p:ext uri="{BB962C8B-B14F-4D97-AF65-F5344CB8AC3E}">
        <p14:creationId xmlns:p14="http://schemas.microsoft.com/office/powerpoint/2010/main" val="1436082786"/>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A00FE8-200E-47CD-9E2D-CFE7AC56AA61}"/>
              </a:ext>
            </a:extLst>
          </p:cNvPr>
          <p:cNvSpPr>
            <a:spLocks noGrp="1"/>
          </p:cNvSpPr>
          <p:nvPr>
            <p:ph type="title"/>
          </p:nvPr>
        </p:nvSpPr>
        <p:spPr/>
        <p:txBody>
          <a:bodyPr/>
          <a:lstStyle/>
          <a:p>
            <a:r>
              <a:rPr lang="en-US" dirty="0"/>
              <a:t>Light Damage</a:t>
            </a:r>
          </a:p>
        </p:txBody>
      </p:sp>
      <p:sp>
        <p:nvSpPr>
          <p:cNvPr id="2" name="Content Placeholder 1">
            <a:extLst>
              <a:ext uri="{FF2B5EF4-FFF2-40B4-BE49-F238E27FC236}">
                <a16:creationId xmlns:a16="http://schemas.microsoft.com/office/drawing/2014/main" id="{2630E5DB-A67A-4EB1-894D-6FDDE997B57F}"/>
              </a:ext>
            </a:extLst>
          </p:cNvPr>
          <p:cNvSpPr>
            <a:spLocks noGrp="1"/>
          </p:cNvSpPr>
          <p:nvPr>
            <p:ph idx="1"/>
          </p:nvPr>
        </p:nvSpPr>
        <p:spPr>
          <a:xfrm>
            <a:off x="315142" y="1521229"/>
            <a:ext cx="4899227" cy="4781145"/>
          </a:xfrm>
        </p:spPr>
        <p:txBody>
          <a:bodyPr/>
          <a:lstStyle/>
          <a:p>
            <a:r>
              <a:rPr lang="en-US" dirty="0"/>
              <a:t>Superficial</a:t>
            </a:r>
          </a:p>
          <a:p>
            <a:r>
              <a:rPr lang="en-US" dirty="0"/>
              <a:t>Broken windows</a:t>
            </a:r>
          </a:p>
          <a:p>
            <a:r>
              <a:rPr lang="en-US" dirty="0"/>
              <a:t>Superficial cracks or breaks in wall surface</a:t>
            </a:r>
          </a:p>
          <a:p>
            <a:r>
              <a:rPr lang="en-US" dirty="0"/>
              <a:t>Minor damage to the interior contents</a:t>
            </a:r>
          </a:p>
          <a:p>
            <a:r>
              <a:rPr lang="en-US" b="1" dirty="0"/>
              <a:t>Safe to enter and remain</a:t>
            </a:r>
          </a:p>
        </p:txBody>
      </p:sp>
      <p:pic>
        <p:nvPicPr>
          <p:cNvPr id="8" name="Picture 7" descr="A woman sits on the floor in the middle of an aisle in a library, likely damaged during a disaster. Books are strewn on the floor, and a vent is hanging from the ceiling.">
            <a:extLst>
              <a:ext uri="{FF2B5EF4-FFF2-40B4-BE49-F238E27FC236}">
                <a16:creationId xmlns:a16="http://schemas.microsoft.com/office/drawing/2014/main" id="{B00BE4F5-40CB-46D3-B74F-A608B0FF578B}"/>
              </a:ext>
            </a:extLst>
          </p:cNvPr>
          <p:cNvPicPr>
            <a:picLocks noChangeAspect="1"/>
          </p:cNvPicPr>
          <p:nvPr/>
        </p:nvPicPr>
        <p:blipFill>
          <a:blip r:embed="rId2"/>
          <a:stretch>
            <a:fillRect/>
          </a:stretch>
        </p:blipFill>
        <p:spPr>
          <a:xfrm>
            <a:off x="5344743" y="1646134"/>
            <a:ext cx="2752121" cy="4087470"/>
          </a:xfrm>
          <a:prstGeom prst="rect">
            <a:avLst/>
          </a:prstGeom>
        </p:spPr>
      </p:pic>
      <p:sp>
        <p:nvSpPr>
          <p:cNvPr id="3" name="Content Placeholder 2">
            <a:extLst>
              <a:ext uri="{FF2B5EF4-FFF2-40B4-BE49-F238E27FC236}">
                <a16:creationId xmlns:a16="http://schemas.microsoft.com/office/drawing/2014/main" id="{D7D17D6B-5A22-492F-8FC7-0FF06E62F5FC}"/>
              </a:ext>
            </a:extLst>
          </p:cNvPr>
          <p:cNvSpPr>
            <a:spLocks noGrp="1"/>
          </p:cNvSpPr>
          <p:nvPr>
            <p:ph sz="quarter" idx="12"/>
          </p:nvPr>
        </p:nvSpPr>
        <p:spPr/>
        <p:txBody>
          <a:bodyPr/>
          <a:lstStyle/>
          <a:p>
            <a:r>
              <a:rPr lang="en-US" dirty="0"/>
              <a:t>PM 7-6</a:t>
            </a:r>
          </a:p>
        </p:txBody>
      </p:sp>
      <p:sp>
        <p:nvSpPr>
          <p:cNvPr id="6" name="Text Placeholder 5">
            <a:extLst>
              <a:ext uri="{FF2B5EF4-FFF2-40B4-BE49-F238E27FC236}">
                <a16:creationId xmlns:a16="http://schemas.microsoft.com/office/drawing/2014/main" id="{2A24DD16-0A78-4980-A6B1-5147A6012BBE}"/>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2ACAEF58-297B-4009-AC68-6A855D658282}"/>
              </a:ext>
            </a:extLst>
          </p:cNvPr>
          <p:cNvSpPr>
            <a:spLocks noGrp="1"/>
          </p:cNvSpPr>
          <p:nvPr>
            <p:ph type="body" sz="quarter" idx="11"/>
          </p:nvPr>
        </p:nvSpPr>
        <p:spPr/>
        <p:txBody>
          <a:bodyPr/>
          <a:lstStyle/>
          <a:p>
            <a:r>
              <a:rPr lang="en-US" dirty="0"/>
              <a:t>7-11</a:t>
            </a:r>
          </a:p>
        </p:txBody>
      </p:sp>
    </p:spTree>
    <p:extLst>
      <p:ext uri="{BB962C8B-B14F-4D97-AF65-F5344CB8AC3E}">
        <p14:creationId xmlns:p14="http://schemas.microsoft.com/office/powerpoint/2010/main" val="99879591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B11709-142A-4F80-B87D-0E189C9F1B2E}"/>
              </a:ext>
            </a:extLst>
          </p:cNvPr>
          <p:cNvSpPr>
            <a:spLocks noGrp="1"/>
          </p:cNvSpPr>
          <p:nvPr>
            <p:ph type="title"/>
          </p:nvPr>
        </p:nvSpPr>
        <p:spPr/>
        <p:txBody>
          <a:bodyPr/>
          <a:lstStyle/>
          <a:p>
            <a:r>
              <a:rPr lang="en-US" dirty="0"/>
              <a:t>Moderate Damage</a:t>
            </a:r>
          </a:p>
        </p:txBody>
      </p:sp>
      <p:sp>
        <p:nvSpPr>
          <p:cNvPr id="2" name="Content Placeholder 1">
            <a:extLst>
              <a:ext uri="{FF2B5EF4-FFF2-40B4-BE49-F238E27FC236}">
                <a16:creationId xmlns:a16="http://schemas.microsoft.com/office/drawing/2014/main" id="{3B47AA68-824F-445B-9088-3163C0F47C5E}"/>
              </a:ext>
            </a:extLst>
          </p:cNvPr>
          <p:cNvSpPr>
            <a:spLocks noGrp="1"/>
          </p:cNvSpPr>
          <p:nvPr>
            <p:ph idx="1"/>
          </p:nvPr>
        </p:nvSpPr>
        <p:spPr>
          <a:xfrm>
            <a:off x="315142" y="1521229"/>
            <a:ext cx="4974490" cy="4781145"/>
          </a:xfrm>
        </p:spPr>
        <p:txBody>
          <a:bodyPr>
            <a:normAutofit/>
          </a:bodyPr>
          <a:lstStyle/>
          <a:p>
            <a:r>
              <a:rPr lang="en-US" dirty="0"/>
              <a:t>Visible signs of damage</a:t>
            </a:r>
          </a:p>
          <a:p>
            <a:r>
              <a:rPr lang="en-US" dirty="0"/>
              <a:t>Decorative work damaged or fallen</a:t>
            </a:r>
          </a:p>
          <a:p>
            <a:r>
              <a:rPr lang="en-US" dirty="0"/>
              <a:t>Many visible cracks or breaks in wall</a:t>
            </a:r>
          </a:p>
          <a:p>
            <a:r>
              <a:rPr lang="en-US" dirty="0"/>
              <a:t>Major damage to interior contents</a:t>
            </a:r>
          </a:p>
          <a:p>
            <a:r>
              <a:rPr lang="en-US" dirty="0"/>
              <a:t>Building still on foundation</a:t>
            </a:r>
          </a:p>
          <a:p>
            <a:r>
              <a:rPr lang="en-US" b="1" dirty="0"/>
              <a:t>Enter only to save lives</a:t>
            </a:r>
          </a:p>
        </p:txBody>
      </p:sp>
      <p:pic>
        <p:nvPicPr>
          <p:cNvPr id="8" name="Picture 7" descr="Photo of a house with damage to its roof and front porch.">
            <a:extLst>
              <a:ext uri="{FF2B5EF4-FFF2-40B4-BE49-F238E27FC236}">
                <a16:creationId xmlns:a16="http://schemas.microsoft.com/office/drawing/2014/main" id="{4142577A-EDB6-4954-9184-5BF0244386CA}"/>
              </a:ext>
            </a:extLst>
          </p:cNvPr>
          <p:cNvPicPr>
            <a:picLocks noChangeAspect="1"/>
          </p:cNvPicPr>
          <p:nvPr/>
        </p:nvPicPr>
        <p:blipFill>
          <a:blip r:embed="rId2"/>
          <a:stretch>
            <a:fillRect/>
          </a:stretch>
        </p:blipFill>
        <p:spPr>
          <a:xfrm>
            <a:off x="5289632" y="2259605"/>
            <a:ext cx="3546797" cy="2636860"/>
          </a:xfrm>
          <a:prstGeom prst="rect">
            <a:avLst/>
          </a:prstGeom>
        </p:spPr>
      </p:pic>
      <p:sp>
        <p:nvSpPr>
          <p:cNvPr id="3" name="Content Placeholder 2">
            <a:extLst>
              <a:ext uri="{FF2B5EF4-FFF2-40B4-BE49-F238E27FC236}">
                <a16:creationId xmlns:a16="http://schemas.microsoft.com/office/drawing/2014/main" id="{6B25E2A9-9073-4FA8-A37E-B9D6F2A34067}"/>
              </a:ext>
            </a:extLst>
          </p:cNvPr>
          <p:cNvSpPr>
            <a:spLocks noGrp="1"/>
          </p:cNvSpPr>
          <p:nvPr>
            <p:ph sz="quarter" idx="12"/>
          </p:nvPr>
        </p:nvSpPr>
        <p:spPr/>
        <p:txBody>
          <a:bodyPr/>
          <a:lstStyle/>
          <a:p>
            <a:r>
              <a:rPr lang="en-US" dirty="0"/>
              <a:t>PM 7-6</a:t>
            </a:r>
          </a:p>
        </p:txBody>
      </p:sp>
      <p:sp>
        <p:nvSpPr>
          <p:cNvPr id="6" name="Text Placeholder 5">
            <a:extLst>
              <a:ext uri="{FF2B5EF4-FFF2-40B4-BE49-F238E27FC236}">
                <a16:creationId xmlns:a16="http://schemas.microsoft.com/office/drawing/2014/main" id="{3B164A88-1C45-4E7E-B436-19EDA5DED293}"/>
              </a:ext>
            </a:extLst>
          </p:cNvPr>
          <p:cNvSpPr>
            <a:spLocks noGrp="1"/>
          </p:cNvSpPr>
          <p:nvPr>
            <p:ph type="body" sz="quarter" idx="10"/>
          </p:nvPr>
        </p:nvSpPr>
        <p:spPr>
          <a:xfrm>
            <a:off x="1429787" y="6385716"/>
            <a:ext cx="483033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8A7EE391-053B-41CE-92E3-78343E85A636}"/>
              </a:ext>
            </a:extLst>
          </p:cNvPr>
          <p:cNvSpPr>
            <a:spLocks noGrp="1"/>
          </p:cNvSpPr>
          <p:nvPr>
            <p:ph type="body" sz="quarter" idx="11"/>
          </p:nvPr>
        </p:nvSpPr>
        <p:spPr/>
        <p:txBody>
          <a:bodyPr/>
          <a:lstStyle/>
          <a:p>
            <a:r>
              <a:rPr lang="en-US" dirty="0"/>
              <a:t>7-12</a:t>
            </a:r>
          </a:p>
        </p:txBody>
      </p:sp>
    </p:spTree>
    <p:extLst>
      <p:ext uri="{BB962C8B-B14F-4D97-AF65-F5344CB8AC3E}">
        <p14:creationId xmlns:p14="http://schemas.microsoft.com/office/powerpoint/2010/main" val="34457346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3D5667-8A0C-4268-9C8C-2BC1D279EA42}"/>
              </a:ext>
            </a:extLst>
          </p:cNvPr>
          <p:cNvSpPr>
            <a:spLocks noGrp="1"/>
          </p:cNvSpPr>
          <p:nvPr>
            <p:ph type="title"/>
          </p:nvPr>
        </p:nvSpPr>
        <p:spPr/>
        <p:txBody>
          <a:bodyPr/>
          <a:lstStyle/>
          <a:p>
            <a:r>
              <a:rPr lang="en-US" dirty="0"/>
              <a:t>Heavy Damage</a:t>
            </a:r>
          </a:p>
        </p:txBody>
      </p:sp>
      <p:sp>
        <p:nvSpPr>
          <p:cNvPr id="2" name="Content Placeholder 1">
            <a:extLst>
              <a:ext uri="{FF2B5EF4-FFF2-40B4-BE49-F238E27FC236}">
                <a16:creationId xmlns:a16="http://schemas.microsoft.com/office/drawing/2014/main" id="{FEB04987-526C-445F-9C62-658963966CD1}"/>
              </a:ext>
            </a:extLst>
          </p:cNvPr>
          <p:cNvSpPr>
            <a:spLocks noGrp="1"/>
          </p:cNvSpPr>
          <p:nvPr>
            <p:ph idx="1"/>
          </p:nvPr>
        </p:nvSpPr>
        <p:spPr>
          <a:xfrm>
            <a:off x="315142" y="1521229"/>
            <a:ext cx="4920551" cy="4781145"/>
          </a:xfrm>
        </p:spPr>
        <p:txBody>
          <a:bodyPr>
            <a:normAutofit/>
          </a:bodyPr>
          <a:lstStyle/>
          <a:p>
            <a:r>
              <a:rPr lang="en-US" dirty="0"/>
              <a:t>Partial or total collapse</a:t>
            </a:r>
          </a:p>
          <a:p>
            <a:r>
              <a:rPr lang="en-US" dirty="0"/>
              <a:t>Tilting</a:t>
            </a:r>
          </a:p>
          <a:p>
            <a:r>
              <a:rPr lang="en-US" dirty="0"/>
              <a:t>Obvious structural instability</a:t>
            </a:r>
          </a:p>
          <a:p>
            <a:r>
              <a:rPr lang="en-US" dirty="0"/>
              <a:t>Building off foundation</a:t>
            </a:r>
          </a:p>
          <a:p>
            <a:r>
              <a:rPr lang="en-US" dirty="0"/>
              <a:t>Smoke, fire, gas leaks, or hazardous material</a:t>
            </a:r>
          </a:p>
          <a:p>
            <a:r>
              <a:rPr lang="en-US" dirty="0"/>
              <a:t>Rising water</a:t>
            </a:r>
          </a:p>
        </p:txBody>
      </p:sp>
      <p:sp>
        <p:nvSpPr>
          <p:cNvPr id="8" name="Rectangle 7">
            <a:extLst>
              <a:ext uri="{FF2B5EF4-FFF2-40B4-BE49-F238E27FC236}">
                <a16:creationId xmlns:a16="http://schemas.microsoft.com/office/drawing/2014/main" id="{F01E7CFA-272E-420E-BBD5-F5A4F99FA9BC}"/>
              </a:ext>
            </a:extLst>
          </p:cNvPr>
          <p:cNvSpPr/>
          <p:nvPr/>
        </p:nvSpPr>
        <p:spPr>
          <a:xfrm>
            <a:off x="315141" y="4914072"/>
            <a:ext cx="8377864" cy="954107"/>
          </a:xfrm>
          <a:prstGeom prst="rect">
            <a:avLst/>
          </a:prstGeom>
        </p:spPr>
        <p:txBody>
          <a:bodyPr wrap="square">
            <a:spAutoFit/>
          </a:bodyPr>
          <a:lstStyle/>
          <a:p>
            <a:pPr marL="228600" indent="-228600">
              <a:buFont typeface="Arial" panose="020B0604020202020204" pitchFamily="34" charset="0"/>
              <a:buChar char="•"/>
            </a:pPr>
            <a:r>
              <a:rPr lang="en-US" sz="2800" b="1" dirty="0">
                <a:latin typeface="Arial" panose="020B0604020202020204" pitchFamily="34" charset="0"/>
                <a:cs typeface="Arial" panose="020B0604020202020204" pitchFamily="34" charset="0"/>
              </a:rPr>
              <a:t>Do not enter a building  with heavy damage under any circumstances!</a:t>
            </a:r>
          </a:p>
        </p:txBody>
      </p:sp>
      <p:pic>
        <p:nvPicPr>
          <p:cNvPr id="9" name="Picture 8" descr="Photo of a house with significant structural damage. The two-story house has partially collapsed, with the second story crushing the first story, which contained a garage.">
            <a:extLst>
              <a:ext uri="{FF2B5EF4-FFF2-40B4-BE49-F238E27FC236}">
                <a16:creationId xmlns:a16="http://schemas.microsoft.com/office/drawing/2014/main" id="{6022F41A-B626-4EA8-868B-82E4180EB020}"/>
              </a:ext>
            </a:extLst>
          </p:cNvPr>
          <p:cNvPicPr>
            <a:picLocks noChangeAspect="1"/>
          </p:cNvPicPr>
          <p:nvPr/>
        </p:nvPicPr>
        <p:blipFill>
          <a:blip r:embed="rId2"/>
          <a:stretch>
            <a:fillRect/>
          </a:stretch>
        </p:blipFill>
        <p:spPr>
          <a:xfrm>
            <a:off x="5235693" y="2197359"/>
            <a:ext cx="3457312" cy="2147882"/>
          </a:xfrm>
          <a:prstGeom prst="rect">
            <a:avLst/>
          </a:prstGeom>
        </p:spPr>
      </p:pic>
      <p:sp>
        <p:nvSpPr>
          <p:cNvPr id="3" name="Content Placeholder 2">
            <a:extLst>
              <a:ext uri="{FF2B5EF4-FFF2-40B4-BE49-F238E27FC236}">
                <a16:creationId xmlns:a16="http://schemas.microsoft.com/office/drawing/2014/main" id="{AAB97CDD-E555-4BC0-B888-A9828B3E6EC3}"/>
              </a:ext>
            </a:extLst>
          </p:cNvPr>
          <p:cNvSpPr>
            <a:spLocks noGrp="1"/>
          </p:cNvSpPr>
          <p:nvPr>
            <p:ph sz="quarter" idx="12"/>
          </p:nvPr>
        </p:nvSpPr>
        <p:spPr/>
        <p:txBody>
          <a:bodyPr/>
          <a:lstStyle/>
          <a:p>
            <a:r>
              <a:rPr lang="en-US" dirty="0"/>
              <a:t>PM 7-7</a:t>
            </a:r>
          </a:p>
        </p:txBody>
      </p:sp>
      <p:sp>
        <p:nvSpPr>
          <p:cNvPr id="6" name="Text Placeholder 5">
            <a:extLst>
              <a:ext uri="{FF2B5EF4-FFF2-40B4-BE49-F238E27FC236}">
                <a16:creationId xmlns:a16="http://schemas.microsoft.com/office/drawing/2014/main" id="{5E26131A-80AC-448F-9C6D-2B632EC5CEF2}"/>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2F1FE740-E6C9-4B17-9654-873C6DB10573}"/>
              </a:ext>
            </a:extLst>
          </p:cNvPr>
          <p:cNvSpPr>
            <a:spLocks noGrp="1"/>
          </p:cNvSpPr>
          <p:nvPr>
            <p:ph type="body" sz="quarter" idx="11"/>
          </p:nvPr>
        </p:nvSpPr>
        <p:spPr/>
        <p:txBody>
          <a:bodyPr/>
          <a:lstStyle/>
          <a:p>
            <a:r>
              <a:rPr lang="en-US" dirty="0"/>
              <a:t>7-13</a:t>
            </a:r>
          </a:p>
        </p:txBody>
      </p:sp>
    </p:spTree>
    <p:extLst>
      <p:ext uri="{BB962C8B-B14F-4D97-AF65-F5344CB8AC3E}">
        <p14:creationId xmlns:p14="http://schemas.microsoft.com/office/powerpoint/2010/main" val="124744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3B9ADD-22BE-4CCE-B280-CB029D17B969}"/>
              </a:ext>
            </a:extLst>
          </p:cNvPr>
          <p:cNvSpPr>
            <a:spLocks noGrp="1"/>
          </p:cNvSpPr>
          <p:nvPr>
            <p:ph type="title"/>
          </p:nvPr>
        </p:nvSpPr>
        <p:spPr>
          <a:xfrm>
            <a:off x="315142" y="320678"/>
            <a:ext cx="6415858" cy="1017672"/>
          </a:xfrm>
        </p:spPr>
        <p:txBody>
          <a:bodyPr>
            <a:normAutofit/>
          </a:bodyPr>
          <a:lstStyle/>
          <a:p>
            <a:r>
              <a:rPr lang="en-US" sz="3600" dirty="0">
                <a:solidFill>
                  <a:prstClr val="white"/>
                </a:solidFill>
              </a:rPr>
              <a:t>Preparing for a Disaster</a:t>
            </a:r>
            <a:r>
              <a:rPr lang="en-US" sz="900" dirty="0">
                <a:solidFill>
                  <a:srgbClr val="448431"/>
                </a:solidFill>
              </a:rPr>
              <a:t>((2 of 2)</a:t>
            </a:r>
          </a:p>
        </p:txBody>
      </p:sp>
      <p:sp>
        <p:nvSpPr>
          <p:cNvPr id="2" name="Content Placeholder 1">
            <a:extLst>
              <a:ext uri="{FF2B5EF4-FFF2-40B4-BE49-F238E27FC236}">
                <a16:creationId xmlns:a16="http://schemas.microsoft.com/office/drawing/2014/main" id="{D316006C-0ECD-4349-A850-6F5FFF938E82}"/>
              </a:ext>
            </a:extLst>
          </p:cNvPr>
          <p:cNvSpPr>
            <a:spLocks noGrp="1"/>
          </p:cNvSpPr>
          <p:nvPr>
            <p:ph idx="1"/>
          </p:nvPr>
        </p:nvSpPr>
        <p:spPr/>
        <p:txBody>
          <a:bodyPr/>
          <a:lstStyle/>
          <a:p>
            <a:r>
              <a:rPr lang="en-US" dirty="0"/>
              <a:t>Have the skills to evaluate the situation quickly and take effective action to protect yourself </a:t>
            </a:r>
          </a:p>
          <a:p>
            <a:r>
              <a:rPr lang="en-US" dirty="0"/>
              <a:t>Have a family disaster plan and practice the plan with drills </a:t>
            </a:r>
          </a:p>
          <a:p>
            <a:r>
              <a:rPr lang="en-US" dirty="0"/>
              <a:t>Assemble supplies in multiple locations </a:t>
            </a:r>
          </a:p>
          <a:p>
            <a:r>
              <a:rPr lang="en-US" dirty="0"/>
              <a:t>Reduce the impact of hazards through mitigation practices </a:t>
            </a:r>
          </a:p>
          <a:p>
            <a:r>
              <a:rPr lang="en-US" dirty="0"/>
              <a:t>Get involved by participating in training and volunteer programs </a:t>
            </a:r>
          </a:p>
        </p:txBody>
      </p:sp>
      <p:sp>
        <p:nvSpPr>
          <p:cNvPr id="6" name="Content Placeholder 5">
            <a:extLst>
              <a:ext uri="{FF2B5EF4-FFF2-40B4-BE49-F238E27FC236}">
                <a16:creationId xmlns:a16="http://schemas.microsoft.com/office/drawing/2014/main" id="{B7629548-ECE8-47E9-B81C-48B422DDDCFB}"/>
              </a:ext>
            </a:extLst>
          </p:cNvPr>
          <p:cNvSpPr>
            <a:spLocks noGrp="1"/>
          </p:cNvSpPr>
          <p:nvPr>
            <p:ph sz="quarter" idx="12"/>
          </p:nvPr>
        </p:nvSpPr>
        <p:spPr/>
        <p:txBody>
          <a:bodyPr/>
          <a:lstStyle/>
          <a:p>
            <a:r>
              <a:rPr lang="en-US" dirty="0"/>
              <a:t>PM 1-10</a:t>
            </a:r>
          </a:p>
        </p:txBody>
      </p:sp>
      <p:sp>
        <p:nvSpPr>
          <p:cNvPr id="4" name="Text Placeholder 3">
            <a:extLst>
              <a:ext uri="{FF2B5EF4-FFF2-40B4-BE49-F238E27FC236}">
                <a16:creationId xmlns:a16="http://schemas.microsoft.com/office/drawing/2014/main" id="{31AFA54F-9B9B-497A-9609-9FB90B78A1A2}"/>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76EFDB65-7FE9-4E38-9DE3-3AE656153BAB}"/>
              </a:ext>
            </a:extLst>
          </p:cNvPr>
          <p:cNvSpPr>
            <a:spLocks noGrp="1"/>
          </p:cNvSpPr>
          <p:nvPr>
            <p:ph type="body" sz="quarter" idx="11"/>
          </p:nvPr>
        </p:nvSpPr>
        <p:spPr/>
        <p:txBody>
          <a:bodyPr/>
          <a:lstStyle/>
          <a:p>
            <a:r>
              <a:rPr lang="en-US" dirty="0"/>
              <a:t>1-19</a:t>
            </a:r>
          </a:p>
        </p:txBody>
      </p:sp>
    </p:spTree>
    <p:extLst>
      <p:ext uri="{BB962C8B-B14F-4D97-AF65-F5344CB8AC3E}">
        <p14:creationId xmlns:p14="http://schemas.microsoft.com/office/powerpoint/2010/main" val="273231442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57F623-2299-4281-A1CB-0A07081DEF77}"/>
              </a:ext>
            </a:extLst>
          </p:cNvPr>
          <p:cNvSpPr>
            <a:spLocks noGrp="1"/>
          </p:cNvSpPr>
          <p:nvPr>
            <p:ph type="title"/>
          </p:nvPr>
        </p:nvSpPr>
        <p:spPr/>
        <p:txBody>
          <a:bodyPr/>
          <a:lstStyle/>
          <a:p>
            <a:r>
              <a:rPr lang="en-US" dirty="0"/>
              <a:t>Size-up Step 3</a:t>
            </a:r>
          </a:p>
        </p:txBody>
      </p:sp>
      <p:sp>
        <p:nvSpPr>
          <p:cNvPr id="2" name="Content Placeholder 1">
            <a:extLst>
              <a:ext uri="{FF2B5EF4-FFF2-40B4-BE49-F238E27FC236}">
                <a16:creationId xmlns:a16="http://schemas.microsoft.com/office/drawing/2014/main" id="{50424AB2-41A8-4C74-AF5A-64FF4026BAE1}"/>
              </a:ext>
            </a:extLst>
          </p:cNvPr>
          <p:cNvSpPr>
            <a:spLocks noGrp="1"/>
          </p:cNvSpPr>
          <p:nvPr>
            <p:ph idx="1"/>
          </p:nvPr>
        </p:nvSpPr>
        <p:spPr/>
        <p:txBody>
          <a:bodyPr/>
          <a:lstStyle/>
          <a:p>
            <a:r>
              <a:rPr lang="en-US" b="1" dirty="0"/>
              <a:t>Consider Probabilities:</a:t>
            </a:r>
          </a:p>
          <a:p>
            <a:pPr lvl="1"/>
            <a:r>
              <a:rPr lang="en-US" dirty="0"/>
              <a:t>How stable is the situation?</a:t>
            </a:r>
          </a:p>
          <a:p>
            <a:pPr lvl="1"/>
            <a:r>
              <a:rPr lang="en-US" dirty="0"/>
              <a:t>What secondary factors should be considered?</a:t>
            </a:r>
          </a:p>
          <a:p>
            <a:pPr lvl="1"/>
            <a:r>
              <a:rPr lang="en-US" dirty="0"/>
              <a:t>What else could go wrong?</a:t>
            </a:r>
          </a:p>
          <a:p>
            <a:pPr lvl="1"/>
            <a:r>
              <a:rPr lang="en-US" dirty="0"/>
              <a:t>What does it mean for the search and rescue?</a:t>
            </a:r>
          </a:p>
        </p:txBody>
      </p:sp>
      <p:sp>
        <p:nvSpPr>
          <p:cNvPr id="6" name="Content Placeholder 5">
            <a:extLst>
              <a:ext uri="{FF2B5EF4-FFF2-40B4-BE49-F238E27FC236}">
                <a16:creationId xmlns:a16="http://schemas.microsoft.com/office/drawing/2014/main" id="{212E9BE4-CBA8-4944-8149-E72726D4A9EC}"/>
              </a:ext>
            </a:extLst>
          </p:cNvPr>
          <p:cNvSpPr>
            <a:spLocks noGrp="1"/>
          </p:cNvSpPr>
          <p:nvPr>
            <p:ph sz="quarter" idx="12"/>
          </p:nvPr>
        </p:nvSpPr>
        <p:spPr/>
        <p:txBody>
          <a:bodyPr/>
          <a:lstStyle/>
          <a:p>
            <a:r>
              <a:rPr lang="en-US" dirty="0"/>
              <a:t>PM 7-8</a:t>
            </a:r>
          </a:p>
        </p:txBody>
      </p:sp>
      <p:sp>
        <p:nvSpPr>
          <p:cNvPr id="4" name="Text Placeholder 3">
            <a:extLst>
              <a:ext uri="{FF2B5EF4-FFF2-40B4-BE49-F238E27FC236}">
                <a16:creationId xmlns:a16="http://schemas.microsoft.com/office/drawing/2014/main" id="{CB079157-48DF-4070-BF47-C8038081A34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B8A98564-17B9-42BB-B781-0793FB869FB2}"/>
              </a:ext>
            </a:extLst>
          </p:cNvPr>
          <p:cNvSpPr>
            <a:spLocks noGrp="1"/>
          </p:cNvSpPr>
          <p:nvPr>
            <p:ph type="body" sz="quarter" idx="11"/>
          </p:nvPr>
        </p:nvSpPr>
        <p:spPr/>
        <p:txBody>
          <a:bodyPr/>
          <a:lstStyle/>
          <a:p>
            <a:r>
              <a:rPr lang="en-US" dirty="0"/>
              <a:t>7-14</a:t>
            </a:r>
          </a:p>
        </p:txBody>
      </p:sp>
    </p:spTree>
    <p:extLst>
      <p:ext uri="{BB962C8B-B14F-4D97-AF65-F5344CB8AC3E}">
        <p14:creationId xmlns:p14="http://schemas.microsoft.com/office/powerpoint/2010/main" val="33092722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5F36A3-A938-41C3-B03B-4C934210AD0D}"/>
              </a:ext>
            </a:extLst>
          </p:cNvPr>
          <p:cNvSpPr>
            <a:spLocks noGrp="1"/>
          </p:cNvSpPr>
          <p:nvPr>
            <p:ph type="title"/>
          </p:nvPr>
        </p:nvSpPr>
        <p:spPr/>
        <p:txBody>
          <a:bodyPr/>
          <a:lstStyle/>
          <a:p>
            <a:r>
              <a:rPr lang="en-US" dirty="0"/>
              <a:t>Size-up Step 4</a:t>
            </a:r>
          </a:p>
        </p:txBody>
      </p:sp>
      <p:sp>
        <p:nvSpPr>
          <p:cNvPr id="2" name="Content Placeholder 1">
            <a:extLst>
              <a:ext uri="{FF2B5EF4-FFF2-40B4-BE49-F238E27FC236}">
                <a16:creationId xmlns:a16="http://schemas.microsoft.com/office/drawing/2014/main" id="{3B344445-147E-4597-BA5C-A6DEC8B51817}"/>
              </a:ext>
            </a:extLst>
          </p:cNvPr>
          <p:cNvSpPr>
            <a:spLocks noGrp="1"/>
          </p:cNvSpPr>
          <p:nvPr>
            <p:ph idx="1"/>
          </p:nvPr>
        </p:nvSpPr>
        <p:spPr/>
        <p:txBody>
          <a:bodyPr/>
          <a:lstStyle/>
          <a:p>
            <a:r>
              <a:rPr lang="en-US" b="1" dirty="0"/>
              <a:t>Assess Your Situation:</a:t>
            </a:r>
          </a:p>
          <a:p>
            <a:pPr lvl="1"/>
            <a:r>
              <a:rPr lang="en-US" dirty="0"/>
              <a:t>Is the situation safe enough to continue?</a:t>
            </a:r>
          </a:p>
          <a:p>
            <a:pPr lvl="1"/>
            <a:r>
              <a:rPr lang="en-US" dirty="0"/>
              <a:t>What risks will rescuers face?</a:t>
            </a:r>
          </a:p>
          <a:p>
            <a:pPr lvl="1"/>
            <a:r>
              <a:rPr lang="en-US" dirty="0"/>
              <a:t>What resources are needed?</a:t>
            </a:r>
          </a:p>
          <a:p>
            <a:pPr lvl="1"/>
            <a:r>
              <a:rPr lang="en-US" dirty="0"/>
              <a:t>What resources are available?</a:t>
            </a:r>
          </a:p>
        </p:txBody>
      </p:sp>
      <p:sp>
        <p:nvSpPr>
          <p:cNvPr id="6" name="Content Placeholder 5">
            <a:extLst>
              <a:ext uri="{FF2B5EF4-FFF2-40B4-BE49-F238E27FC236}">
                <a16:creationId xmlns:a16="http://schemas.microsoft.com/office/drawing/2014/main" id="{93AD9A56-9365-425D-AFF9-33710EBEC783}"/>
              </a:ext>
            </a:extLst>
          </p:cNvPr>
          <p:cNvSpPr>
            <a:spLocks noGrp="1"/>
          </p:cNvSpPr>
          <p:nvPr>
            <p:ph sz="quarter" idx="12"/>
          </p:nvPr>
        </p:nvSpPr>
        <p:spPr/>
        <p:txBody>
          <a:bodyPr/>
          <a:lstStyle/>
          <a:p>
            <a:r>
              <a:rPr lang="en-US" dirty="0"/>
              <a:t>PM 7-9</a:t>
            </a:r>
          </a:p>
        </p:txBody>
      </p:sp>
      <p:sp>
        <p:nvSpPr>
          <p:cNvPr id="4" name="Text Placeholder 3">
            <a:extLst>
              <a:ext uri="{FF2B5EF4-FFF2-40B4-BE49-F238E27FC236}">
                <a16:creationId xmlns:a16="http://schemas.microsoft.com/office/drawing/2014/main" id="{4147EE7A-0D10-4BC4-9B50-D05FC401547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474B9B9B-681E-4128-84C9-E44B72B78E77}"/>
              </a:ext>
            </a:extLst>
          </p:cNvPr>
          <p:cNvSpPr>
            <a:spLocks noGrp="1"/>
          </p:cNvSpPr>
          <p:nvPr>
            <p:ph type="body" sz="quarter" idx="11"/>
          </p:nvPr>
        </p:nvSpPr>
        <p:spPr/>
        <p:txBody>
          <a:bodyPr/>
          <a:lstStyle/>
          <a:p>
            <a:r>
              <a:rPr lang="en-US" dirty="0"/>
              <a:t>7-15</a:t>
            </a:r>
          </a:p>
        </p:txBody>
      </p:sp>
    </p:spTree>
    <p:extLst>
      <p:ext uri="{BB962C8B-B14F-4D97-AF65-F5344CB8AC3E}">
        <p14:creationId xmlns:p14="http://schemas.microsoft.com/office/powerpoint/2010/main" val="321472748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2A6D50-309C-4B41-A26A-1AC8D972C945}"/>
              </a:ext>
            </a:extLst>
          </p:cNvPr>
          <p:cNvSpPr>
            <a:spLocks noGrp="1"/>
          </p:cNvSpPr>
          <p:nvPr>
            <p:ph type="title"/>
          </p:nvPr>
        </p:nvSpPr>
        <p:spPr/>
        <p:txBody>
          <a:bodyPr/>
          <a:lstStyle/>
          <a:p>
            <a:r>
              <a:rPr lang="en-US" dirty="0"/>
              <a:t>Rescue Resources</a:t>
            </a:r>
          </a:p>
        </p:txBody>
      </p:sp>
      <p:sp>
        <p:nvSpPr>
          <p:cNvPr id="6" name="Content Placeholder 5">
            <a:extLst>
              <a:ext uri="{FF2B5EF4-FFF2-40B4-BE49-F238E27FC236}">
                <a16:creationId xmlns:a16="http://schemas.microsoft.com/office/drawing/2014/main" id="{B716F098-E69A-43B5-B1B3-16F6A922E5F0}"/>
              </a:ext>
            </a:extLst>
          </p:cNvPr>
          <p:cNvSpPr>
            <a:spLocks noGrp="1"/>
          </p:cNvSpPr>
          <p:nvPr>
            <p:ph idx="1"/>
          </p:nvPr>
        </p:nvSpPr>
        <p:spPr/>
        <p:txBody>
          <a:bodyPr>
            <a:normAutofit/>
          </a:bodyPr>
          <a:lstStyle/>
          <a:p>
            <a:pPr>
              <a:lnSpc>
                <a:spcPct val="100000"/>
              </a:lnSpc>
              <a:spcBef>
                <a:spcPts val="600"/>
              </a:spcBef>
            </a:pPr>
            <a:r>
              <a:rPr lang="en-US" sz="2400" dirty="0"/>
              <a:t>Personnel:</a:t>
            </a:r>
          </a:p>
          <a:p>
            <a:pPr lvl="1">
              <a:lnSpc>
                <a:spcPct val="100000"/>
              </a:lnSpc>
              <a:spcBef>
                <a:spcPts val="600"/>
              </a:spcBef>
            </a:pPr>
            <a:r>
              <a:rPr lang="en-US" sz="2000" dirty="0"/>
              <a:t>Firefighters</a:t>
            </a:r>
          </a:p>
          <a:p>
            <a:pPr lvl="1">
              <a:lnSpc>
                <a:spcPct val="100000"/>
              </a:lnSpc>
              <a:spcBef>
                <a:spcPts val="600"/>
              </a:spcBef>
            </a:pPr>
            <a:r>
              <a:rPr lang="en-US" sz="2000" dirty="0"/>
              <a:t>Police officers</a:t>
            </a:r>
          </a:p>
          <a:p>
            <a:pPr lvl="1">
              <a:lnSpc>
                <a:spcPct val="100000"/>
              </a:lnSpc>
              <a:spcBef>
                <a:spcPts val="600"/>
              </a:spcBef>
            </a:pPr>
            <a:r>
              <a:rPr lang="en-US" sz="2000" dirty="0"/>
              <a:t>Doctors, Nurses</a:t>
            </a:r>
          </a:p>
          <a:p>
            <a:pPr lvl="1">
              <a:lnSpc>
                <a:spcPct val="100000"/>
              </a:lnSpc>
              <a:spcBef>
                <a:spcPts val="600"/>
              </a:spcBef>
            </a:pPr>
            <a:r>
              <a:rPr lang="en-US" sz="2000" dirty="0"/>
              <a:t>Contractors </a:t>
            </a:r>
          </a:p>
          <a:p>
            <a:pPr>
              <a:lnSpc>
                <a:spcPct val="100000"/>
              </a:lnSpc>
              <a:spcBef>
                <a:spcPts val="600"/>
              </a:spcBef>
            </a:pPr>
            <a:r>
              <a:rPr lang="en-US" sz="2400" dirty="0"/>
              <a:t>Tools:</a:t>
            </a:r>
          </a:p>
          <a:p>
            <a:pPr lvl="1">
              <a:lnSpc>
                <a:spcPct val="100000"/>
              </a:lnSpc>
              <a:spcBef>
                <a:spcPts val="600"/>
              </a:spcBef>
            </a:pPr>
            <a:r>
              <a:rPr lang="en-US" sz="2000" dirty="0"/>
              <a:t>Crowbars</a:t>
            </a:r>
          </a:p>
          <a:p>
            <a:pPr lvl="1">
              <a:lnSpc>
                <a:spcPct val="100000"/>
              </a:lnSpc>
              <a:spcBef>
                <a:spcPts val="600"/>
              </a:spcBef>
            </a:pPr>
            <a:r>
              <a:rPr lang="en-US" sz="2000" dirty="0"/>
              <a:t>Auto jacks</a:t>
            </a:r>
          </a:p>
          <a:p>
            <a:pPr lvl="1">
              <a:lnSpc>
                <a:spcPct val="100000"/>
              </a:lnSpc>
              <a:spcBef>
                <a:spcPts val="600"/>
              </a:spcBef>
            </a:pPr>
            <a:r>
              <a:rPr lang="en-US" sz="2000" dirty="0"/>
              <a:t>Chainsaws </a:t>
            </a:r>
          </a:p>
          <a:p>
            <a:pPr>
              <a:lnSpc>
                <a:spcPct val="100000"/>
              </a:lnSpc>
              <a:spcBef>
                <a:spcPts val="600"/>
              </a:spcBef>
            </a:pPr>
            <a:r>
              <a:rPr lang="en-US" sz="2400" dirty="0"/>
              <a:t>Equipment</a:t>
            </a:r>
          </a:p>
          <a:p>
            <a:pPr lvl="1">
              <a:lnSpc>
                <a:spcPct val="100000"/>
              </a:lnSpc>
              <a:spcBef>
                <a:spcPts val="600"/>
              </a:spcBef>
            </a:pPr>
            <a:endParaRPr lang="en-US" sz="2000" dirty="0"/>
          </a:p>
        </p:txBody>
      </p:sp>
      <p:pic>
        <p:nvPicPr>
          <p:cNvPr id="11" name="Picture 10" descr="Photo of tools and equipment such as a helmet, electric drill, gloves, and a hammer.">
            <a:extLst>
              <a:ext uri="{FF2B5EF4-FFF2-40B4-BE49-F238E27FC236}">
                <a16:creationId xmlns:a16="http://schemas.microsoft.com/office/drawing/2014/main" id="{A56843CA-F4A7-4DA6-9A7E-D8A3E53B4311}"/>
              </a:ext>
            </a:extLst>
          </p:cNvPr>
          <p:cNvPicPr>
            <a:picLocks noChangeAspect="1"/>
          </p:cNvPicPr>
          <p:nvPr/>
        </p:nvPicPr>
        <p:blipFill>
          <a:blip r:embed="rId2"/>
          <a:stretch>
            <a:fillRect/>
          </a:stretch>
        </p:blipFill>
        <p:spPr>
          <a:xfrm>
            <a:off x="5102943" y="1617093"/>
            <a:ext cx="3381922" cy="4194622"/>
          </a:xfrm>
          <a:prstGeom prst="rect">
            <a:avLst/>
          </a:prstGeom>
        </p:spPr>
      </p:pic>
      <p:sp>
        <p:nvSpPr>
          <p:cNvPr id="2" name="Content Placeholder 1">
            <a:extLst>
              <a:ext uri="{FF2B5EF4-FFF2-40B4-BE49-F238E27FC236}">
                <a16:creationId xmlns:a16="http://schemas.microsoft.com/office/drawing/2014/main" id="{9505A2B4-A419-459E-8A22-452E032F2B18}"/>
              </a:ext>
            </a:extLst>
          </p:cNvPr>
          <p:cNvSpPr>
            <a:spLocks noGrp="1"/>
          </p:cNvSpPr>
          <p:nvPr>
            <p:ph sz="quarter" idx="12"/>
          </p:nvPr>
        </p:nvSpPr>
        <p:spPr/>
        <p:txBody>
          <a:bodyPr/>
          <a:lstStyle/>
          <a:p>
            <a:r>
              <a:rPr lang="en-US" dirty="0"/>
              <a:t>PM 7-9</a:t>
            </a:r>
          </a:p>
        </p:txBody>
      </p:sp>
      <p:sp>
        <p:nvSpPr>
          <p:cNvPr id="7" name="Text Placeholder 6">
            <a:extLst>
              <a:ext uri="{FF2B5EF4-FFF2-40B4-BE49-F238E27FC236}">
                <a16:creationId xmlns:a16="http://schemas.microsoft.com/office/drawing/2014/main" id="{164791FF-9453-47AA-A435-D11B77F6EA40}"/>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8" name="Text Placeholder 7">
            <a:extLst>
              <a:ext uri="{FF2B5EF4-FFF2-40B4-BE49-F238E27FC236}">
                <a16:creationId xmlns:a16="http://schemas.microsoft.com/office/drawing/2014/main" id="{EF5C43F6-BB04-4E3C-9FEC-32D42A438D3B}"/>
              </a:ext>
            </a:extLst>
          </p:cNvPr>
          <p:cNvSpPr>
            <a:spLocks noGrp="1"/>
          </p:cNvSpPr>
          <p:nvPr>
            <p:ph type="body" sz="quarter" idx="11"/>
          </p:nvPr>
        </p:nvSpPr>
        <p:spPr/>
        <p:txBody>
          <a:bodyPr/>
          <a:lstStyle/>
          <a:p>
            <a:r>
              <a:rPr lang="en-US" dirty="0"/>
              <a:t>7-16</a:t>
            </a:r>
          </a:p>
        </p:txBody>
      </p:sp>
    </p:spTree>
    <p:extLst>
      <p:ext uri="{BB962C8B-B14F-4D97-AF65-F5344CB8AC3E}">
        <p14:creationId xmlns:p14="http://schemas.microsoft.com/office/powerpoint/2010/main" val="386211112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p:txBody>
          <a:bodyPr/>
          <a:lstStyle/>
          <a:p>
            <a:r>
              <a:rPr lang="en-US" dirty="0"/>
              <a:t>Size-up Step 5</a:t>
            </a:r>
          </a:p>
        </p:txBody>
      </p:sp>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a:xfrm>
            <a:off x="315142" y="1521229"/>
            <a:ext cx="4116181" cy="4781145"/>
          </a:xfrm>
        </p:spPr>
        <p:txBody>
          <a:bodyPr/>
          <a:lstStyle/>
          <a:p>
            <a:pPr>
              <a:lnSpc>
                <a:spcPct val="100000"/>
              </a:lnSpc>
              <a:spcBef>
                <a:spcPts val="600"/>
              </a:spcBef>
            </a:pPr>
            <a:r>
              <a:rPr lang="en-US" b="1" dirty="0"/>
              <a:t>Establish Priorities:</a:t>
            </a:r>
          </a:p>
          <a:p>
            <a:pPr lvl="1">
              <a:lnSpc>
                <a:spcPct val="100000"/>
              </a:lnSpc>
              <a:spcBef>
                <a:spcPts val="600"/>
              </a:spcBef>
            </a:pPr>
            <a:r>
              <a:rPr lang="en-US" dirty="0"/>
              <a:t>What should be done?</a:t>
            </a:r>
          </a:p>
          <a:p>
            <a:pPr lvl="1">
              <a:lnSpc>
                <a:spcPct val="100000"/>
              </a:lnSpc>
              <a:spcBef>
                <a:spcPts val="600"/>
              </a:spcBef>
            </a:pPr>
            <a:r>
              <a:rPr lang="en-US" dirty="0"/>
              <a:t>In what order?</a:t>
            </a:r>
          </a:p>
          <a:p>
            <a:pPr lvl="1">
              <a:lnSpc>
                <a:spcPct val="100000"/>
              </a:lnSpc>
              <a:spcBef>
                <a:spcPts val="600"/>
              </a:spcBef>
            </a:pPr>
            <a:r>
              <a:rPr lang="en-US" dirty="0"/>
              <a:t>How do you rescue the greatest number in the shortest amount of time?</a:t>
            </a:r>
          </a:p>
        </p:txBody>
      </p:sp>
      <p:pic>
        <p:nvPicPr>
          <p:cNvPr id="12" name="Picture 11" descr="First responders examine structural damage and debris after a disaster.">
            <a:extLst>
              <a:ext uri="{FF2B5EF4-FFF2-40B4-BE49-F238E27FC236}">
                <a16:creationId xmlns:a16="http://schemas.microsoft.com/office/drawing/2014/main" id="{458B7551-0BF2-4324-8557-1B67917A07DA}"/>
              </a:ext>
            </a:extLst>
          </p:cNvPr>
          <p:cNvPicPr>
            <a:picLocks noChangeAspect="1"/>
          </p:cNvPicPr>
          <p:nvPr/>
        </p:nvPicPr>
        <p:blipFill>
          <a:blip r:embed="rId2"/>
          <a:stretch>
            <a:fillRect/>
          </a:stretch>
        </p:blipFill>
        <p:spPr>
          <a:xfrm>
            <a:off x="4572000" y="1762828"/>
            <a:ext cx="4277674" cy="3332343"/>
          </a:xfrm>
          <a:prstGeom prst="rect">
            <a:avLst/>
          </a:prstGeom>
        </p:spPr>
      </p:pic>
      <p:sp>
        <p:nvSpPr>
          <p:cNvPr id="2" name="Content Placeholder 1">
            <a:extLst>
              <a:ext uri="{FF2B5EF4-FFF2-40B4-BE49-F238E27FC236}">
                <a16:creationId xmlns:a16="http://schemas.microsoft.com/office/drawing/2014/main" id="{8EAC871F-4FA8-4B5F-B703-FC9579A53315}"/>
              </a:ext>
            </a:extLst>
          </p:cNvPr>
          <p:cNvSpPr>
            <a:spLocks noGrp="1"/>
          </p:cNvSpPr>
          <p:nvPr>
            <p:ph sz="quarter" idx="12"/>
          </p:nvPr>
        </p:nvSpPr>
        <p:spPr/>
        <p:txBody>
          <a:bodyPr/>
          <a:lstStyle/>
          <a:p>
            <a:r>
              <a:rPr lang="en-US" dirty="0"/>
              <a:t>PM 7-10</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r>
              <a:rPr lang="en-US" dirty="0"/>
              <a:t>7-17</a:t>
            </a:r>
          </a:p>
        </p:txBody>
      </p:sp>
    </p:spTree>
    <p:extLst>
      <p:ext uri="{BB962C8B-B14F-4D97-AF65-F5344CB8AC3E}">
        <p14:creationId xmlns:p14="http://schemas.microsoft.com/office/powerpoint/2010/main" val="385587165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p:txBody>
          <a:bodyPr/>
          <a:lstStyle/>
          <a:p>
            <a:r>
              <a:rPr lang="en-US" dirty="0"/>
              <a:t>Size-up Step 6</a:t>
            </a:r>
          </a:p>
        </p:txBody>
      </p:sp>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228600" indent="-228600">
              <a:lnSpc>
                <a:spcPct val="100000"/>
              </a:lnSpc>
              <a:spcBef>
                <a:spcPts val="600"/>
              </a:spcBef>
            </a:pPr>
            <a:r>
              <a:rPr lang="en-US" b="1" dirty="0"/>
              <a:t>Make Decisions:</a:t>
            </a:r>
          </a:p>
          <a:p>
            <a:pPr marL="685800" lvl="1" indent="-228600">
              <a:lnSpc>
                <a:spcPct val="100000"/>
              </a:lnSpc>
              <a:spcBef>
                <a:spcPts val="600"/>
              </a:spcBef>
            </a:pPr>
            <a:r>
              <a:rPr lang="en-US" dirty="0"/>
              <a:t>Keep in mind:</a:t>
            </a:r>
          </a:p>
          <a:p>
            <a:pPr marL="1143000" lvl="2" indent="-230188">
              <a:lnSpc>
                <a:spcPct val="100000"/>
              </a:lnSpc>
              <a:spcBef>
                <a:spcPts val="600"/>
              </a:spcBef>
            </a:pPr>
            <a:r>
              <a:rPr lang="en-US" dirty="0"/>
              <a:t>Safety of CERT members</a:t>
            </a:r>
          </a:p>
          <a:p>
            <a:pPr marL="1143000" lvl="2" indent="-230188">
              <a:lnSpc>
                <a:spcPct val="100000"/>
              </a:lnSpc>
              <a:spcBef>
                <a:spcPts val="600"/>
              </a:spcBef>
            </a:pPr>
            <a:r>
              <a:rPr lang="en-US" dirty="0"/>
              <a:t>Life safety for survivors and others</a:t>
            </a:r>
          </a:p>
          <a:p>
            <a:pPr marL="1143000" lvl="2" indent="-230188">
              <a:lnSpc>
                <a:spcPct val="100000"/>
              </a:lnSpc>
              <a:spcBef>
                <a:spcPts val="600"/>
              </a:spcBef>
            </a:pPr>
            <a:r>
              <a:rPr lang="en-US" dirty="0"/>
              <a:t>Protection of the environment</a:t>
            </a:r>
          </a:p>
          <a:p>
            <a:pPr marL="1143000" lvl="2" indent="-230188">
              <a:lnSpc>
                <a:spcPct val="100000"/>
              </a:lnSpc>
              <a:spcBef>
                <a:spcPts val="600"/>
              </a:spcBef>
            </a:pPr>
            <a:r>
              <a:rPr lang="en-US" dirty="0"/>
              <a:t>Protection of property </a:t>
            </a:r>
          </a:p>
        </p:txBody>
      </p:sp>
      <p:sp>
        <p:nvSpPr>
          <p:cNvPr id="2" name="Content Placeholder 1">
            <a:extLst>
              <a:ext uri="{FF2B5EF4-FFF2-40B4-BE49-F238E27FC236}">
                <a16:creationId xmlns:a16="http://schemas.microsoft.com/office/drawing/2014/main" id="{1291CC6D-AA00-4220-AF6B-F0A9FD5E6D15}"/>
              </a:ext>
            </a:extLst>
          </p:cNvPr>
          <p:cNvSpPr>
            <a:spLocks noGrp="1"/>
          </p:cNvSpPr>
          <p:nvPr>
            <p:ph sz="quarter" idx="12"/>
          </p:nvPr>
        </p:nvSpPr>
        <p:spPr/>
        <p:txBody>
          <a:bodyPr/>
          <a:lstStyle/>
          <a:p>
            <a:r>
              <a:rPr lang="en-US" dirty="0"/>
              <a:t>PM 7-10</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812751" cy="303212"/>
          </a:xfrm>
        </p:spPr>
        <p:txBody>
          <a:bodyPr/>
          <a:lstStyle/>
          <a:p>
            <a:r>
              <a:rPr lang="en-US" dirty="0"/>
              <a:t>CERT Basic Training Unit 7: Light Search and Rescue Operations</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r>
              <a:rPr lang="en-US" dirty="0"/>
              <a:t>7-17</a:t>
            </a:r>
          </a:p>
        </p:txBody>
      </p:sp>
    </p:spTree>
    <p:extLst>
      <p:ext uri="{BB962C8B-B14F-4D97-AF65-F5344CB8AC3E}">
        <p14:creationId xmlns:p14="http://schemas.microsoft.com/office/powerpoint/2010/main" val="126574377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CD3D371-B901-489D-B3B4-B2B52D4E5DCC}"/>
              </a:ext>
            </a:extLst>
          </p:cNvPr>
          <p:cNvSpPr>
            <a:spLocks noGrp="1"/>
          </p:cNvSpPr>
          <p:nvPr>
            <p:ph type="title"/>
          </p:nvPr>
        </p:nvSpPr>
        <p:spPr/>
        <p:txBody>
          <a:bodyPr/>
          <a:lstStyle/>
          <a:p>
            <a:r>
              <a:rPr lang="en-US" dirty="0"/>
              <a:t>Size-up Step 7</a:t>
            </a:r>
          </a:p>
        </p:txBody>
      </p:sp>
      <p:sp>
        <p:nvSpPr>
          <p:cNvPr id="7" name="Content Placeholder 6">
            <a:extLst>
              <a:ext uri="{FF2B5EF4-FFF2-40B4-BE49-F238E27FC236}">
                <a16:creationId xmlns:a16="http://schemas.microsoft.com/office/drawing/2014/main" id="{5836C7BF-C089-456F-AA98-B013A46C101C}"/>
              </a:ext>
            </a:extLst>
          </p:cNvPr>
          <p:cNvSpPr>
            <a:spLocks noGrp="1"/>
          </p:cNvSpPr>
          <p:nvPr>
            <p:ph idx="1"/>
          </p:nvPr>
        </p:nvSpPr>
        <p:spPr/>
        <p:txBody>
          <a:bodyPr/>
          <a:lstStyle/>
          <a:p>
            <a:pPr marL="228600" indent="-228600">
              <a:lnSpc>
                <a:spcPct val="100000"/>
              </a:lnSpc>
              <a:spcBef>
                <a:spcPts val="600"/>
              </a:spcBef>
            </a:pPr>
            <a:r>
              <a:rPr lang="en-US" b="1" dirty="0"/>
              <a:t>Develop Plan of Action: </a:t>
            </a:r>
          </a:p>
          <a:p>
            <a:pPr marL="685800" lvl="1" indent="-230188">
              <a:lnSpc>
                <a:spcPct val="100000"/>
              </a:lnSpc>
              <a:spcBef>
                <a:spcPts val="600"/>
              </a:spcBef>
            </a:pPr>
            <a:r>
              <a:rPr lang="en-US" dirty="0"/>
              <a:t>Focus operation on established priorities and decisions</a:t>
            </a:r>
          </a:p>
          <a:p>
            <a:pPr marL="685800" lvl="1" indent="-230188">
              <a:lnSpc>
                <a:spcPct val="100000"/>
              </a:lnSpc>
              <a:spcBef>
                <a:spcPts val="600"/>
              </a:spcBef>
            </a:pPr>
            <a:r>
              <a:rPr lang="en-US" dirty="0"/>
              <a:t>Provide documentation to give to responding agencies</a:t>
            </a:r>
          </a:p>
          <a:p>
            <a:pPr marL="685800" lvl="1" indent="-230188">
              <a:lnSpc>
                <a:spcPct val="100000"/>
              </a:lnSpc>
              <a:spcBef>
                <a:spcPts val="600"/>
              </a:spcBef>
            </a:pPr>
            <a:r>
              <a:rPr lang="en-US" dirty="0"/>
              <a:t>Provide documentation to become part of CERT records</a:t>
            </a:r>
          </a:p>
        </p:txBody>
      </p:sp>
      <p:sp>
        <p:nvSpPr>
          <p:cNvPr id="2" name="Content Placeholder 1">
            <a:extLst>
              <a:ext uri="{FF2B5EF4-FFF2-40B4-BE49-F238E27FC236}">
                <a16:creationId xmlns:a16="http://schemas.microsoft.com/office/drawing/2014/main" id="{DB3E9DEB-444B-4404-B389-1520EF00EDE0}"/>
              </a:ext>
            </a:extLst>
          </p:cNvPr>
          <p:cNvSpPr>
            <a:spLocks noGrp="1"/>
          </p:cNvSpPr>
          <p:nvPr>
            <p:ph sz="quarter" idx="12"/>
          </p:nvPr>
        </p:nvSpPr>
        <p:spPr/>
        <p:txBody>
          <a:bodyPr/>
          <a:lstStyle/>
          <a:p>
            <a:r>
              <a:rPr lang="en-US" dirty="0"/>
              <a:t>PM 7-11</a:t>
            </a:r>
          </a:p>
        </p:txBody>
      </p:sp>
      <p:sp>
        <p:nvSpPr>
          <p:cNvPr id="8" name="Text Placeholder 7">
            <a:extLst>
              <a:ext uri="{FF2B5EF4-FFF2-40B4-BE49-F238E27FC236}">
                <a16:creationId xmlns:a16="http://schemas.microsoft.com/office/drawing/2014/main" id="{0FD3B423-8F3C-408D-A827-44ED6FF93A6D}"/>
              </a:ext>
            </a:extLst>
          </p:cNvPr>
          <p:cNvSpPr>
            <a:spLocks noGrp="1"/>
          </p:cNvSpPr>
          <p:nvPr>
            <p:ph type="body" sz="quarter" idx="10"/>
          </p:nvPr>
        </p:nvSpPr>
        <p:spPr>
          <a:xfrm>
            <a:off x="1429787" y="6385716"/>
            <a:ext cx="4610528" cy="303212"/>
          </a:xfrm>
        </p:spPr>
        <p:txBody>
          <a:bodyPr/>
          <a:lstStyle/>
          <a:p>
            <a:r>
              <a:rPr lang="en-US" dirty="0"/>
              <a:t>CERT Basic Training Unit 7: Light Search and Rescue Operations</a:t>
            </a:r>
          </a:p>
        </p:txBody>
      </p:sp>
      <p:sp>
        <p:nvSpPr>
          <p:cNvPr id="9" name="Text Placeholder 8">
            <a:extLst>
              <a:ext uri="{FF2B5EF4-FFF2-40B4-BE49-F238E27FC236}">
                <a16:creationId xmlns:a16="http://schemas.microsoft.com/office/drawing/2014/main" id="{F103AB64-3FBF-44CA-9485-5DF4C6F95153}"/>
              </a:ext>
            </a:extLst>
          </p:cNvPr>
          <p:cNvSpPr>
            <a:spLocks noGrp="1"/>
          </p:cNvSpPr>
          <p:nvPr>
            <p:ph type="body" sz="quarter" idx="11"/>
          </p:nvPr>
        </p:nvSpPr>
        <p:spPr/>
        <p:txBody>
          <a:bodyPr/>
          <a:lstStyle/>
          <a:p>
            <a:r>
              <a:rPr lang="en-US" dirty="0"/>
              <a:t>7-17</a:t>
            </a:r>
          </a:p>
        </p:txBody>
      </p:sp>
    </p:spTree>
    <p:extLst>
      <p:ext uri="{BB962C8B-B14F-4D97-AF65-F5344CB8AC3E}">
        <p14:creationId xmlns:p14="http://schemas.microsoft.com/office/powerpoint/2010/main" val="44519888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5563CE-9BDE-49DC-AB0B-22ED8FFF0C01}"/>
              </a:ext>
            </a:extLst>
          </p:cNvPr>
          <p:cNvSpPr>
            <a:spLocks noGrp="1"/>
          </p:cNvSpPr>
          <p:nvPr>
            <p:ph type="title"/>
          </p:nvPr>
        </p:nvSpPr>
        <p:spPr/>
        <p:txBody>
          <a:bodyPr/>
          <a:lstStyle/>
          <a:p>
            <a:r>
              <a:rPr lang="en-US" dirty="0"/>
              <a:t>Size-up Step 8</a:t>
            </a:r>
          </a:p>
        </p:txBody>
      </p:sp>
      <p:sp>
        <p:nvSpPr>
          <p:cNvPr id="2" name="Content Placeholder 1">
            <a:extLst>
              <a:ext uri="{FF2B5EF4-FFF2-40B4-BE49-F238E27FC236}">
                <a16:creationId xmlns:a16="http://schemas.microsoft.com/office/drawing/2014/main" id="{E518B640-0725-4807-B904-3D402ED0CA53}"/>
              </a:ext>
            </a:extLst>
          </p:cNvPr>
          <p:cNvSpPr>
            <a:spLocks noGrp="1"/>
          </p:cNvSpPr>
          <p:nvPr>
            <p:ph idx="1"/>
          </p:nvPr>
        </p:nvSpPr>
        <p:spPr/>
        <p:txBody>
          <a:bodyPr/>
          <a:lstStyle/>
          <a:p>
            <a:r>
              <a:rPr lang="en-US" b="1" dirty="0"/>
              <a:t>Take Action: </a:t>
            </a:r>
          </a:p>
          <a:p>
            <a:pPr lvl="1"/>
            <a:r>
              <a:rPr lang="en-US" dirty="0"/>
              <a:t>Base action on plan developed during Step 7 </a:t>
            </a:r>
          </a:p>
        </p:txBody>
      </p:sp>
      <p:pic>
        <p:nvPicPr>
          <p:cNvPr id="8" name="Picture 7" descr="Photo: A member of the U.S. Coast Guard points to a map of the United States during a press conference.">
            <a:extLst>
              <a:ext uri="{FF2B5EF4-FFF2-40B4-BE49-F238E27FC236}">
                <a16:creationId xmlns:a16="http://schemas.microsoft.com/office/drawing/2014/main" id="{9EF750FD-61E1-47F5-8780-DC6A4481B5A7}"/>
              </a:ext>
            </a:extLst>
          </p:cNvPr>
          <p:cNvPicPr>
            <a:picLocks noChangeAspect="1"/>
          </p:cNvPicPr>
          <p:nvPr/>
        </p:nvPicPr>
        <p:blipFill>
          <a:blip r:embed="rId2"/>
          <a:stretch>
            <a:fillRect/>
          </a:stretch>
        </p:blipFill>
        <p:spPr>
          <a:xfrm>
            <a:off x="2876495" y="2747864"/>
            <a:ext cx="3390267" cy="3140354"/>
          </a:xfrm>
          <a:prstGeom prst="rect">
            <a:avLst/>
          </a:prstGeom>
        </p:spPr>
      </p:pic>
      <p:sp>
        <p:nvSpPr>
          <p:cNvPr id="3" name="Content Placeholder 2">
            <a:extLst>
              <a:ext uri="{FF2B5EF4-FFF2-40B4-BE49-F238E27FC236}">
                <a16:creationId xmlns:a16="http://schemas.microsoft.com/office/drawing/2014/main" id="{61089FBF-1113-4CEA-ACD1-96475DF5F593}"/>
              </a:ext>
            </a:extLst>
          </p:cNvPr>
          <p:cNvSpPr>
            <a:spLocks noGrp="1"/>
          </p:cNvSpPr>
          <p:nvPr>
            <p:ph sz="quarter" idx="12"/>
          </p:nvPr>
        </p:nvSpPr>
        <p:spPr/>
        <p:txBody>
          <a:bodyPr/>
          <a:lstStyle/>
          <a:p>
            <a:r>
              <a:rPr lang="en-US" dirty="0"/>
              <a:t>PM 7-11</a:t>
            </a:r>
          </a:p>
        </p:txBody>
      </p:sp>
      <p:sp>
        <p:nvSpPr>
          <p:cNvPr id="6" name="Text Placeholder 5">
            <a:extLst>
              <a:ext uri="{FF2B5EF4-FFF2-40B4-BE49-F238E27FC236}">
                <a16:creationId xmlns:a16="http://schemas.microsoft.com/office/drawing/2014/main" id="{4402DD61-4532-4767-A35E-05410EF9EF4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AE259A20-2587-4124-A845-F417687739AB}"/>
              </a:ext>
            </a:extLst>
          </p:cNvPr>
          <p:cNvSpPr>
            <a:spLocks noGrp="1"/>
          </p:cNvSpPr>
          <p:nvPr>
            <p:ph type="body" sz="quarter" idx="11"/>
          </p:nvPr>
        </p:nvSpPr>
        <p:spPr/>
        <p:txBody>
          <a:bodyPr/>
          <a:lstStyle/>
          <a:p>
            <a:r>
              <a:rPr lang="en-US" dirty="0"/>
              <a:t>7-20</a:t>
            </a:r>
          </a:p>
        </p:txBody>
      </p:sp>
    </p:spTree>
    <p:extLst>
      <p:ext uri="{BB962C8B-B14F-4D97-AF65-F5344CB8AC3E}">
        <p14:creationId xmlns:p14="http://schemas.microsoft.com/office/powerpoint/2010/main" val="374284111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DBB4D1-1FEF-40CC-AA83-950D8FB3F9B9}"/>
              </a:ext>
            </a:extLst>
          </p:cNvPr>
          <p:cNvSpPr>
            <a:spLocks noGrp="1"/>
          </p:cNvSpPr>
          <p:nvPr>
            <p:ph type="title"/>
          </p:nvPr>
        </p:nvSpPr>
        <p:spPr/>
        <p:txBody>
          <a:bodyPr/>
          <a:lstStyle/>
          <a:p>
            <a:r>
              <a:rPr lang="en-US" dirty="0"/>
              <a:t>Size-up Step 9</a:t>
            </a:r>
          </a:p>
        </p:txBody>
      </p:sp>
      <p:sp>
        <p:nvSpPr>
          <p:cNvPr id="2" name="Content Placeholder 1">
            <a:extLst>
              <a:ext uri="{FF2B5EF4-FFF2-40B4-BE49-F238E27FC236}">
                <a16:creationId xmlns:a16="http://schemas.microsoft.com/office/drawing/2014/main" id="{08B9AD1B-F427-4D9B-8006-D3E3BACFE8B0}"/>
              </a:ext>
            </a:extLst>
          </p:cNvPr>
          <p:cNvSpPr>
            <a:spLocks noGrp="1"/>
          </p:cNvSpPr>
          <p:nvPr>
            <p:ph idx="1"/>
          </p:nvPr>
        </p:nvSpPr>
        <p:spPr>
          <a:xfrm>
            <a:off x="315142" y="1521229"/>
            <a:ext cx="5100920" cy="4781145"/>
          </a:xfrm>
        </p:spPr>
        <p:txBody>
          <a:bodyPr/>
          <a:lstStyle/>
          <a:p>
            <a:r>
              <a:rPr lang="en-US" b="1" dirty="0"/>
              <a:t>Evaluate Progress:</a:t>
            </a:r>
          </a:p>
          <a:p>
            <a:pPr lvl="1"/>
            <a:r>
              <a:rPr lang="en-US" dirty="0"/>
              <a:t>Most critical step</a:t>
            </a:r>
          </a:p>
          <a:p>
            <a:pPr lvl="1"/>
            <a:r>
              <a:rPr lang="en-US" dirty="0"/>
              <a:t>Monitor plan’s effectiveness and safety </a:t>
            </a:r>
          </a:p>
        </p:txBody>
      </p:sp>
      <p:pic>
        <p:nvPicPr>
          <p:cNvPr id="9" name="Picture 8" descr="Arrows in a circle with the words &quot;Remember: CERT Size-up is a continual process.&quot; ">
            <a:extLst>
              <a:ext uri="{FF2B5EF4-FFF2-40B4-BE49-F238E27FC236}">
                <a16:creationId xmlns:a16="http://schemas.microsoft.com/office/drawing/2014/main" id="{813336CD-8C59-4D3F-8E36-B742235AD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0824" y="2142186"/>
            <a:ext cx="3457268" cy="3539230"/>
          </a:xfrm>
          <a:prstGeom prst="rect">
            <a:avLst/>
          </a:prstGeom>
        </p:spPr>
      </p:pic>
      <p:sp>
        <p:nvSpPr>
          <p:cNvPr id="3" name="Content Placeholder 2">
            <a:extLst>
              <a:ext uri="{FF2B5EF4-FFF2-40B4-BE49-F238E27FC236}">
                <a16:creationId xmlns:a16="http://schemas.microsoft.com/office/drawing/2014/main" id="{5078BB79-9902-476C-9350-882A1223A68B}"/>
              </a:ext>
            </a:extLst>
          </p:cNvPr>
          <p:cNvSpPr>
            <a:spLocks noGrp="1"/>
          </p:cNvSpPr>
          <p:nvPr>
            <p:ph sz="quarter" idx="12"/>
          </p:nvPr>
        </p:nvSpPr>
        <p:spPr/>
        <p:txBody>
          <a:bodyPr/>
          <a:lstStyle/>
          <a:p>
            <a:r>
              <a:rPr lang="en-US" dirty="0"/>
              <a:t>PM 7-11</a:t>
            </a:r>
          </a:p>
        </p:txBody>
      </p:sp>
      <p:sp>
        <p:nvSpPr>
          <p:cNvPr id="6" name="Text Placeholder 5">
            <a:extLst>
              <a:ext uri="{FF2B5EF4-FFF2-40B4-BE49-F238E27FC236}">
                <a16:creationId xmlns:a16="http://schemas.microsoft.com/office/drawing/2014/main" id="{038F80B8-8879-4C34-BD78-AE67547AE277}"/>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AF025D1C-443A-4859-BCCF-9F1F362B58A4}"/>
              </a:ext>
            </a:extLst>
          </p:cNvPr>
          <p:cNvSpPr>
            <a:spLocks noGrp="1"/>
          </p:cNvSpPr>
          <p:nvPr>
            <p:ph type="body" sz="quarter" idx="11"/>
          </p:nvPr>
        </p:nvSpPr>
        <p:spPr/>
        <p:txBody>
          <a:bodyPr/>
          <a:lstStyle/>
          <a:p>
            <a:r>
              <a:rPr lang="en-US" dirty="0"/>
              <a:t>7-21</a:t>
            </a:r>
          </a:p>
        </p:txBody>
      </p:sp>
    </p:spTree>
    <p:extLst>
      <p:ext uri="{BB962C8B-B14F-4D97-AF65-F5344CB8AC3E}">
        <p14:creationId xmlns:p14="http://schemas.microsoft.com/office/powerpoint/2010/main" val="134962361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A32869-E8DD-4D93-8659-5314D2AAE2FA}"/>
              </a:ext>
            </a:extLst>
          </p:cNvPr>
          <p:cNvSpPr>
            <a:spLocks noGrp="1"/>
          </p:cNvSpPr>
          <p:nvPr>
            <p:ph type="title"/>
          </p:nvPr>
        </p:nvSpPr>
        <p:spPr/>
        <p:txBody>
          <a:bodyPr/>
          <a:lstStyle/>
          <a:p>
            <a:r>
              <a:rPr lang="en-US" dirty="0"/>
              <a:t>Exercise 7.2</a:t>
            </a:r>
          </a:p>
        </p:txBody>
      </p:sp>
      <p:sp>
        <p:nvSpPr>
          <p:cNvPr id="2" name="Content Placeholder 1">
            <a:extLst>
              <a:ext uri="{FF2B5EF4-FFF2-40B4-BE49-F238E27FC236}">
                <a16:creationId xmlns:a16="http://schemas.microsoft.com/office/drawing/2014/main" id="{637D424A-1A05-4852-AEAD-A7DBF1493FA7}"/>
              </a:ext>
            </a:extLst>
          </p:cNvPr>
          <p:cNvSpPr>
            <a:spLocks noGrp="1"/>
          </p:cNvSpPr>
          <p:nvPr>
            <p:ph idx="1"/>
          </p:nvPr>
        </p:nvSpPr>
        <p:spPr/>
        <p:txBody>
          <a:bodyPr/>
          <a:lstStyle/>
          <a:p>
            <a:r>
              <a:rPr lang="en-US" dirty="0"/>
              <a:t>Given the disaster and the specific building, answer the following questions</a:t>
            </a:r>
          </a:p>
          <a:p>
            <a:pPr lvl="1"/>
            <a:r>
              <a:rPr lang="en-US" dirty="0"/>
              <a:t>What are the pertinent facts that must be gathered?</a:t>
            </a:r>
          </a:p>
          <a:p>
            <a:pPr lvl="1"/>
            <a:r>
              <a:rPr lang="en-US" dirty="0"/>
              <a:t>What kind of prediction can you make regarding damage, based on the incident and the building construction?</a:t>
            </a:r>
          </a:p>
          <a:p>
            <a:pPr lvl="1"/>
            <a:r>
              <a:rPr lang="en-US" dirty="0"/>
              <a:t>What probable search and rescue problems can you identify?</a:t>
            </a:r>
          </a:p>
          <a:p>
            <a:pPr lvl="1"/>
            <a:r>
              <a:rPr lang="en-US" dirty="0"/>
              <a:t>What specific safety considerations can you identify?</a:t>
            </a:r>
          </a:p>
          <a:p>
            <a:endParaRPr lang="en-US" dirty="0"/>
          </a:p>
        </p:txBody>
      </p:sp>
      <p:sp>
        <p:nvSpPr>
          <p:cNvPr id="6" name="Content Placeholder 5">
            <a:extLst>
              <a:ext uri="{FF2B5EF4-FFF2-40B4-BE49-F238E27FC236}">
                <a16:creationId xmlns:a16="http://schemas.microsoft.com/office/drawing/2014/main" id="{890B242D-8142-4A07-8E73-F6FAD045A002}"/>
              </a:ext>
            </a:extLst>
          </p:cNvPr>
          <p:cNvSpPr>
            <a:spLocks noGrp="1"/>
          </p:cNvSpPr>
          <p:nvPr>
            <p:ph sz="quarter" idx="12"/>
          </p:nvPr>
        </p:nvSpPr>
        <p:spPr/>
        <p:txBody>
          <a:bodyPr/>
          <a:lstStyle/>
          <a:p>
            <a:r>
              <a:rPr lang="en-US" dirty="0"/>
              <a:t>PM 7-12</a:t>
            </a:r>
          </a:p>
        </p:txBody>
      </p:sp>
      <p:sp>
        <p:nvSpPr>
          <p:cNvPr id="4" name="Text Placeholder 3">
            <a:extLst>
              <a:ext uri="{FF2B5EF4-FFF2-40B4-BE49-F238E27FC236}">
                <a16:creationId xmlns:a16="http://schemas.microsoft.com/office/drawing/2014/main" id="{93F041AF-93F0-4174-ACD5-D63AC3ED6D1A}"/>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72727ABB-9AE7-43C5-B47A-B07779B62AA1}"/>
              </a:ext>
            </a:extLst>
          </p:cNvPr>
          <p:cNvSpPr>
            <a:spLocks noGrp="1"/>
          </p:cNvSpPr>
          <p:nvPr>
            <p:ph type="body" sz="quarter" idx="11"/>
          </p:nvPr>
        </p:nvSpPr>
        <p:spPr/>
        <p:txBody>
          <a:bodyPr/>
          <a:lstStyle/>
          <a:p>
            <a:r>
              <a:rPr lang="en-US" dirty="0"/>
              <a:t>7-22</a:t>
            </a:r>
          </a:p>
        </p:txBody>
      </p:sp>
    </p:spTree>
    <p:extLst>
      <p:ext uri="{BB962C8B-B14F-4D97-AF65-F5344CB8AC3E}">
        <p14:creationId xmlns:p14="http://schemas.microsoft.com/office/powerpoint/2010/main" val="235707436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883629-A253-42AB-9A02-6B5019129F29}"/>
              </a:ext>
            </a:extLst>
          </p:cNvPr>
          <p:cNvSpPr>
            <a:spLocks noGrp="1"/>
          </p:cNvSpPr>
          <p:nvPr>
            <p:ph type="title"/>
          </p:nvPr>
        </p:nvSpPr>
        <p:spPr/>
        <p:txBody>
          <a:bodyPr/>
          <a:lstStyle/>
          <a:p>
            <a:r>
              <a:rPr lang="en-US" dirty="0"/>
              <a:t>Structural Voids</a:t>
            </a:r>
          </a:p>
        </p:txBody>
      </p:sp>
      <p:sp>
        <p:nvSpPr>
          <p:cNvPr id="2" name="Content Placeholder 1">
            <a:extLst>
              <a:ext uri="{FF2B5EF4-FFF2-40B4-BE49-F238E27FC236}">
                <a16:creationId xmlns:a16="http://schemas.microsoft.com/office/drawing/2014/main" id="{E824F5C6-4DDF-44DD-9164-5C97CD30115A}"/>
              </a:ext>
            </a:extLst>
          </p:cNvPr>
          <p:cNvSpPr>
            <a:spLocks noGrp="1"/>
          </p:cNvSpPr>
          <p:nvPr>
            <p:ph idx="1"/>
          </p:nvPr>
        </p:nvSpPr>
        <p:spPr/>
        <p:txBody>
          <a:bodyPr anchor="ctr"/>
          <a:lstStyle/>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If you see collapsed floors or walls, </a:t>
            </a:r>
            <a:r>
              <a:rPr lang="en-US" b="1" dirty="0"/>
              <a:t>GET OUT!</a:t>
            </a:r>
          </a:p>
        </p:txBody>
      </p:sp>
      <p:grpSp>
        <p:nvGrpSpPr>
          <p:cNvPr id="6" name="Group 5" descr="Walls or floors that collapse in a lattice pattern create a pancake void. Walls that collapse outward create a V void. When only a single wall collapses to lean against another, it creates a Lean-to void.">
            <a:extLst>
              <a:ext uri="{FF2B5EF4-FFF2-40B4-BE49-F238E27FC236}">
                <a16:creationId xmlns:a16="http://schemas.microsoft.com/office/drawing/2014/main" id="{718C419B-205E-4428-BCCD-873427764944}"/>
              </a:ext>
            </a:extLst>
          </p:cNvPr>
          <p:cNvGrpSpPr/>
          <p:nvPr/>
        </p:nvGrpSpPr>
        <p:grpSpPr>
          <a:xfrm>
            <a:off x="2309586" y="1627140"/>
            <a:ext cx="4772396" cy="3525805"/>
            <a:chOff x="1429787" y="1557160"/>
            <a:chExt cx="4772396" cy="3525805"/>
          </a:xfrm>
        </p:grpSpPr>
        <p:pic>
          <p:nvPicPr>
            <p:cNvPr id="7" name="Picture 6">
              <a:extLst>
                <a:ext uri="{FF2B5EF4-FFF2-40B4-BE49-F238E27FC236}">
                  <a16:creationId xmlns:a16="http://schemas.microsoft.com/office/drawing/2014/main" id="{5AEA8A06-52A2-4471-9073-B8F89CE197F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787" y="1600365"/>
              <a:ext cx="2271261" cy="3482600"/>
            </a:xfrm>
            <a:prstGeom prst="rect">
              <a:avLst/>
            </a:prstGeom>
          </p:spPr>
        </p:pic>
        <p:pic>
          <p:nvPicPr>
            <p:cNvPr id="9" name="Picture 8">
              <a:extLst>
                <a:ext uri="{FF2B5EF4-FFF2-40B4-BE49-F238E27FC236}">
                  <a16:creationId xmlns:a16="http://schemas.microsoft.com/office/drawing/2014/main" id="{17CE04CB-18F2-4526-A704-D3545920E96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5890" y="1557160"/>
              <a:ext cx="2426293" cy="2564751"/>
            </a:xfrm>
            <a:prstGeom prst="rect">
              <a:avLst/>
            </a:prstGeom>
          </p:spPr>
        </p:pic>
      </p:grpSp>
      <p:sp>
        <p:nvSpPr>
          <p:cNvPr id="8" name="Content Placeholder 7">
            <a:extLst>
              <a:ext uri="{FF2B5EF4-FFF2-40B4-BE49-F238E27FC236}">
                <a16:creationId xmlns:a16="http://schemas.microsoft.com/office/drawing/2014/main" id="{0C8A903D-251C-4E57-B67C-A53EDAB2F324}"/>
              </a:ext>
            </a:extLst>
          </p:cNvPr>
          <p:cNvSpPr>
            <a:spLocks noGrp="1"/>
          </p:cNvSpPr>
          <p:nvPr>
            <p:ph sz="quarter" idx="12"/>
          </p:nvPr>
        </p:nvSpPr>
        <p:spPr/>
        <p:txBody>
          <a:bodyPr/>
          <a:lstStyle/>
          <a:p>
            <a:r>
              <a:rPr lang="en-US" dirty="0"/>
              <a:t>PM 7-13</a:t>
            </a:r>
          </a:p>
        </p:txBody>
      </p:sp>
      <p:sp>
        <p:nvSpPr>
          <p:cNvPr id="4" name="Text Placeholder 3">
            <a:extLst>
              <a:ext uri="{FF2B5EF4-FFF2-40B4-BE49-F238E27FC236}">
                <a16:creationId xmlns:a16="http://schemas.microsoft.com/office/drawing/2014/main" id="{5B57C52B-A987-48AC-AC52-5F9AFF33468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B332CDAB-AEAE-4DB8-9483-E66EA9EA968E}"/>
              </a:ext>
            </a:extLst>
          </p:cNvPr>
          <p:cNvSpPr>
            <a:spLocks noGrp="1"/>
          </p:cNvSpPr>
          <p:nvPr>
            <p:ph type="body" sz="quarter" idx="11"/>
          </p:nvPr>
        </p:nvSpPr>
        <p:spPr/>
        <p:txBody>
          <a:bodyPr/>
          <a:lstStyle/>
          <a:p>
            <a:r>
              <a:rPr lang="en-US" dirty="0"/>
              <a:t>7-23</a:t>
            </a:r>
          </a:p>
        </p:txBody>
      </p:sp>
    </p:spTree>
    <p:extLst>
      <p:ext uri="{BB962C8B-B14F-4D97-AF65-F5344CB8AC3E}">
        <p14:creationId xmlns:p14="http://schemas.microsoft.com/office/powerpoint/2010/main" val="1274755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558610-B2F3-4D75-9A8C-32F26C6FA0E1}"/>
              </a:ext>
            </a:extLst>
          </p:cNvPr>
          <p:cNvSpPr>
            <a:spLocks noGrp="1"/>
          </p:cNvSpPr>
          <p:nvPr>
            <p:ph type="title"/>
          </p:nvPr>
        </p:nvSpPr>
        <p:spPr/>
        <p:txBody>
          <a:bodyPr/>
          <a:lstStyle/>
          <a:p>
            <a:r>
              <a:rPr lang="en-US" dirty="0"/>
              <a:t>Family Disaster Plan</a:t>
            </a:r>
          </a:p>
        </p:txBody>
      </p:sp>
      <p:sp>
        <p:nvSpPr>
          <p:cNvPr id="2" name="Content Placeholder 1">
            <a:extLst>
              <a:ext uri="{FF2B5EF4-FFF2-40B4-BE49-F238E27FC236}">
                <a16:creationId xmlns:a16="http://schemas.microsoft.com/office/drawing/2014/main" id="{E772ACD6-8044-4BDE-8A8D-A95FDCE55C37}"/>
              </a:ext>
            </a:extLst>
          </p:cNvPr>
          <p:cNvSpPr>
            <a:spLocks noGrp="1"/>
          </p:cNvSpPr>
          <p:nvPr>
            <p:ph idx="1"/>
          </p:nvPr>
        </p:nvSpPr>
        <p:spPr/>
        <p:txBody>
          <a:bodyPr>
            <a:normAutofit/>
          </a:bodyPr>
          <a:lstStyle/>
          <a:p>
            <a:r>
              <a:rPr lang="en-US" sz="2600" dirty="0"/>
              <a:t>Where will you meet family members?</a:t>
            </a:r>
          </a:p>
          <a:p>
            <a:r>
              <a:rPr lang="en-US" sz="2600" dirty="0"/>
              <a:t>Who is your out-of-state “check-in” contact?</a:t>
            </a:r>
          </a:p>
          <a:p>
            <a:r>
              <a:rPr lang="en-US" sz="2600" dirty="0"/>
              <a:t>Will you have an extended stay? Shelter in place? Evacuate?</a:t>
            </a:r>
          </a:p>
          <a:p>
            <a:r>
              <a:rPr lang="en-US" sz="2600" dirty="0"/>
              <a:t>How will you escape your home? Workplace? School? Place of worship? </a:t>
            </a:r>
          </a:p>
          <a:p>
            <a:r>
              <a:rPr lang="en-US" sz="2600" dirty="0"/>
              <a:t>What route (and several alternates) will you use to evacuate your neighborhood?</a:t>
            </a:r>
          </a:p>
          <a:p>
            <a:r>
              <a:rPr lang="en-US" sz="2600" dirty="0"/>
              <a:t>Do you have transportation?</a:t>
            </a:r>
          </a:p>
          <a:p>
            <a:r>
              <a:rPr lang="en-US" sz="2600" dirty="0"/>
              <a:t>Did you practice your plan?</a:t>
            </a:r>
          </a:p>
          <a:p>
            <a:endParaRPr lang="en-US" sz="2600" dirty="0"/>
          </a:p>
        </p:txBody>
      </p:sp>
      <p:sp>
        <p:nvSpPr>
          <p:cNvPr id="3" name="Content Placeholder 2">
            <a:extLst>
              <a:ext uri="{FF2B5EF4-FFF2-40B4-BE49-F238E27FC236}">
                <a16:creationId xmlns:a16="http://schemas.microsoft.com/office/drawing/2014/main" id="{71788E94-4EF9-4B56-9914-27EBC35C81B4}"/>
              </a:ext>
            </a:extLst>
          </p:cNvPr>
          <p:cNvSpPr>
            <a:spLocks noGrp="1"/>
          </p:cNvSpPr>
          <p:nvPr>
            <p:ph sz="quarter" idx="12"/>
          </p:nvPr>
        </p:nvSpPr>
        <p:spPr/>
        <p:txBody>
          <a:bodyPr/>
          <a:lstStyle/>
          <a:p>
            <a:r>
              <a:rPr lang="en-US" dirty="0"/>
              <a:t>PM 1-12</a:t>
            </a:r>
          </a:p>
        </p:txBody>
      </p:sp>
      <p:sp>
        <p:nvSpPr>
          <p:cNvPr id="5" name="Text Placeholder 4">
            <a:extLst>
              <a:ext uri="{FF2B5EF4-FFF2-40B4-BE49-F238E27FC236}">
                <a16:creationId xmlns:a16="http://schemas.microsoft.com/office/drawing/2014/main" id="{C37D1764-76F1-4C73-8AB3-4BAE86AFF616}"/>
              </a:ext>
            </a:extLst>
          </p:cNvPr>
          <p:cNvSpPr>
            <a:spLocks noGrp="1"/>
          </p:cNvSpPr>
          <p:nvPr>
            <p:ph type="body" sz="quarter" idx="10"/>
          </p:nvPr>
        </p:nvSpPr>
        <p:spPr/>
        <p:txBody>
          <a:bodyPr/>
          <a:lstStyle/>
          <a:p>
            <a:r>
              <a:rPr lang="en-US" dirty="0"/>
              <a:t>CERT Basic Training Unit 1: Disaster Preparedness</a:t>
            </a:r>
          </a:p>
        </p:txBody>
      </p:sp>
      <p:sp>
        <p:nvSpPr>
          <p:cNvPr id="6" name="Text Placeholder 5">
            <a:extLst>
              <a:ext uri="{FF2B5EF4-FFF2-40B4-BE49-F238E27FC236}">
                <a16:creationId xmlns:a16="http://schemas.microsoft.com/office/drawing/2014/main" id="{F63F90B3-59E1-4C41-A0B2-CF4078ECEB01}"/>
              </a:ext>
            </a:extLst>
          </p:cNvPr>
          <p:cNvSpPr>
            <a:spLocks noGrp="1"/>
          </p:cNvSpPr>
          <p:nvPr>
            <p:ph type="body" sz="quarter" idx="11"/>
          </p:nvPr>
        </p:nvSpPr>
        <p:spPr/>
        <p:txBody>
          <a:bodyPr/>
          <a:lstStyle/>
          <a:p>
            <a:r>
              <a:rPr lang="en-US" dirty="0"/>
              <a:t>1-20</a:t>
            </a:r>
          </a:p>
        </p:txBody>
      </p:sp>
    </p:spTree>
    <p:extLst>
      <p:ext uri="{BB962C8B-B14F-4D97-AF65-F5344CB8AC3E}">
        <p14:creationId xmlns:p14="http://schemas.microsoft.com/office/powerpoint/2010/main" val="306711983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774633-14E3-44D4-99F6-9BEA19E3F662}"/>
              </a:ext>
            </a:extLst>
          </p:cNvPr>
          <p:cNvSpPr>
            <a:spLocks noGrp="1"/>
          </p:cNvSpPr>
          <p:nvPr>
            <p:ph type="title"/>
          </p:nvPr>
        </p:nvSpPr>
        <p:spPr/>
        <p:txBody>
          <a:bodyPr/>
          <a:lstStyle/>
          <a:p>
            <a:r>
              <a:rPr lang="en-US" dirty="0"/>
              <a:t>Individual Voids</a:t>
            </a:r>
          </a:p>
        </p:txBody>
      </p:sp>
      <p:sp>
        <p:nvSpPr>
          <p:cNvPr id="2" name="Content Placeholder 1">
            <a:extLst>
              <a:ext uri="{FF2B5EF4-FFF2-40B4-BE49-F238E27FC236}">
                <a16:creationId xmlns:a16="http://schemas.microsoft.com/office/drawing/2014/main" id="{94ED8865-EAEF-45CC-A32E-75C9E9E476BF}"/>
              </a:ext>
            </a:extLst>
          </p:cNvPr>
          <p:cNvSpPr>
            <a:spLocks noGrp="1"/>
          </p:cNvSpPr>
          <p:nvPr>
            <p:ph idx="1"/>
          </p:nvPr>
        </p:nvSpPr>
        <p:spPr/>
        <p:txBody>
          <a:bodyPr/>
          <a:lstStyle/>
          <a:p>
            <a:r>
              <a:rPr lang="en-US" dirty="0"/>
              <a:t>Survivors may seek protection in various places</a:t>
            </a:r>
          </a:p>
          <a:p>
            <a:pPr lvl="1"/>
            <a:r>
              <a:rPr lang="en-US" dirty="0"/>
              <a:t>Inside bathtubs</a:t>
            </a:r>
          </a:p>
          <a:p>
            <a:pPr lvl="1"/>
            <a:r>
              <a:rPr lang="en-US" dirty="0"/>
              <a:t>Underneath desks</a:t>
            </a:r>
          </a:p>
          <a:p>
            <a:pPr lvl="1"/>
            <a:r>
              <a:rPr lang="en-US" dirty="0"/>
              <a:t>Inside cabinets</a:t>
            </a:r>
          </a:p>
          <a:p>
            <a:pPr lvl="1"/>
            <a:r>
              <a:rPr lang="en-US" dirty="0"/>
              <a:t>Under/next to beds</a:t>
            </a:r>
          </a:p>
          <a:p>
            <a:pPr lvl="1"/>
            <a:r>
              <a:rPr lang="en-US" dirty="0"/>
              <a:t>Inside closets </a:t>
            </a:r>
          </a:p>
          <a:p>
            <a:endParaRPr lang="en-US" dirty="0"/>
          </a:p>
        </p:txBody>
      </p:sp>
      <p:sp>
        <p:nvSpPr>
          <p:cNvPr id="6" name="Content Placeholder 5">
            <a:extLst>
              <a:ext uri="{FF2B5EF4-FFF2-40B4-BE49-F238E27FC236}">
                <a16:creationId xmlns:a16="http://schemas.microsoft.com/office/drawing/2014/main" id="{504377B2-C197-4FCB-858C-D323B3B54D50}"/>
              </a:ext>
            </a:extLst>
          </p:cNvPr>
          <p:cNvSpPr>
            <a:spLocks noGrp="1"/>
          </p:cNvSpPr>
          <p:nvPr>
            <p:ph sz="quarter" idx="12"/>
          </p:nvPr>
        </p:nvSpPr>
        <p:spPr/>
        <p:txBody>
          <a:bodyPr/>
          <a:lstStyle/>
          <a:p>
            <a:r>
              <a:rPr lang="en-US" dirty="0"/>
              <a:t>PM 7-13</a:t>
            </a:r>
          </a:p>
        </p:txBody>
      </p:sp>
      <p:sp>
        <p:nvSpPr>
          <p:cNvPr id="4" name="Text Placeholder 3">
            <a:extLst>
              <a:ext uri="{FF2B5EF4-FFF2-40B4-BE49-F238E27FC236}">
                <a16:creationId xmlns:a16="http://schemas.microsoft.com/office/drawing/2014/main" id="{CFEFFB34-D7A3-4483-84CE-1D123503ECE4}"/>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A1AF9997-6C10-4D7A-A790-58C6E60AABF8}"/>
              </a:ext>
            </a:extLst>
          </p:cNvPr>
          <p:cNvSpPr>
            <a:spLocks noGrp="1"/>
          </p:cNvSpPr>
          <p:nvPr>
            <p:ph type="body" sz="quarter" idx="11"/>
          </p:nvPr>
        </p:nvSpPr>
        <p:spPr/>
        <p:txBody>
          <a:bodyPr/>
          <a:lstStyle/>
          <a:p>
            <a:r>
              <a:rPr lang="en-US" dirty="0"/>
              <a:t>7-24</a:t>
            </a:r>
          </a:p>
        </p:txBody>
      </p:sp>
    </p:spTree>
    <p:extLst>
      <p:ext uri="{BB962C8B-B14F-4D97-AF65-F5344CB8AC3E}">
        <p14:creationId xmlns:p14="http://schemas.microsoft.com/office/powerpoint/2010/main" val="64880354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739240-08B4-4361-8936-1DCD7B5381F3}"/>
              </a:ext>
            </a:extLst>
          </p:cNvPr>
          <p:cNvSpPr>
            <a:spLocks noGrp="1"/>
          </p:cNvSpPr>
          <p:nvPr>
            <p:ph type="title"/>
          </p:nvPr>
        </p:nvSpPr>
        <p:spPr/>
        <p:txBody>
          <a:bodyPr/>
          <a:lstStyle/>
          <a:p>
            <a:r>
              <a:rPr lang="en-US" dirty="0"/>
              <a:t>Search Markings </a:t>
            </a:r>
            <a:r>
              <a:rPr lang="en-US" sz="1600" dirty="0">
                <a:solidFill>
                  <a:srgbClr val="448431"/>
                </a:solidFill>
              </a:rPr>
              <a:t>(1 of 3)</a:t>
            </a:r>
          </a:p>
        </p:txBody>
      </p:sp>
      <p:sp>
        <p:nvSpPr>
          <p:cNvPr id="2" name="Content Placeholder 1">
            <a:extLst>
              <a:ext uri="{FF2B5EF4-FFF2-40B4-BE49-F238E27FC236}">
                <a16:creationId xmlns:a16="http://schemas.microsoft.com/office/drawing/2014/main" id="{22C65206-DD01-4A6F-904B-F28939EA8841}"/>
              </a:ext>
            </a:extLst>
          </p:cNvPr>
          <p:cNvSpPr>
            <a:spLocks noGrp="1"/>
          </p:cNvSpPr>
          <p:nvPr>
            <p:ph idx="1"/>
          </p:nvPr>
        </p:nvSpPr>
        <p:spPr>
          <a:xfrm>
            <a:off x="315142" y="1521229"/>
            <a:ext cx="3913958" cy="4781145"/>
          </a:xfrm>
        </p:spPr>
        <p:txBody>
          <a:bodyPr/>
          <a:lstStyle/>
          <a:p>
            <a:r>
              <a:rPr lang="en-US" dirty="0"/>
              <a:t>Upon entering search area:</a:t>
            </a:r>
          </a:p>
          <a:p>
            <a:pPr lvl="1"/>
            <a:r>
              <a:rPr lang="en-US" dirty="0"/>
              <a:t>Make a slash</a:t>
            </a:r>
          </a:p>
          <a:p>
            <a:pPr lvl="1"/>
            <a:r>
              <a:rPr lang="en-US" dirty="0"/>
              <a:t>Enter info </a:t>
            </a:r>
          </a:p>
          <a:p>
            <a:r>
              <a:rPr lang="en-US" dirty="0"/>
              <a:t>Upon leaving search area:</a:t>
            </a:r>
          </a:p>
          <a:p>
            <a:pPr lvl="1"/>
            <a:r>
              <a:rPr lang="en-US" dirty="0"/>
              <a:t>Complete ‘X’</a:t>
            </a:r>
          </a:p>
          <a:p>
            <a:pPr lvl="1"/>
            <a:r>
              <a:rPr lang="en-US" dirty="0"/>
              <a:t>Enter info </a:t>
            </a:r>
          </a:p>
        </p:txBody>
      </p:sp>
      <p:pic>
        <p:nvPicPr>
          <p:cNvPr id="9" name="Picture 8" descr="Picture of a door with an X on the wall next to it, with spaces for information to be filled in. ">
            <a:extLst>
              <a:ext uri="{FF2B5EF4-FFF2-40B4-BE49-F238E27FC236}">
                <a16:creationId xmlns:a16="http://schemas.microsoft.com/office/drawing/2014/main" id="{633155F5-BB49-4CD6-936D-2AB12C726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555" y="1814051"/>
            <a:ext cx="4893899" cy="3920927"/>
          </a:xfrm>
          <a:prstGeom prst="rect">
            <a:avLst/>
          </a:prstGeom>
        </p:spPr>
      </p:pic>
      <p:sp>
        <p:nvSpPr>
          <p:cNvPr id="3" name="Content Placeholder 2">
            <a:extLst>
              <a:ext uri="{FF2B5EF4-FFF2-40B4-BE49-F238E27FC236}">
                <a16:creationId xmlns:a16="http://schemas.microsoft.com/office/drawing/2014/main" id="{21CC0DFC-4A35-4AB6-A7F1-D9FF130234BD}"/>
              </a:ext>
            </a:extLst>
          </p:cNvPr>
          <p:cNvSpPr>
            <a:spLocks noGrp="1"/>
          </p:cNvSpPr>
          <p:nvPr>
            <p:ph sz="quarter" idx="12"/>
          </p:nvPr>
        </p:nvSpPr>
        <p:spPr/>
        <p:txBody>
          <a:bodyPr/>
          <a:lstStyle/>
          <a:p>
            <a:r>
              <a:rPr lang="en-US" dirty="0"/>
              <a:t>PM 7-14</a:t>
            </a:r>
          </a:p>
        </p:txBody>
      </p:sp>
      <p:sp>
        <p:nvSpPr>
          <p:cNvPr id="6" name="Text Placeholder 5">
            <a:extLst>
              <a:ext uri="{FF2B5EF4-FFF2-40B4-BE49-F238E27FC236}">
                <a16:creationId xmlns:a16="http://schemas.microsoft.com/office/drawing/2014/main" id="{51C25239-924F-4568-BF39-4CE9D8D40538}"/>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9F231C54-6E45-4C4C-8A54-E5A4A6EA895F}"/>
              </a:ext>
            </a:extLst>
          </p:cNvPr>
          <p:cNvSpPr>
            <a:spLocks noGrp="1"/>
          </p:cNvSpPr>
          <p:nvPr>
            <p:ph type="body" sz="quarter" idx="11"/>
          </p:nvPr>
        </p:nvSpPr>
        <p:spPr/>
        <p:txBody>
          <a:bodyPr/>
          <a:lstStyle/>
          <a:p>
            <a:r>
              <a:rPr lang="en-US" dirty="0"/>
              <a:t>7-25</a:t>
            </a:r>
          </a:p>
        </p:txBody>
      </p:sp>
    </p:spTree>
    <p:extLst>
      <p:ext uri="{BB962C8B-B14F-4D97-AF65-F5344CB8AC3E}">
        <p14:creationId xmlns:p14="http://schemas.microsoft.com/office/powerpoint/2010/main" val="263854771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0ED79A-0E2B-4604-A849-8CD73765DEA4}"/>
              </a:ext>
            </a:extLst>
          </p:cNvPr>
          <p:cNvSpPr>
            <a:spLocks noGrp="1"/>
          </p:cNvSpPr>
          <p:nvPr>
            <p:ph type="title"/>
          </p:nvPr>
        </p:nvSpPr>
        <p:spPr/>
        <p:txBody>
          <a:bodyPr/>
          <a:lstStyle/>
          <a:p>
            <a:r>
              <a:rPr lang="en-US" dirty="0"/>
              <a:t>Search Markings</a:t>
            </a:r>
            <a:r>
              <a:rPr lang="en-US" sz="1600" dirty="0"/>
              <a:t> </a:t>
            </a:r>
            <a:r>
              <a:rPr lang="en-US" sz="1600" dirty="0">
                <a:solidFill>
                  <a:srgbClr val="448431"/>
                </a:solidFill>
              </a:rPr>
              <a:t>(2 of 3)</a:t>
            </a:r>
            <a:endParaRPr lang="en-US" dirty="0">
              <a:solidFill>
                <a:srgbClr val="448431"/>
              </a:solidFill>
            </a:endParaRPr>
          </a:p>
        </p:txBody>
      </p:sp>
      <p:sp>
        <p:nvSpPr>
          <p:cNvPr id="2" name="Content Placeholder 1">
            <a:extLst>
              <a:ext uri="{FF2B5EF4-FFF2-40B4-BE49-F238E27FC236}">
                <a16:creationId xmlns:a16="http://schemas.microsoft.com/office/drawing/2014/main" id="{1EF77C0D-5730-42A6-8121-9B58227992F5}"/>
              </a:ext>
            </a:extLst>
          </p:cNvPr>
          <p:cNvSpPr>
            <a:spLocks noGrp="1"/>
          </p:cNvSpPr>
          <p:nvPr>
            <p:ph idx="1"/>
          </p:nvPr>
        </p:nvSpPr>
        <p:spPr/>
        <p:txBody>
          <a:bodyPr/>
          <a:lstStyle/>
          <a:p>
            <a:r>
              <a:rPr lang="en-US" dirty="0"/>
              <a:t>What information do you mark? </a:t>
            </a:r>
          </a:p>
        </p:txBody>
      </p:sp>
      <p:pic>
        <p:nvPicPr>
          <p:cNvPr id="7" name="Picture 6" descr="Diagram of an example search marking. Upon entering a search area, you will make a mark next to the door to indicate that you are entering. Do not make the mark on the door or on the wall where the door swings. Make a single slash and write the agency or group ID at the “9 o’clock” position. Then write the date and “time in” at the “12 o’clock” position. Upon exiting the search area, make another slash to form an “X” (the agency or group ID will be in the left quadrant). Enter the search “time out” In the top quadrant. In the right quadrant, enter the areas of the structure searched and any specific information about hazards. In the lower quadrant, enter information about the survivors found in the search area. “L” represents living and “D” represents dead. The search marking on the front of a structure or building should contain the total number of survivors, whereas search markings inside the structure or building will include survivor totals for specific search areas. Indicate where survivors were taken.">
            <a:extLst>
              <a:ext uri="{FF2B5EF4-FFF2-40B4-BE49-F238E27FC236}">
                <a16:creationId xmlns:a16="http://schemas.microsoft.com/office/drawing/2014/main" id="{B24ED5BA-07BD-4F31-A595-E84F20CA98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092" y="2079524"/>
            <a:ext cx="5119074" cy="3913665"/>
          </a:xfrm>
          <a:prstGeom prst="rect">
            <a:avLst/>
          </a:prstGeom>
        </p:spPr>
      </p:pic>
      <p:sp>
        <p:nvSpPr>
          <p:cNvPr id="6" name="Content Placeholder 5">
            <a:extLst>
              <a:ext uri="{FF2B5EF4-FFF2-40B4-BE49-F238E27FC236}">
                <a16:creationId xmlns:a16="http://schemas.microsoft.com/office/drawing/2014/main" id="{79FA6FD7-A06B-4461-ACEF-A510C677DD49}"/>
              </a:ext>
            </a:extLst>
          </p:cNvPr>
          <p:cNvSpPr>
            <a:spLocks noGrp="1"/>
          </p:cNvSpPr>
          <p:nvPr>
            <p:ph sz="quarter" idx="12"/>
          </p:nvPr>
        </p:nvSpPr>
        <p:spPr/>
        <p:txBody>
          <a:bodyPr/>
          <a:lstStyle/>
          <a:p>
            <a:r>
              <a:rPr lang="en-US" dirty="0"/>
              <a:t>PM 7-14</a:t>
            </a:r>
          </a:p>
        </p:txBody>
      </p:sp>
      <p:sp>
        <p:nvSpPr>
          <p:cNvPr id="4" name="Text Placeholder 3">
            <a:extLst>
              <a:ext uri="{FF2B5EF4-FFF2-40B4-BE49-F238E27FC236}">
                <a16:creationId xmlns:a16="http://schemas.microsoft.com/office/drawing/2014/main" id="{7B4EAE7C-1A9D-4D1E-9D58-47FFAB156E1E}"/>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FC1BE33C-DCD3-414F-A4C5-9519ED6BAE4F}"/>
              </a:ext>
            </a:extLst>
          </p:cNvPr>
          <p:cNvSpPr>
            <a:spLocks noGrp="1"/>
          </p:cNvSpPr>
          <p:nvPr>
            <p:ph type="body" sz="quarter" idx="11"/>
          </p:nvPr>
        </p:nvSpPr>
        <p:spPr/>
        <p:txBody>
          <a:bodyPr/>
          <a:lstStyle/>
          <a:p>
            <a:r>
              <a:rPr lang="en-US" dirty="0"/>
              <a:t>7-26</a:t>
            </a:r>
          </a:p>
        </p:txBody>
      </p:sp>
    </p:spTree>
    <p:extLst>
      <p:ext uri="{BB962C8B-B14F-4D97-AF65-F5344CB8AC3E}">
        <p14:creationId xmlns:p14="http://schemas.microsoft.com/office/powerpoint/2010/main" val="106313279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4591E0-7D15-43FA-ADC3-266EE30756F3}"/>
              </a:ext>
            </a:extLst>
          </p:cNvPr>
          <p:cNvSpPr>
            <a:spLocks noGrp="1"/>
          </p:cNvSpPr>
          <p:nvPr>
            <p:ph type="title"/>
          </p:nvPr>
        </p:nvSpPr>
        <p:spPr/>
        <p:txBody>
          <a:bodyPr/>
          <a:lstStyle/>
          <a:p>
            <a:r>
              <a:rPr lang="en-US" dirty="0"/>
              <a:t>Search Markings</a:t>
            </a:r>
            <a:r>
              <a:rPr lang="en-US" sz="1600" dirty="0"/>
              <a:t> </a:t>
            </a:r>
            <a:r>
              <a:rPr lang="en-US" sz="1600" dirty="0">
                <a:solidFill>
                  <a:srgbClr val="448431"/>
                </a:solidFill>
              </a:rPr>
              <a:t>(3 of 3)</a:t>
            </a:r>
            <a:endParaRPr lang="en-US" dirty="0">
              <a:solidFill>
                <a:srgbClr val="448431"/>
              </a:solidFill>
            </a:endParaRPr>
          </a:p>
        </p:txBody>
      </p:sp>
      <p:sp>
        <p:nvSpPr>
          <p:cNvPr id="2" name="Content Placeholder 1">
            <a:extLst>
              <a:ext uri="{FF2B5EF4-FFF2-40B4-BE49-F238E27FC236}">
                <a16:creationId xmlns:a16="http://schemas.microsoft.com/office/drawing/2014/main" id="{DACC4E74-4773-4582-896F-D41B0CE2AD3E}"/>
              </a:ext>
            </a:extLst>
          </p:cNvPr>
          <p:cNvSpPr>
            <a:spLocks noGrp="1"/>
          </p:cNvSpPr>
          <p:nvPr>
            <p:ph idx="1"/>
          </p:nvPr>
        </p:nvSpPr>
        <p:spPr/>
        <p:txBody>
          <a:bodyPr/>
          <a:lstStyle/>
          <a:p>
            <a:pPr marL="0" indent="0">
              <a:buNone/>
            </a:pPr>
            <a:r>
              <a:rPr lang="en-US" dirty="0"/>
              <a:t>Sample</a:t>
            </a:r>
          </a:p>
        </p:txBody>
      </p:sp>
      <p:pic>
        <p:nvPicPr>
          <p:cNvPr id="7" name="Picture 6" descr="Example searching marking. The top quadrant of the 'X' contains the date and times in and out of the building. The left quadrant describes the areas searched, noting that floors one and two were searched and that the stairs to floor three are unsafe. The bottom quadrant provides information about survivors, noting that two living survivors were moved to the CERT-23 medical operations location. The left quadrant contains the agency or group ID, which in this case is CERT-23.">
            <a:extLst>
              <a:ext uri="{FF2B5EF4-FFF2-40B4-BE49-F238E27FC236}">
                <a16:creationId xmlns:a16="http://schemas.microsoft.com/office/drawing/2014/main" id="{67F10B31-09B0-4F83-86E6-21A7DDC93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701" y="1670510"/>
            <a:ext cx="6127324" cy="4146436"/>
          </a:xfrm>
          <a:prstGeom prst="rect">
            <a:avLst/>
          </a:prstGeom>
        </p:spPr>
      </p:pic>
      <p:sp>
        <p:nvSpPr>
          <p:cNvPr id="6" name="Content Placeholder 5">
            <a:extLst>
              <a:ext uri="{FF2B5EF4-FFF2-40B4-BE49-F238E27FC236}">
                <a16:creationId xmlns:a16="http://schemas.microsoft.com/office/drawing/2014/main" id="{C78170DC-D971-49AC-B208-8A18E2FB677B}"/>
              </a:ext>
            </a:extLst>
          </p:cNvPr>
          <p:cNvSpPr>
            <a:spLocks noGrp="1"/>
          </p:cNvSpPr>
          <p:nvPr>
            <p:ph sz="quarter" idx="12"/>
          </p:nvPr>
        </p:nvSpPr>
        <p:spPr/>
        <p:txBody>
          <a:bodyPr/>
          <a:lstStyle/>
          <a:p>
            <a:r>
              <a:rPr lang="en-US" dirty="0"/>
              <a:t>PM 7-14</a:t>
            </a:r>
          </a:p>
        </p:txBody>
      </p:sp>
      <p:sp>
        <p:nvSpPr>
          <p:cNvPr id="4" name="Text Placeholder 3">
            <a:extLst>
              <a:ext uri="{FF2B5EF4-FFF2-40B4-BE49-F238E27FC236}">
                <a16:creationId xmlns:a16="http://schemas.microsoft.com/office/drawing/2014/main" id="{013F01C3-EEEB-4B5D-95A3-4861DE5E9FC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42FFFE6A-4D13-4674-B896-67AB80028C14}"/>
              </a:ext>
            </a:extLst>
          </p:cNvPr>
          <p:cNvSpPr>
            <a:spLocks noGrp="1"/>
          </p:cNvSpPr>
          <p:nvPr>
            <p:ph type="body" sz="quarter" idx="11"/>
          </p:nvPr>
        </p:nvSpPr>
        <p:spPr/>
        <p:txBody>
          <a:bodyPr/>
          <a:lstStyle/>
          <a:p>
            <a:r>
              <a:rPr lang="en-US" dirty="0"/>
              <a:t>7-27</a:t>
            </a:r>
          </a:p>
        </p:txBody>
      </p:sp>
    </p:spTree>
    <p:extLst>
      <p:ext uri="{BB962C8B-B14F-4D97-AF65-F5344CB8AC3E}">
        <p14:creationId xmlns:p14="http://schemas.microsoft.com/office/powerpoint/2010/main" val="15817350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8B5200-ADA2-4DC0-AA61-081C42C2482A}"/>
              </a:ext>
            </a:extLst>
          </p:cNvPr>
          <p:cNvSpPr>
            <a:spLocks noGrp="1"/>
          </p:cNvSpPr>
          <p:nvPr>
            <p:ph type="title"/>
          </p:nvPr>
        </p:nvSpPr>
        <p:spPr/>
        <p:txBody>
          <a:bodyPr/>
          <a:lstStyle/>
          <a:p>
            <a:r>
              <a:rPr lang="en-US" dirty="0"/>
              <a:t>Search Methodology</a:t>
            </a:r>
            <a:r>
              <a:rPr lang="en-US" sz="800" dirty="0"/>
              <a:t> </a:t>
            </a:r>
            <a:r>
              <a:rPr lang="en-US" sz="800" dirty="0">
                <a:solidFill>
                  <a:srgbClr val="448431"/>
                </a:solidFill>
              </a:rPr>
              <a:t>(1 of 5)</a:t>
            </a:r>
            <a:endParaRPr lang="en-US" dirty="0">
              <a:solidFill>
                <a:srgbClr val="448431"/>
              </a:solidFill>
            </a:endParaRPr>
          </a:p>
        </p:txBody>
      </p:sp>
      <p:sp>
        <p:nvSpPr>
          <p:cNvPr id="2" name="Content Placeholder 1">
            <a:extLst>
              <a:ext uri="{FF2B5EF4-FFF2-40B4-BE49-F238E27FC236}">
                <a16:creationId xmlns:a16="http://schemas.microsoft.com/office/drawing/2014/main" id="{6973F50E-84A5-4CDB-BB06-DB9EC2C255B5}"/>
              </a:ext>
            </a:extLst>
          </p:cNvPr>
          <p:cNvSpPr>
            <a:spLocks noGrp="1"/>
          </p:cNvSpPr>
          <p:nvPr>
            <p:ph idx="1"/>
          </p:nvPr>
        </p:nvSpPr>
        <p:spPr/>
        <p:txBody>
          <a:bodyPr/>
          <a:lstStyle/>
          <a:p>
            <a:r>
              <a:rPr lang="en-US" dirty="0"/>
              <a:t>Remain within arm’s reach of one other CERT member </a:t>
            </a:r>
          </a:p>
          <a:p>
            <a:r>
              <a:rPr lang="en-US" dirty="0"/>
              <a:t>Call out to survivors, “If anyone can hear my voice, come here”</a:t>
            </a:r>
          </a:p>
          <a:p>
            <a:r>
              <a:rPr lang="en-US" dirty="0"/>
              <a:t>Ask any survivors who do respond for more information about the building or others who may be trapped </a:t>
            </a:r>
          </a:p>
          <a:p>
            <a:r>
              <a:rPr lang="en-US" dirty="0"/>
              <a:t>Survivors might be in shock or confused </a:t>
            </a:r>
          </a:p>
        </p:txBody>
      </p:sp>
      <p:sp>
        <p:nvSpPr>
          <p:cNvPr id="6" name="Content Placeholder 5">
            <a:extLst>
              <a:ext uri="{FF2B5EF4-FFF2-40B4-BE49-F238E27FC236}">
                <a16:creationId xmlns:a16="http://schemas.microsoft.com/office/drawing/2014/main" id="{642EADF9-1B5E-49D5-9FBC-51D74B44C52A}"/>
              </a:ext>
            </a:extLst>
          </p:cNvPr>
          <p:cNvSpPr>
            <a:spLocks noGrp="1"/>
          </p:cNvSpPr>
          <p:nvPr>
            <p:ph sz="quarter" idx="12"/>
          </p:nvPr>
        </p:nvSpPr>
        <p:spPr/>
        <p:txBody>
          <a:bodyPr/>
          <a:lstStyle/>
          <a:p>
            <a:r>
              <a:rPr lang="en-US" dirty="0"/>
              <a:t>PM 7-14</a:t>
            </a:r>
          </a:p>
        </p:txBody>
      </p:sp>
      <p:sp>
        <p:nvSpPr>
          <p:cNvPr id="4" name="Text Placeholder 3">
            <a:extLst>
              <a:ext uri="{FF2B5EF4-FFF2-40B4-BE49-F238E27FC236}">
                <a16:creationId xmlns:a16="http://schemas.microsoft.com/office/drawing/2014/main" id="{957A002E-A1C4-4D9C-88C5-C9673C32D45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2041F166-0B5E-4E3E-9C82-E19FADE97088}"/>
              </a:ext>
            </a:extLst>
          </p:cNvPr>
          <p:cNvSpPr>
            <a:spLocks noGrp="1"/>
          </p:cNvSpPr>
          <p:nvPr>
            <p:ph type="body" sz="quarter" idx="11"/>
          </p:nvPr>
        </p:nvSpPr>
        <p:spPr/>
        <p:txBody>
          <a:bodyPr/>
          <a:lstStyle/>
          <a:p>
            <a:r>
              <a:rPr lang="en-US" dirty="0"/>
              <a:t>7-28</a:t>
            </a:r>
          </a:p>
        </p:txBody>
      </p:sp>
    </p:spTree>
    <p:extLst>
      <p:ext uri="{BB962C8B-B14F-4D97-AF65-F5344CB8AC3E}">
        <p14:creationId xmlns:p14="http://schemas.microsoft.com/office/powerpoint/2010/main" val="294047386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F90794-E092-4BB7-B1DE-D8B631CE6A73}"/>
              </a:ext>
            </a:extLst>
          </p:cNvPr>
          <p:cNvSpPr>
            <a:spLocks noGrp="1"/>
          </p:cNvSpPr>
          <p:nvPr>
            <p:ph type="title"/>
          </p:nvPr>
        </p:nvSpPr>
        <p:spPr/>
        <p:txBody>
          <a:bodyPr/>
          <a:lstStyle/>
          <a:p>
            <a:r>
              <a:rPr lang="en-US" dirty="0"/>
              <a:t>Search Methodology</a:t>
            </a:r>
            <a:r>
              <a:rPr lang="en-US" sz="800" dirty="0"/>
              <a:t> </a:t>
            </a:r>
            <a:r>
              <a:rPr lang="en-US" sz="800" dirty="0">
                <a:solidFill>
                  <a:srgbClr val="448431"/>
                </a:solidFill>
              </a:rPr>
              <a:t>(2 of 5)</a:t>
            </a:r>
            <a:endParaRPr lang="en-US" dirty="0">
              <a:solidFill>
                <a:srgbClr val="448431"/>
              </a:solidFill>
            </a:endParaRPr>
          </a:p>
        </p:txBody>
      </p:sp>
      <p:sp>
        <p:nvSpPr>
          <p:cNvPr id="2" name="Content Placeholder 1">
            <a:extLst>
              <a:ext uri="{FF2B5EF4-FFF2-40B4-BE49-F238E27FC236}">
                <a16:creationId xmlns:a16="http://schemas.microsoft.com/office/drawing/2014/main" id="{1A08F061-42AA-4273-844F-412F3A49C8DF}"/>
              </a:ext>
            </a:extLst>
          </p:cNvPr>
          <p:cNvSpPr>
            <a:spLocks noGrp="1"/>
          </p:cNvSpPr>
          <p:nvPr>
            <p:ph idx="1"/>
          </p:nvPr>
        </p:nvSpPr>
        <p:spPr>
          <a:xfrm>
            <a:off x="315142" y="1521229"/>
            <a:ext cx="5004204" cy="4781145"/>
          </a:xfrm>
        </p:spPr>
        <p:txBody>
          <a:bodyPr/>
          <a:lstStyle/>
          <a:p>
            <a:pPr>
              <a:lnSpc>
                <a:spcPct val="100000"/>
              </a:lnSpc>
              <a:spcBef>
                <a:spcPts val="600"/>
              </a:spcBef>
            </a:pPr>
            <a:r>
              <a:rPr lang="en-US" dirty="0"/>
              <a:t>Bottom-up/top-down for a multi-story building</a:t>
            </a:r>
          </a:p>
          <a:p>
            <a:pPr>
              <a:lnSpc>
                <a:spcPct val="100000"/>
              </a:lnSpc>
              <a:spcBef>
                <a:spcPts val="600"/>
              </a:spcBef>
            </a:pPr>
            <a:r>
              <a:rPr lang="en-US" dirty="0"/>
              <a:t>Right wall/left wall for a single floor</a:t>
            </a:r>
          </a:p>
          <a:p>
            <a:pPr>
              <a:lnSpc>
                <a:spcPct val="100000"/>
              </a:lnSpc>
              <a:spcBef>
                <a:spcPts val="600"/>
              </a:spcBef>
            </a:pPr>
            <a:r>
              <a:rPr lang="en-US" dirty="0"/>
              <a:t>Stop frequently to listen </a:t>
            </a:r>
          </a:p>
        </p:txBody>
      </p:sp>
      <p:pic>
        <p:nvPicPr>
          <p:cNvPr id="9" name="Picture 8" descr="Image depicting the right wall/left wall approach for searching through a single floor of a building. Searchers should follow the wall on their right or left while walking in and out of rooms on the entire floor.">
            <a:extLst>
              <a:ext uri="{FF2B5EF4-FFF2-40B4-BE49-F238E27FC236}">
                <a16:creationId xmlns:a16="http://schemas.microsoft.com/office/drawing/2014/main" id="{D9FF5293-59CA-4C50-9EED-39CD8AC86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894" y="1706972"/>
            <a:ext cx="3585164" cy="4109212"/>
          </a:xfrm>
          <a:prstGeom prst="rect">
            <a:avLst/>
          </a:prstGeom>
        </p:spPr>
      </p:pic>
      <p:sp>
        <p:nvSpPr>
          <p:cNvPr id="3" name="Content Placeholder 2">
            <a:extLst>
              <a:ext uri="{FF2B5EF4-FFF2-40B4-BE49-F238E27FC236}">
                <a16:creationId xmlns:a16="http://schemas.microsoft.com/office/drawing/2014/main" id="{DCEFAD1C-C633-4635-890E-4920E720957B}"/>
              </a:ext>
            </a:extLst>
          </p:cNvPr>
          <p:cNvSpPr>
            <a:spLocks noGrp="1"/>
          </p:cNvSpPr>
          <p:nvPr>
            <p:ph sz="quarter" idx="12"/>
          </p:nvPr>
        </p:nvSpPr>
        <p:spPr/>
        <p:txBody>
          <a:bodyPr/>
          <a:lstStyle/>
          <a:p>
            <a:r>
              <a:rPr lang="en-US" dirty="0"/>
              <a:t>PM 7-15</a:t>
            </a:r>
          </a:p>
        </p:txBody>
      </p:sp>
      <p:sp>
        <p:nvSpPr>
          <p:cNvPr id="6" name="Text Placeholder 5">
            <a:extLst>
              <a:ext uri="{FF2B5EF4-FFF2-40B4-BE49-F238E27FC236}">
                <a16:creationId xmlns:a16="http://schemas.microsoft.com/office/drawing/2014/main" id="{528F59C1-3152-4DEA-AC9E-0361F62FD2E1}"/>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1978C677-D0EF-4C21-984A-4B15EBCED50F}"/>
              </a:ext>
            </a:extLst>
          </p:cNvPr>
          <p:cNvSpPr>
            <a:spLocks noGrp="1"/>
          </p:cNvSpPr>
          <p:nvPr>
            <p:ph type="body" sz="quarter" idx="11"/>
          </p:nvPr>
        </p:nvSpPr>
        <p:spPr/>
        <p:txBody>
          <a:bodyPr/>
          <a:lstStyle/>
          <a:p>
            <a:r>
              <a:rPr lang="en-US" dirty="0"/>
              <a:t>7-29</a:t>
            </a:r>
          </a:p>
        </p:txBody>
      </p:sp>
    </p:spTree>
    <p:extLst>
      <p:ext uri="{BB962C8B-B14F-4D97-AF65-F5344CB8AC3E}">
        <p14:creationId xmlns:p14="http://schemas.microsoft.com/office/powerpoint/2010/main" val="303146845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AA33E0-E65A-4A2E-A1D2-518F20A3212A}"/>
              </a:ext>
            </a:extLst>
          </p:cNvPr>
          <p:cNvSpPr>
            <a:spLocks noGrp="1"/>
          </p:cNvSpPr>
          <p:nvPr>
            <p:ph type="title"/>
          </p:nvPr>
        </p:nvSpPr>
        <p:spPr/>
        <p:txBody>
          <a:bodyPr/>
          <a:lstStyle/>
          <a:p>
            <a:r>
              <a:rPr lang="en-US" dirty="0"/>
              <a:t>Search Methodology</a:t>
            </a:r>
            <a:r>
              <a:rPr lang="en-US" sz="800" dirty="0"/>
              <a:t> </a:t>
            </a:r>
            <a:r>
              <a:rPr lang="en-US" sz="800" dirty="0">
                <a:solidFill>
                  <a:srgbClr val="448431"/>
                </a:solidFill>
              </a:rPr>
              <a:t>(3 of 5)</a:t>
            </a:r>
            <a:endParaRPr lang="en-US" dirty="0">
              <a:solidFill>
                <a:srgbClr val="448431"/>
              </a:solidFill>
            </a:endParaRPr>
          </a:p>
        </p:txBody>
      </p:sp>
      <p:sp>
        <p:nvSpPr>
          <p:cNvPr id="2" name="Content Placeholder 1">
            <a:extLst>
              <a:ext uri="{FF2B5EF4-FFF2-40B4-BE49-F238E27FC236}">
                <a16:creationId xmlns:a16="http://schemas.microsoft.com/office/drawing/2014/main" id="{3AB02D22-4F5E-4966-9577-38FFA359448E}"/>
              </a:ext>
            </a:extLst>
          </p:cNvPr>
          <p:cNvSpPr>
            <a:spLocks noGrp="1"/>
          </p:cNvSpPr>
          <p:nvPr>
            <p:ph idx="1"/>
          </p:nvPr>
        </p:nvSpPr>
        <p:spPr>
          <a:xfrm>
            <a:off x="315141" y="1521229"/>
            <a:ext cx="4752471" cy="4781145"/>
          </a:xfrm>
        </p:spPr>
        <p:txBody>
          <a:bodyPr/>
          <a:lstStyle/>
          <a:p>
            <a:r>
              <a:rPr lang="en-US" dirty="0"/>
              <a:t>Stop frequently to listen for:</a:t>
            </a:r>
          </a:p>
          <a:p>
            <a:pPr lvl="1"/>
            <a:r>
              <a:rPr lang="en-US" dirty="0"/>
              <a:t>Tapping</a:t>
            </a:r>
          </a:p>
          <a:p>
            <a:pPr lvl="1"/>
            <a:r>
              <a:rPr lang="en-US" dirty="0"/>
              <a:t>Movement</a:t>
            </a:r>
          </a:p>
          <a:p>
            <a:pPr lvl="1"/>
            <a:r>
              <a:rPr lang="en-US" dirty="0"/>
              <a:t>Voices </a:t>
            </a:r>
          </a:p>
        </p:txBody>
      </p:sp>
      <p:pic>
        <p:nvPicPr>
          <p:cNvPr id="6" name="Picture 5" descr="Photo: A woman cups her hand around her ear to hear better.">
            <a:extLst>
              <a:ext uri="{FF2B5EF4-FFF2-40B4-BE49-F238E27FC236}">
                <a16:creationId xmlns:a16="http://schemas.microsoft.com/office/drawing/2014/main" id="{3BA00DCA-829D-4955-A2BB-77E3CA0CD90F}"/>
              </a:ext>
            </a:extLst>
          </p:cNvPr>
          <p:cNvPicPr>
            <a:picLocks noChangeAspect="1"/>
          </p:cNvPicPr>
          <p:nvPr/>
        </p:nvPicPr>
        <p:blipFill>
          <a:blip r:embed="rId2"/>
          <a:stretch>
            <a:fillRect/>
          </a:stretch>
        </p:blipFill>
        <p:spPr>
          <a:xfrm>
            <a:off x="5067613" y="1699904"/>
            <a:ext cx="3637579" cy="3928991"/>
          </a:xfrm>
          <a:prstGeom prst="rect">
            <a:avLst/>
          </a:prstGeom>
        </p:spPr>
      </p:pic>
      <p:sp>
        <p:nvSpPr>
          <p:cNvPr id="7" name="Content Placeholder 6">
            <a:extLst>
              <a:ext uri="{FF2B5EF4-FFF2-40B4-BE49-F238E27FC236}">
                <a16:creationId xmlns:a16="http://schemas.microsoft.com/office/drawing/2014/main" id="{7C2E27AA-CFCD-4D0F-8EF7-D094BE6872B8}"/>
              </a:ext>
            </a:extLst>
          </p:cNvPr>
          <p:cNvSpPr>
            <a:spLocks noGrp="1"/>
          </p:cNvSpPr>
          <p:nvPr>
            <p:ph sz="quarter" idx="12"/>
          </p:nvPr>
        </p:nvSpPr>
        <p:spPr/>
        <p:txBody>
          <a:bodyPr/>
          <a:lstStyle/>
          <a:p>
            <a:r>
              <a:rPr lang="en-US" dirty="0"/>
              <a:t>PM 7-15</a:t>
            </a:r>
          </a:p>
        </p:txBody>
      </p:sp>
      <p:sp>
        <p:nvSpPr>
          <p:cNvPr id="4" name="Text Placeholder 3">
            <a:extLst>
              <a:ext uri="{FF2B5EF4-FFF2-40B4-BE49-F238E27FC236}">
                <a16:creationId xmlns:a16="http://schemas.microsoft.com/office/drawing/2014/main" id="{51EB319C-8B83-468D-AA6C-975FF01604E3}"/>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49499587-DB9A-438E-B9EE-37DB03AAE85E}"/>
              </a:ext>
            </a:extLst>
          </p:cNvPr>
          <p:cNvSpPr>
            <a:spLocks noGrp="1"/>
          </p:cNvSpPr>
          <p:nvPr>
            <p:ph type="body" sz="quarter" idx="11"/>
          </p:nvPr>
        </p:nvSpPr>
        <p:spPr/>
        <p:txBody>
          <a:bodyPr/>
          <a:lstStyle/>
          <a:p>
            <a:r>
              <a:rPr lang="en-US" dirty="0"/>
              <a:t>7-30</a:t>
            </a:r>
          </a:p>
        </p:txBody>
      </p:sp>
    </p:spTree>
    <p:extLst>
      <p:ext uri="{BB962C8B-B14F-4D97-AF65-F5344CB8AC3E}">
        <p14:creationId xmlns:p14="http://schemas.microsoft.com/office/powerpoint/2010/main" val="309056619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10BD36-70C4-4020-8148-AACE8B7CB486}"/>
              </a:ext>
            </a:extLst>
          </p:cNvPr>
          <p:cNvSpPr>
            <a:spLocks noGrp="1"/>
          </p:cNvSpPr>
          <p:nvPr>
            <p:ph type="title"/>
          </p:nvPr>
        </p:nvSpPr>
        <p:spPr/>
        <p:txBody>
          <a:bodyPr/>
          <a:lstStyle/>
          <a:p>
            <a:r>
              <a:rPr lang="en-US" dirty="0"/>
              <a:t>Search Methodology</a:t>
            </a:r>
            <a:r>
              <a:rPr lang="en-US" sz="800" dirty="0"/>
              <a:t> </a:t>
            </a:r>
            <a:r>
              <a:rPr lang="en-US" sz="800" dirty="0">
                <a:solidFill>
                  <a:srgbClr val="448431"/>
                </a:solidFill>
              </a:rPr>
              <a:t>(4 of 5)</a:t>
            </a:r>
            <a:endParaRPr lang="en-US" dirty="0">
              <a:solidFill>
                <a:srgbClr val="448431"/>
              </a:solidFill>
            </a:endParaRPr>
          </a:p>
        </p:txBody>
      </p:sp>
      <p:sp>
        <p:nvSpPr>
          <p:cNvPr id="2" name="Content Placeholder 1">
            <a:extLst>
              <a:ext uri="{FF2B5EF4-FFF2-40B4-BE49-F238E27FC236}">
                <a16:creationId xmlns:a16="http://schemas.microsoft.com/office/drawing/2014/main" id="{82F56A13-1457-43E7-96C3-E8CEF142AD95}"/>
              </a:ext>
            </a:extLst>
          </p:cNvPr>
          <p:cNvSpPr>
            <a:spLocks noGrp="1"/>
          </p:cNvSpPr>
          <p:nvPr>
            <p:ph idx="1"/>
          </p:nvPr>
        </p:nvSpPr>
        <p:spPr>
          <a:xfrm>
            <a:off x="315142" y="1521229"/>
            <a:ext cx="5162466" cy="4781145"/>
          </a:xfrm>
        </p:spPr>
        <p:txBody>
          <a:bodyPr/>
          <a:lstStyle/>
          <a:p>
            <a:r>
              <a:rPr lang="en-US" dirty="0"/>
              <a:t>Triangulation allows rescuers to view a location from several perspectives </a:t>
            </a:r>
          </a:p>
        </p:txBody>
      </p:sp>
      <p:pic>
        <p:nvPicPr>
          <p:cNvPr id="6" name="Picture 5" descr="Diagram depicting triangulation. In this diagram, four rescuers, guided by survivor sounds, stand around an obstructed area and direct flashlights into the area. The light shining from different directions will eliminate shadows that could otherwise hide survivors. ">
            <a:extLst>
              <a:ext uri="{FF2B5EF4-FFF2-40B4-BE49-F238E27FC236}">
                <a16:creationId xmlns:a16="http://schemas.microsoft.com/office/drawing/2014/main" id="{9E57B078-AC28-4A00-8510-15D5D3956DC1}"/>
              </a:ext>
            </a:extLst>
          </p:cNvPr>
          <p:cNvPicPr>
            <a:picLocks noChangeAspect="1"/>
          </p:cNvPicPr>
          <p:nvPr/>
        </p:nvPicPr>
        <p:blipFill>
          <a:blip r:embed="rId2"/>
          <a:stretch>
            <a:fillRect/>
          </a:stretch>
        </p:blipFill>
        <p:spPr>
          <a:xfrm>
            <a:off x="5301092" y="1922433"/>
            <a:ext cx="3462949" cy="3626686"/>
          </a:xfrm>
          <a:prstGeom prst="rect">
            <a:avLst/>
          </a:prstGeom>
        </p:spPr>
      </p:pic>
      <p:sp>
        <p:nvSpPr>
          <p:cNvPr id="7" name="Content Placeholder 6">
            <a:extLst>
              <a:ext uri="{FF2B5EF4-FFF2-40B4-BE49-F238E27FC236}">
                <a16:creationId xmlns:a16="http://schemas.microsoft.com/office/drawing/2014/main" id="{94724B45-C12B-44CD-9CDA-3162F3699394}"/>
              </a:ext>
            </a:extLst>
          </p:cNvPr>
          <p:cNvSpPr>
            <a:spLocks noGrp="1"/>
          </p:cNvSpPr>
          <p:nvPr>
            <p:ph sz="quarter" idx="12"/>
          </p:nvPr>
        </p:nvSpPr>
        <p:spPr/>
        <p:txBody>
          <a:bodyPr/>
          <a:lstStyle/>
          <a:p>
            <a:r>
              <a:rPr lang="en-US" dirty="0"/>
              <a:t>PM 7-15</a:t>
            </a:r>
          </a:p>
        </p:txBody>
      </p:sp>
      <p:sp>
        <p:nvSpPr>
          <p:cNvPr id="4" name="Text Placeholder 3">
            <a:extLst>
              <a:ext uri="{FF2B5EF4-FFF2-40B4-BE49-F238E27FC236}">
                <a16:creationId xmlns:a16="http://schemas.microsoft.com/office/drawing/2014/main" id="{0EC24A71-B79B-45D5-8C50-8C09D2C255C0}"/>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CC231E1E-4D53-42DE-A706-8AC6815CD64E}"/>
              </a:ext>
            </a:extLst>
          </p:cNvPr>
          <p:cNvSpPr>
            <a:spLocks noGrp="1"/>
          </p:cNvSpPr>
          <p:nvPr>
            <p:ph type="body" sz="quarter" idx="11"/>
          </p:nvPr>
        </p:nvSpPr>
        <p:spPr/>
        <p:txBody>
          <a:bodyPr/>
          <a:lstStyle/>
          <a:p>
            <a:r>
              <a:rPr lang="en-US" dirty="0"/>
              <a:t>7-31</a:t>
            </a:r>
          </a:p>
        </p:txBody>
      </p:sp>
    </p:spTree>
    <p:extLst>
      <p:ext uri="{BB962C8B-B14F-4D97-AF65-F5344CB8AC3E}">
        <p14:creationId xmlns:p14="http://schemas.microsoft.com/office/powerpoint/2010/main" val="115498540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7E3CB-14A8-466F-9869-7781760D484C}"/>
              </a:ext>
            </a:extLst>
          </p:cNvPr>
          <p:cNvSpPr>
            <a:spLocks noGrp="1"/>
          </p:cNvSpPr>
          <p:nvPr>
            <p:ph type="title"/>
          </p:nvPr>
        </p:nvSpPr>
        <p:spPr/>
        <p:txBody>
          <a:bodyPr/>
          <a:lstStyle/>
          <a:p>
            <a:r>
              <a:rPr lang="en-US" dirty="0"/>
              <a:t>Search Methodology</a:t>
            </a:r>
            <a:r>
              <a:rPr lang="en-US" sz="800" dirty="0"/>
              <a:t> </a:t>
            </a:r>
            <a:r>
              <a:rPr lang="en-US" sz="800" dirty="0">
                <a:solidFill>
                  <a:srgbClr val="448431"/>
                </a:solidFill>
              </a:rPr>
              <a:t>(5 of 5)</a:t>
            </a:r>
            <a:endParaRPr lang="en-US" dirty="0">
              <a:solidFill>
                <a:srgbClr val="448431"/>
              </a:solidFill>
            </a:endParaRPr>
          </a:p>
        </p:txBody>
      </p:sp>
      <p:sp>
        <p:nvSpPr>
          <p:cNvPr id="2" name="Content Placeholder 1">
            <a:extLst>
              <a:ext uri="{FF2B5EF4-FFF2-40B4-BE49-F238E27FC236}">
                <a16:creationId xmlns:a16="http://schemas.microsoft.com/office/drawing/2014/main" id="{E899814F-8AFA-4216-B4E6-D2301D7C6105}"/>
              </a:ext>
            </a:extLst>
          </p:cNvPr>
          <p:cNvSpPr>
            <a:spLocks noGrp="1"/>
          </p:cNvSpPr>
          <p:nvPr>
            <p:ph idx="1"/>
          </p:nvPr>
        </p:nvSpPr>
        <p:spPr/>
        <p:txBody>
          <a:bodyPr/>
          <a:lstStyle/>
          <a:p>
            <a:r>
              <a:rPr lang="en-US" dirty="0"/>
              <a:t>Keep records of rescued survivors and of those who remain trapped or who are dead </a:t>
            </a:r>
          </a:p>
          <a:p>
            <a:r>
              <a:rPr lang="en-US" dirty="0"/>
              <a:t>Report information to emergency services personnel </a:t>
            </a:r>
          </a:p>
        </p:txBody>
      </p:sp>
      <p:sp>
        <p:nvSpPr>
          <p:cNvPr id="6" name="Content Placeholder 5">
            <a:extLst>
              <a:ext uri="{FF2B5EF4-FFF2-40B4-BE49-F238E27FC236}">
                <a16:creationId xmlns:a16="http://schemas.microsoft.com/office/drawing/2014/main" id="{4D62259E-6F86-4214-9A3D-1ED71DD4641E}"/>
              </a:ext>
            </a:extLst>
          </p:cNvPr>
          <p:cNvSpPr>
            <a:spLocks noGrp="1"/>
          </p:cNvSpPr>
          <p:nvPr>
            <p:ph sz="quarter" idx="12"/>
          </p:nvPr>
        </p:nvSpPr>
        <p:spPr/>
        <p:txBody>
          <a:bodyPr/>
          <a:lstStyle/>
          <a:p>
            <a:r>
              <a:rPr lang="en-US" dirty="0"/>
              <a:t>PM 7-15</a:t>
            </a:r>
          </a:p>
        </p:txBody>
      </p:sp>
      <p:sp>
        <p:nvSpPr>
          <p:cNvPr id="4" name="Text Placeholder 3">
            <a:extLst>
              <a:ext uri="{FF2B5EF4-FFF2-40B4-BE49-F238E27FC236}">
                <a16:creationId xmlns:a16="http://schemas.microsoft.com/office/drawing/2014/main" id="{23F4BFC1-753F-416D-8642-E15D2310721C}"/>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5BFF912B-787E-410C-B170-BFB43ED4FA3D}"/>
              </a:ext>
            </a:extLst>
          </p:cNvPr>
          <p:cNvSpPr>
            <a:spLocks noGrp="1"/>
          </p:cNvSpPr>
          <p:nvPr>
            <p:ph type="body" sz="quarter" idx="11"/>
          </p:nvPr>
        </p:nvSpPr>
        <p:spPr/>
        <p:txBody>
          <a:bodyPr/>
          <a:lstStyle/>
          <a:p>
            <a:r>
              <a:rPr lang="en-US" dirty="0"/>
              <a:t>7-32</a:t>
            </a:r>
          </a:p>
        </p:txBody>
      </p:sp>
    </p:spTree>
    <p:extLst>
      <p:ext uri="{BB962C8B-B14F-4D97-AF65-F5344CB8AC3E}">
        <p14:creationId xmlns:p14="http://schemas.microsoft.com/office/powerpoint/2010/main" val="385438973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27245C-0A11-489A-9EE5-EACC5BCF80B0}"/>
              </a:ext>
            </a:extLst>
          </p:cNvPr>
          <p:cNvSpPr>
            <a:spLocks noGrp="1"/>
          </p:cNvSpPr>
          <p:nvPr>
            <p:ph type="title"/>
          </p:nvPr>
        </p:nvSpPr>
        <p:spPr/>
        <p:txBody>
          <a:bodyPr/>
          <a:lstStyle/>
          <a:p>
            <a:r>
              <a:rPr lang="en-US" dirty="0"/>
              <a:t>Exterior Search</a:t>
            </a:r>
          </a:p>
        </p:txBody>
      </p:sp>
      <p:sp>
        <p:nvSpPr>
          <p:cNvPr id="2" name="Content Placeholder 1">
            <a:extLst>
              <a:ext uri="{FF2B5EF4-FFF2-40B4-BE49-F238E27FC236}">
                <a16:creationId xmlns:a16="http://schemas.microsoft.com/office/drawing/2014/main" id="{2EDF8114-A901-43AF-963A-E9044FB8D43F}"/>
              </a:ext>
            </a:extLst>
          </p:cNvPr>
          <p:cNvSpPr>
            <a:spLocks noGrp="1"/>
          </p:cNvSpPr>
          <p:nvPr>
            <p:ph idx="1"/>
          </p:nvPr>
        </p:nvSpPr>
        <p:spPr>
          <a:xfrm>
            <a:off x="315143" y="1521229"/>
            <a:ext cx="4952740" cy="4781145"/>
          </a:xfrm>
        </p:spPr>
        <p:txBody>
          <a:bodyPr/>
          <a:lstStyle/>
          <a:p>
            <a:r>
              <a:rPr lang="en-US" dirty="0"/>
              <a:t>Set up a grid search:</a:t>
            </a:r>
          </a:p>
          <a:p>
            <a:pPr lvl="1"/>
            <a:r>
              <a:rPr lang="en-US" dirty="0"/>
              <a:t>Set distance between searchers according to visibility and debris </a:t>
            </a:r>
          </a:p>
          <a:p>
            <a:pPr lvl="1"/>
            <a:r>
              <a:rPr lang="en-US" dirty="0"/>
              <a:t>Overlap patterns for full coverage </a:t>
            </a:r>
          </a:p>
          <a:p>
            <a:pPr lvl="1"/>
            <a:r>
              <a:rPr lang="en-US" dirty="0"/>
              <a:t>Search in as straight a line as possible </a:t>
            </a:r>
          </a:p>
          <a:p>
            <a:pPr lvl="1"/>
            <a:r>
              <a:rPr lang="en-US" dirty="0"/>
              <a:t>Mark areas that have been searched </a:t>
            </a:r>
          </a:p>
          <a:p>
            <a:endParaRPr lang="en-US" dirty="0"/>
          </a:p>
        </p:txBody>
      </p:sp>
      <p:grpSp>
        <p:nvGrpSpPr>
          <p:cNvPr id="52" name="Group 51" descr="Drawing of a grid pattern.">
            <a:extLst>
              <a:ext uri="{FF2B5EF4-FFF2-40B4-BE49-F238E27FC236}">
                <a16:creationId xmlns:a16="http://schemas.microsoft.com/office/drawing/2014/main" id="{C79FDD95-5D1F-475F-AD98-EBA0935CE05D}"/>
              </a:ext>
            </a:extLst>
          </p:cNvPr>
          <p:cNvGrpSpPr/>
          <p:nvPr/>
        </p:nvGrpSpPr>
        <p:grpSpPr>
          <a:xfrm>
            <a:off x="5120762" y="1637531"/>
            <a:ext cx="3322689" cy="4119456"/>
            <a:chOff x="5120762" y="1637531"/>
            <a:chExt cx="3322689" cy="4119456"/>
          </a:xfrm>
        </p:grpSpPr>
        <p:pic>
          <p:nvPicPr>
            <p:cNvPr id="7" name="Picture 6">
              <a:extLst>
                <a:ext uri="{FF2B5EF4-FFF2-40B4-BE49-F238E27FC236}">
                  <a16:creationId xmlns:a16="http://schemas.microsoft.com/office/drawing/2014/main" id="{6DD00C71-A521-4C75-927D-6F0905F72C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762" y="1637531"/>
              <a:ext cx="3322689" cy="4119456"/>
            </a:xfrm>
            <a:prstGeom prst="rect">
              <a:avLst/>
            </a:prstGeom>
          </p:spPr>
        </p:pic>
        <p:grpSp>
          <p:nvGrpSpPr>
            <p:cNvPr id="51" name="Group 50">
              <a:extLst>
                <a:ext uri="{FF2B5EF4-FFF2-40B4-BE49-F238E27FC236}">
                  <a16:creationId xmlns:a16="http://schemas.microsoft.com/office/drawing/2014/main" id="{CCB8A4A4-8C10-4B40-B760-E806F761FC81}"/>
                </a:ext>
              </a:extLst>
            </p:cNvPr>
            <p:cNvGrpSpPr/>
            <p:nvPr/>
          </p:nvGrpSpPr>
          <p:grpSpPr>
            <a:xfrm>
              <a:off x="5487955" y="1796921"/>
              <a:ext cx="2375037" cy="3741578"/>
              <a:chOff x="5487955" y="1796921"/>
              <a:chExt cx="2375037" cy="3741578"/>
            </a:xfrm>
          </p:grpSpPr>
          <p:grpSp>
            <p:nvGrpSpPr>
              <p:cNvPr id="27" name="Group 26">
                <a:extLst>
                  <a:ext uri="{FF2B5EF4-FFF2-40B4-BE49-F238E27FC236}">
                    <a16:creationId xmlns:a16="http://schemas.microsoft.com/office/drawing/2014/main" id="{4ACCFF17-0665-4370-83D1-A9BCA2953B5A}"/>
                  </a:ext>
                </a:extLst>
              </p:cNvPr>
              <p:cNvGrpSpPr/>
              <p:nvPr/>
            </p:nvGrpSpPr>
            <p:grpSpPr>
              <a:xfrm>
                <a:off x="6018245" y="1796921"/>
                <a:ext cx="7778" cy="3741578"/>
                <a:chOff x="6018245" y="1768151"/>
                <a:chExt cx="7778" cy="3741578"/>
              </a:xfrm>
            </p:grpSpPr>
            <p:cxnSp>
              <p:nvCxnSpPr>
                <p:cNvPr id="8" name="Straight Arrow Connector 7">
                  <a:extLst>
                    <a:ext uri="{FF2B5EF4-FFF2-40B4-BE49-F238E27FC236}">
                      <a16:creationId xmlns:a16="http://schemas.microsoft.com/office/drawing/2014/main" id="{1CB2E91C-F317-4624-AB1D-E72D7F1D05B0}"/>
                    </a:ext>
                    <a:ext uri="{C183D7F6-B498-43B3-948B-1728B52AA6E4}">
                      <adec:decorative xmlns:adec="http://schemas.microsoft.com/office/drawing/2017/decorative" val="1"/>
                    </a:ext>
                  </a:extLst>
                </p:cNvPr>
                <p:cNvCxnSpPr/>
                <p:nvPr/>
              </p:nvCxnSpPr>
              <p:spPr>
                <a:xfrm>
                  <a:off x="6018245" y="1768151"/>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EF37042-3305-47CE-BA59-33B47FF54382}"/>
                    </a:ext>
                    <a:ext uri="{C183D7F6-B498-43B3-948B-1728B52AA6E4}">
                      <adec:decorative xmlns:adec="http://schemas.microsoft.com/office/drawing/2017/decorative" val="1"/>
                    </a:ext>
                  </a:extLst>
                </p:cNvPr>
                <p:cNvCxnSpPr/>
                <p:nvPr/>
              </p:nvCxnSpPr>
              <p:spPr>
                <a:xfrm>
                  <a:off x="6026023" y="2839616"/>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F68CF27-AE37-422F-9536-18E5C691A844}"/>
                    </a:ext>
                    <a:ext uri="{C183D7F6-B498-43B3-948B-1728B52AA6E4}">
                      <adec:decorative xmlns:adec="http://schemas.microsoft.com/office/drawing/2017/decorative" val="1"/>
                    </a:ext>
                  </a:extLst>
                </p:cNvPr>
                <p:cNvCxnSpPr/>
                <p:nvPr/>
              </p:nvCxnSpPr>
              <p:spPr>
                <a:xfrm>
                  <a:off x="6024470" y="3822443"/>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FE0DB0D-748D-4D4B-A9E5-C0082C7ECBD3}"/>
                    </a:ext>
                    <a:ext uri="{C183D7F6-B498-43B3-948B-1728B52AA6E4}">
                      <adec:decorative xmlns:adec="http://schemas.microsoft.com/office/drawing/2017/decorative" val="1"/>
                    </a:ext>
                  </a:extLst>
                </p:cNvPr>
                <p:cNvCxnSpPr/>
                <p:nvPr/>
              </p:nvCxnSpPr>
              <p:spPr>
                <a:xfrm>
                  <a:off x="6022919" y="4753949"/>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5956088A-1F58-4287-B840-FDE6B3C2BA31}"/>
                  </a:ext>
                </a:extLst>
              </p:cNvPr>
              <p:cNvGrpSpPr/>
              <p:nvPr/>
            </p:nvGrpSpPr>
            <p:grpSpPr>
              <a:xfrm>
                <a:off x="6576524" y="1796921"/>
                <a:ext cx="7778" cy="3741578"/>
                <a:chOff x="6170645" y="1920551"/>
                <a:chExt cx="7778" cy="3741578"/>
              </a:xfrm>
            </p:grpSpPr>
            <p:cxnSp>
              <p:nvCxnSpPr>
                <p:cNvPr id="12" name="Straight Arrow Connector 11">
                  <a:extLst>
                    <a:ext uri="{FF2B5EF4-FFF2-40B4-BE49-F238E27FC236}">
                      <a16:creationId xmlns:a16="http://schemas.microsoft.com/office/drawing/2014/main" id="{1C62CBD4-9EA3-4018-A9F4-6E780EF20E39}"/>
                    </a:ext>
                    <a:ext uri="{C183D7F6-B498-43B3-948B-1728B52AA6E4}">
                      <adec:decorative xmlns:adec="http://schemas.microsoft.com/office/drawing/2017/decorative" val="1"/>
                    </a:ext>
                  </a:extLst>
                </p:cNvPr>
                <p:cNvCxnSpPr/>
                <p:nvPr/>
              </p:nvCxnSpPr>
              <p:spPr>
                <a:xfrm>
                  <a:off x="6170645" y="1920551"/>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87B0152-2A00-443B-AB53-A99B0A585B9D}"/>
                    </a:ext>
                    <a:ext uri="{C183D7F6-B498-43B3-948B-1728B52AA6E4}">
                      <adec:decorative xmlns:adec="http://schemas.microsoft.com/office/drawing/2017/decorative" val="1"/>
                    </a:ext>
                  </a:extLst>
                </p:cNvPr>
                <p:cNvCxnSpPr/>
                <p:nvPr/>
              </p:nvCxnSpPr>
              <p:spPr>
                <a:xfrm>
                  <a:off x="6178423" y="2992016"/>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F86EE41-2CAF-4A0C-9AD1-19F02A2A305D}"/>
                    </a:ext>
                    <a:ext uri="{C183D7F6-B498-43B3-948B-1728B52AA6E4}">
                      <adec:decorative xmlns:adec="http://schemas.microsoft.com/office/drawing/2017/decorative" val="1"/>
                    </a:ext>
                  </a:extLst>
                </p:cNvPr>
                <p:cNvCxnSpPr/>
                <p:nvPr/>
              </p:nvCxnSpPr>
              <p:spPr>
                <a:xfrm>
                  <a:off x="6176870" y="3974843"/>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F306E33-1305-41B8-B852-67D6CDAA569E}"/>
                    </a:ext>
                    <a:ext uri="{C183D7F6-B498-43B3-948B-1728B52AA6E4}">
                      <adec:decorative xmlns:adec="http://schemas.microsoft.com/office/drawing/2017/decorative" val="1"/>
                    </a:ext>
                  </a:extLst>
                </p:cNvPr>
                <p:cNvCxnSpPr/>
                <p:nvPr/>
              </p:nvCxnSpPr>
              <p:spPr>
                <a:xfrm>
                  <a:off x="6175319" y="4906349"/>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373B3443-949B-4551-8974-E825D2BDC622}"/>
                  </a:ext>
                </a:extLst>
              </p:cNvPr>
              <p:cNvGrpSpPr/>
              <p:nvPr/>
            </p:nvGrpSpPr>
            <p:grpSpPr>
              <a:xfrm>
                <a:off x="7125479" y="1796921"/>
                <a:ext cx="7778" cy="3741578"/>
                <a:chOff x="7125479" y="1825691"/>
                <a:chExt cx="7778" cy="3741578"/>
              </a:xfrm>
            </p:grpSpPr>
            <p:cxnSp>
              <p:nvCxnSpPr>
                <p:cNvPr id="16" name="Straight Arrow Connector 15">
                  <a:extLst>
                    <a:ext uri="{FF2B5EF4-FFF2-40B4-BE49-F238E27FC236}">
                      <a16:creationId xmlns:a16="http://schemas.microsoft.com/office/drawing/2014/main" id="{274F3482-71C8-499E-ACEF-332FED1F6394}"/>
                    </a:ext>
                    <a:ext uri="{C183D7F6-B498-43B3-948B-1728B52AA6E4}">
                      <adec:decorative xmlns:adec="http://schemas.microsoft.com/office/drawing/2017/decorative" val="1"/>
                    </a:ext>
                  </a:extLst>
                </p:cNvPr>
                <p:cNvCxnSpPr/>
                <p:nvPr/>
              </p:nvCxnSpPr>
              <p:spPr>
                <a:xfrm>
                  <a:off x="7125479" y="1825691"/>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A09ACCE-1EB3-4EAA-AEE0-41C0563981F4}"/>
                    </a:ext>
                    <a:ext uri="{C183D7F6-B498-43B3-948B-1728B52AA6E4}">
                      <adec:decorative xmlns:adec="http://schemas.microsoft.com/office/drawing/2017/decorative" val="1"/>
                    </a:ext>
                  </a:extLst>
                </p:cNvPr>
                <p:cNvCxnSpPr/>
                <p:nvPr/>
              </p:nvCxnSpPr>
              <p:spPr>
                <a:xfrm>
                  <a:off x="7133257" y="2897156"/>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6553EE0-F4BF-41BC-9E0F-375304C2D3CA}"/>
                    </a:ext>
                    <a:ext uri="{C183D7F6-B498-43B3-948B-1728B52AA6E4}">
                      <adec:decorative xmlns:adec="http://schemas.microsoft.com/office/drawing/2017/decorative" val="1"/>
                    </a:ext>
                  </a:extLst>
                </p:cNvPr>
                <p:cNvCxnSpPr/>
                <p:nvPr/>
              </p:nvCxnSpPr>
              <p:spPr>
                <a:xfrm>
                  <a:off x="7131704" y="3879983"/>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6BC34EE-7E2F-4AF7-9744-40EF051F963A}"/>
                    </a:ext>
                    <a:ext uri="{C183D7F6-B498-43B3-948B-1728B52AA6E4}">
                      <adec:decorative xmlns:adec="http://schemas.microsoft.com/office/drawing/2017/decorative" val="1"/>
                    </a:ext>
                  </a:extLst>
                </p:cNvPr>
                <p:cNvCxnSpPr/>
                <p:nvPr/>
              </p:nvCxnSpPr>
              <p:spPr>
                <a:xfrm>
                  <a:off x="7130153" y="4811489"/>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B34B7FA8-DDC6-484A-822D-D7AD58D4CF62}"/>
                  </a:ext>
                </a:extLst>
              </p:cNvPr>
              <p:cNvGrpSpPr/>
              <p:nvPr/>
            </p:nvGrpSpPr>
            <p:grpSpPr>
              <a:xfrm>
                <a:off x="7693087" y="1796921"/>
                <a:ext cx="7778" cy="3741578"/>
                <a:chOff x="7693087" y="1819468"/>
                <a:chExt cx="7778" cy="3741578"/>
              </a:xfrm>
            </p:grpSpPr>
            <p:cxnSp>
              <p:nvCxnSpPr>
                <p:cNvPr id="20" name="Straight Arrow Connector 19">
                  <a:extLst>
                    <a:ext uri="{FF2B5EF4-FFF2-40B4-BE49-F238E27FC236}">
                      <a16:creationId xmlns:a16="http://schemas.microsoft.com/office/drawing/2014/main" id="{9B062BD2-CA90-4F4D-8DAA-425C62D9EAD4}"/>
                    </a:ext>
                    <a:ext uri="{C183D7F6-B498-43B3-948B-1728B52AA6E4}">
                      <adec:decorative xmlns:adec="http://schemas.microsoft.com/office/drawing/2017/decorative" val="1"/>
                    </a:ext>
                  </a:extLst>
                </p:cNvPr>
                <p:cNvCxnSpPr/>
                <p:nvPr/>
              </p:nvCxnSpPr>
              <p:spPr>
                <a:xfrm>
                  <a:off x="7693087" y="1819468"/>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FD1ED07-E3E6-456A-ADB9-E63C15C8D665}"/>
                    </a:ext>
                    <a:ext uri="{C183D7F6-B498-43B3-948B-1728B52AA6E4}">
                      <adec:decorative xmlns:adec="http://schemas.microsoft.com/office/drawing/2017/decorative" val="1"/>
                    </a:ext>
                  </a:extLst>
                </p:cNvPr>
                <p:cNvCxnSpPr/>
                <p:nvPr/>
              </p:nvCxnSpPr>
              <p:spPr>
                <a:xfrm>
                  <a:off x="7700865" y="2890933"/>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B35E6CA-A289-4FCC-9516-C7EFD29EF6FA}"/>
                    </a:ext>
                    <a:ext uri="{C183D7F6-B498-43B3-948B-1728B52AA6E4}">
                      <adec:decorative xmlns:adec="http://schemas.microsoft.com/office/drawing/2017/decorative" val="1"/>
                    </a:ext>
                  </a:extLst>
                </p:cNvPr>
                <p:cNvCxnSpPr/>
                <p:nvPr/>
              </p:nvCxnSpPr>
              <p:spPr>
                <a:xfrm>
                  <a:off x="7699312" y="3873760"/>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FA29668-C9A3-4D4A-B7BC-D70DE8D4F28E}"/>
                    </a:ext>
                    <a:ext uri="{C183D7F6-B498-43B3-948B-1728B52AA6E4}">
                      <adec:decorative xmlns:adec="http://schemas.microsoft.com/office/drawing/2017/decorative" val="1"/>
                    </a:ext>
                  </a:extLst>
                </p:cNvPr>
                <p:cNvCxnSpPr/>
                <p:nvPr/>
              </p:nvCxnSpPr>
              <p:spPr>
                <a:xfrm>
                  <a:off x="7697761" y="4805266"/>
                  <a:ext cx="0" cy="755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4D822162-63B4-438F-9DD8-3F151C42A041}"/>
                  </a:ext>
                </a:extLst>
              </p:cNvPr>
              <p:cNvGrpSpPr/>
              <p:nvPr/>
            </p:nvGrpSpPr>
            <p:grpSpPr>
              <a:xfrm>
                <a:off x="5487955" y="2705878"/>
                <a:ext cx="2375037" cy="0"/>
                <a:chOff x="5523722" y="2705878"/>
                <a:chExt cx="2375037" cy="0"/>
              </a:xfrm>
            </p:grpSpPr>
            <p:cxnSp>
              <p:nvCxnSpPr>
                <p:cNvPr id="29" name="Straight Arrow Connector 28">
                  <a:extLst>
                    <a:ext uri="{FF2B5EF4-FFF2-40B4-BE49-F238E27FC236}">
                      <a16:creationId xmlns:a16="http://schemas.microsoft.com/office/drawing/2014/main" id="{AA07C2A4-860E-493E-9B86-EC5234178240}"/>
                    </a:ext>
                    <a:ext uri="{C183D7F6-B498-43B3-948B-1728B52AA6E4}">
                      <adec:decorative xmlns:adec="http://schemas.microsoft.com/office/drawing/2017/decorative" val="1"/>
                    </a:ext>
                  </a:extLst>
                </p:cNvPr>
                <p:cNvCxnSpPr>
                  <a:cxnSpLocks/>
                </p:cNvCxnSpPr>
                <p:nvPr/>
              </p:nvCxnSpPr>
              <p:spPr>
                <a:xfrm>
                  <a:off x="5523722" y="2705878"/>
                  <a:ext cx="3638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8E0A218-5C3F-46BB-B416-6F10178CC790}"/>
                    </a:ext>
                    <a:ext uri="{C183D7F6-B498-43B3-948B-1728B52AA6E4}">
                      <adec:decorative xmlns:adec="http://schemas.microsoft.com/office/drawing/2017/decorative" val="1"/>
                    </a:ext>
                  </a:extLst>
                </p:cNvPr>
                <p:cNvCxnSpPr/>
                <p:nvPr/>
              </p:nvCxnSpPr>
              <p:spPr>
                <a:xfrm>
                  <a:off x="617881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7E961E1-D4F3-4781-AF7D-41322B4334E4}"/>
                    </a:ext>
                    <a:ext uri="{C183D7F6-B498-43B3-948B-1728B52AA6E4}">
                      <adec:decorative xmlns:adec="http://schemas.microsoft.com/office/drawing/2017/decorative" val="1"/>
                    </a:ext>
                  </a:extLst>
                </p:cNvPr>
                <p:cNvCxnSpPr/>
                <p:nvPr/>
              </p:nvCxnSpPr>
              <p:spPr>
                <a:xfrm>
                  <a:off x="716630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FBC51317-CB8B-4C1E-AF3E-9143F2018CD9}"/>
                  </a:ext>
                </a:extLst>
              </p:cNvPr>
              <p:cNvGrpSpPr/>
              <p:nvPr/>
            </p:nvGrpSpPr>
            <p:grpSpPr>
              <a:xfrm>
                <a:off x="5487955" y="3684037"/>
                <a:ext cx="2375037" cy="0"/>
                <a:chOff x="5523722" y="2705878"/>
                <a:chExt cx="2375037" cy="0"/>
              </a:xfrm>
            </p:grpSpPr>
            <p:cxnSp>
              <p:nvCxnSpPr>
                <p:cNvPr id="44" name="Straight Arrow Connector 43">
                  <a:extLst>
                    <a:ext uri="{FF2B5EF4-FFF2-40B4-BE49-F238E27FC236}">
                      <a16:creationId xmlns:a16="http://schemas.microsoft.com/office/drawing/2014/main" id="{9F450904-CC26-4155-A5F3-0AC7053D24F9}"/>
                    </a:ext>
                    <a:ext uri="{C183D7F6-B498-43B3-948B-1728B52AA6E4}">
                      <adec:decorative xmlns:adec="http://schemas.microsoft.com/office/drawing/2017/decorative" val="1"/>
                    </a:ext>
                  </a:extLst>
                </p:cNvPr>
                <p:cNvCxnSpPr>
                  <a:cxnSpLocks/>
                </p:cNvCxnSpPr>
                <p:nvPr/>
              </p:nvCxnSpPr>
              <p:spPr>
                <a:xfrm>
                  <a:off x="5523722" y="2705878"/>
                  <a:ext cx="3638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BCB6B8C-E671-48B0-909D-DB2954EFE80D}"/>
                    </a:ext>
                    <a:ext uri="{C183D7F6-B498-43B3-948B-1728B52AA6E4}">
                      <adec:decorative xmlns:adec="http://schemas.microsoft.com/office/drawing/2017/decorative" val="1"/>
                    </a:ext>
                  </a:extLst>
                </p:cNvPr>
                <p:cNvCxnSpPr/>
                <p:nvPr/>
              </p:nvCxnSpPr>
              <p:spPr>
                <a:xfrm>
                  <a:off x="617881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7B47BE6-C978-4C38-AE4F-4077940FC9D1}"/>
                    </a:ext>
                    <a:ext uri="{C183D7F6-B498-43B3-948B-1728B52AA6E4}">
                      <adec:decorative xmlns:adec="http://schemas.microsoft.com/office/drawing/2017/decorative" val="1"/>
                    </a:ext>
                  </a:extLst>
                </p:cNvPr>
                <p:cNvCxnSpPr/>
                <p:nvPr/>
              </p:nvCxnSpPr>
              <p:spPr>
                <a:xfrm>
                  <a:off x="716630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67F6922E-4EC5-4C45-BF62-3CFEC3A90DA1}"/>
                  </a:ext>
                </a:extLst>
              </p:cNvPr>
              <p:cNvGrpSpPr/>
              <p:nvPr/>
            </p:nvGrpSpPr>
            <p:grpSpPr>
              <a:xfrm>
                <a:off x="5487955" y="4648201"/>
                <a:ext cx="2375037" cy="0"/>
                <a:chOff x="5523722" y="2705878"/>
                <a:chExt cx="2375037" cy="0"/>
              </a:xfrm>
            </p:grpSpPr>
            <p:cxnSp>
              <p:nvCxnSpPr>
                <p:cNvPr id="48" name="Straight Arrow Connector 47">
                  <a:extLst>
                    <a:ext uri="{FF2B5EF4-FFF2-40B4-BE49-F238E27FC236}">
                      <a16:creationId xmlns:a16="http://schemas.microsoft.com/office/drawing/2014/main" id="{7EF4529F-BF3D-4189-BDAF-0F3881A00B5E}"/>
                    </a:ext>
                    <a:ext uri="{C183D7F6-B498-43B3-948B-1728B52AA6E4}">
                      <adec:decorative xmlns:adec="http://schemas.microsoft.com/office/drawing/2017/decorative" val="1"/>
                    </a:ext>
                  </a:extLst>
                </p:cNvPr>
                <p:cNvCxnSpPr>
                  <a:cxnSpLocks/>
                </p:cNvCxnSpPr>
                <p:nvPr/>
              </p:nvCxnSpPr>
              <p:spPr>
                <a:xfrm>
                  <a:off x="5523722" y="2705878"/>
                  <a:ext cx="36389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4C1F119-E8CC-46A3-8E32-E42FE5D9F106}"/>
                    </a:ext>
                    <a:ext uri="{C183D7F6-B498-43B3-948B-1728B52AA6E4}">
                      <adec:decorative xmlns:adec="http://schemas.microsoft.com/office/drawing/2017/decorative" val="1"/>
                    </a:ext>
                  </a:extLst>
                </p:cNvPr>
                <p:cNvCxnSpPr/>
                <p:nvPr/>
              </p:nvCxnSpPr>
              <p:spPr>
                <a:xfrm>
                  <a:off x="617881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2594B80-18EE-4505-95F4-DA066E2CD251}"/>
                    </a:ext>
                    <a:ext uri="{C183D7F6-B498-43B3-948B-1728B52AA6E4}">
                      <adec:decorative xmlns:adec="http://schemas.microsoft.com/office/drawing/2017/decorative" val="1"/>
                    </a:ext>
                  </a:extLst>
                </p:cNvPr>
                <p:cNvCxnSpPr/>
                <p:nvPr/>
              </p:nvCxnSpPr>
              <p:spPr>
                <a:xfrm>
                  <a:off x="7166305" y="2705878"/>
                  <a:ext cx="73245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6" name="Content Placeholder 5">
            <a:extLst>
              <a:ext uri="{FF2B5EF4-FFF2-40B4-BE49-F238E27FC236}">
                <a16:creationId xmlns:a16="http://schemas.microsoft.com/office/drawing/2014/main" id="{0C45D210-AF5A-41AC-948E-B2CC113308DD}"/>
              </a:ext>
            </a:extLst>
          </p:cNvPr>
          <p:cNvSpPr>
            <a:spLocks noGrp="1"/>
          </p:cNvSpPr>
          <p:nvPr>
            <p:ph sz="quarter" idx="12"/>
          </p:nvPr>
        </p:nvSpPr>
        <p:spPr/>
        <p:txBody>
          <a:bodyPr/>
          <a:lstStyle/>
          <a:p>
            <a:r>
              <a:rPr lang="en-US" dirty="0"/>
              <a:t>PM 7-15</a:t>
            </a:r>
          </a:p>
        </p:txBody>
      </p:sp>
      <p:sp>
        <p:nvSpPr>
          <p:cNvPr id="4" name="Text Placeholder 3">
            <a:extLst>
              <a:ext uri="{FF2B5EF4-FFF2-40B4-BE49-F238E27FC236}">
                <a16:creationId xmlns:a16="http://schemas.microsoft.com/office/drawing/2014/main" id="{CD3F30D2-8936-4C1C-9989-32720FDF5362}"/>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17EB33B2-7CD3-4EF2-A4A4-36E6249A4DFD}"/>
              </a:ext>
            </a:extLst>
          </p:cNvPr>
          <p:cNvSpPr>
            <a:spLocks noGrp="1"/>
          </p:cNvSpPr>
          <p:nvPr>
            <p:ph type="body" sz="quarter" idx="11"/>
          </p:nvPr>
        </p:nvSpPr>
        <p:spPr/>
        <p:txBody>
          <a:bodyPr/>
          <a:lstStyle/>
          <a:p>
            <a:r>
              <a:rPr lang="en-US" dirty="0"/>
              <a:t>7-32</a:t>
            </a:r>
          </a:p>
        </p:txBody>
      </p:sp>
    </p:spTree>
    <p:extLst>
      <p:ext uri="{BB962C8B-B14F-4D97-AF65-F5344CB8AC3E}">
        <p14:creationId xmlns:p14="http://schemas.microsoft.com/office/powerpoint/2010/main" val="401521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EBDB87-2C50-4A1E-8BE2-2B67BCC127F9}"/>
              </a:ext>
            </a:extLst>
          </p:cNvPr>
          <p:cNvSpPr>
            <a:spLocks noGrp="1"/>
          </p:cNvSpPr>
          <p:nvPr>
            <p:ph type="title"/>
          </p:nvPr>
        </p:nvSpPr>
        <p:spPr/>
        <p:txBody>
          <a:bodyPr/>
          <a:lstStyle/>
          <a:p>
            <a:r>
              <a:rPr lang="en-US" dirty="0"/>
              <a:t>Disaster Supply Kit</a:t>
            </a:r>
          </a:p>
        </p:txBody>
      </p:sp>
      <p:sp>
        <p:nvSpPr>
          <p:cNvPr id="2" name="Content Placeholder 1">
            <a:extLst>
              <a:ext uri="{FF2B5EF4-FFF2-40B4-BE49-F238E27FC236}">
                <a16:creationId xmlns:a16="http://schemas.microsoft.com/office/drawing/2014/main" id="{8FC443C5-7A48-4841-B869-E6D4A70130E2}"/>
              </a:ext>
            </a:extLst>
          </p:cNvPr>
          <p:cNvSpPr>
            <a:spLocks noGrp="1"/>
          </p:cNvSpPr>
          <p:nvPr>
            <p:ph idx="1"/>
          </p:nvPr>
        </p:nvSpPr>
        <p:spPr/>
        <p:txBody>
          <a:bodyPr/>
          <a:lstStyle/>
          <a:p>
            <a:r>
              <a:rPr lang="en-US" dirty="0"/>
              <a:t>After disaster strikes, you will not have time to shop or search for supplies </a:t>
            </a:r>
          </a:p>
          <a:p>
            <a:r>
              <a:rPr lang="en-US" dirty="0"/>
              <a:t>If you gather supplies in advance, you and your family will be better equipped for an evacuation or home confinement </a:t>
            </a:r>
          </a:p>
          <a:p>
            <a:r>
              <a:rPr lang="en-US" dirty="0"/>
              <a:t>Many of the items needed for your kits are already in your household </a:t>
            </a:r>
          </a:p>
          <a:p>
            <a:pPr lvl="1"/>
            <a:r>
              <a:rPr lang="en-US" dirty="0"/>
              <a:t>These items can be assembled in appropriate locations for quick access in an emergency but used under normal circumstances whenever needed </a:t>
            </a:r>
          </a:p>
          <a:p>
            <a:endParaRPr lang="en-US" dirty="0"/>
          </a:p>
        </p:txBody>
      </p:sp>
      <p:sp>
        <p:nvSpPr>
          <p:cNvPr id="6" name="Content Placeholder 5">
            <a:extLst>
              <a:ext uri="{FF2B5EF4-FFF2-40B4-BE49-F238E27FC236}">
                <a16:creationId xmlns:a16="http://schemas.microsoft.com/office/drawing/2014/main" id="{32F61C73-04A9-421B-B2E8-9AC35C44FFF1}"/>
              </a:ext>
            </a:extLst>
          </p:cNvPr>
          <p:cNvSpPr>
            <a:spLocks noGrp="1"/>
          </p:cNvSpPr>
          <p:nvPr>
            <p:ph sz="quarter" idx="12"/>
          </p:nvPr>
        </p:nvSpPr>
        <p:spPr/>
        <p:txBody>
          <a:bodyPr/>
          <a:lstStyle/>
          <a:p>
            <a:r>
              <a:rPr lang="en-US" dirty="0"/>
              <a:t>PM 1-13</a:t>
            </a:r>
          </a:p>
        </p:txBody>
      </p:sp>
      <p:sp>
        <p:nvSpPr>
          <p:cNvPr id="4" name="Text Placeholder 3">
            <a:extLst>
              <a:ext uri="{FF2B5EF4-FFF2-40B4-BE49-F238E27FC236}">
                <a16:creationId xmlns:a16="http://schemas.microsoft.com/office/drawing/2014/main" id="{4D1FFB60-7F9A-401C-9D3E-ECD579F9DF99}"/>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4705DEA8-9334-49D9-BB68-F27AA07C25D8}"/>
              </a:ext>
            </a:extLst>
          </p:cNvPr>
          <p:cNvSpPr>
            <a:spLocks noGrp="1"/>
          </p:cNvSpPr>
          <p:nvPr>
            <p:ph type="body" sz="quarter" idx="11"/>
          </p:nvPr>
        </p:nvSpPr>
        <p:spPr/>
        <p:txBody>
          <a:bodyPr/>
          <a:lstStyle/>
          <a:p>
            <a:r>
              <a:rPr lang="en-US" dirty="0"/>
              <a:t>1-21</a:t>
            </a:r>
          </a:p>
        </p:txBody>
      </p:sp>
    </p:spTree>
    <p:extLst>
      <p:ext uri="{BB962C8B-B14F-4D97-AF65-F5344CB8AC3E}">
        <p14:creationId xmlns:p14="http://schemas.microsoft.com/office/powerpoint/2010/main" val="400889718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8492ED-15EF-42C0-99C3-0109D557F422}"/>
              </a:ext>
            </a:extLst>
          </p:cNvPr>
          <p:cNvSpPr>
            <a:spLocks noGrp="1"/>
          </p:cNvSpPr>
          <p:nvPr>
            <p:ph type="title"/>
          </p:nvPr>
        </p:nvSpPr>
        <p:spPr/>
        <p:txBody>
          <a:bodyPr/>
          <a:lstStyle/>
          <a:p>
            <a:r>
              <a:rPr lang="en-US" dirty="0"/>
              <a:t>Rescue Operations</a:t>
            </a:r>
          </a:p>
        </p:txBody>
      </p:sp>
      <p:sp>
        <p:nvSpPr>
          <p:cNvPr id="2" name="Content Placeholder 1">
            <a:extLst>
              <a:ext uri="{FF2B5EF4-FFF2-40B4-BE49-F238E27FC236}">
                <a16:creationId xmlns:a16="http://schemas.microsoft.com/office/drawing/2014/main" id="{2A78B917-CFA0-4A01-8333-B155A3695908}"/>
              </a:ext>
            </a:extLst>
          </p:cNvPr>
          <p:cNvSpPr>
            <a:spLocks noGrp="1"/>
          </p:cNvSpPr>
          <p:nvPr>
            <p:ph idx="1"/>
          </p:nvPr>
        </p:nvSpPr>
        <p:spPr>
          <a:xfrm>
            <a:off x="315142" y="1521229"/>
            <a:ext cx="4933866" cy="4781145"/>
          </a:xfrm>
        </p:spPr>
        <p:txBody>
          <a:bodyPr/>
          <a:lstStyle/>
          <a:p>
            <a:r>
              <a:rPr lang="en-US" dirty="0"/>
              <a:t>Remove objects and debris to free survivors and create safe rescue environment </a:t>
            </a:r>
          </a:p>
          <a:p>
            <a:r>
              <a:rPr lang="en-US" dirty="0"/>
              <a:t>Assess survivors </a:t>
            </a:r>
          </a:p>
          <a:p>
            <a:r>
              <a:rPr lang="en-US" dirty="0"/>
              <a:t>Remove survivors </a:t>
            </a:r>
          </a:p>
        </p:txBody>
      </p:sp>
      <p:pic>
        <p:nvPicPr>
          <p:cNvPr id="6" name="Picture 5" descr="Photo: Responders rescue a young boy and bring him to dry land.">
            <a:extLst>
              <a:ext uri="{FF2B5EF4-FFF2-40B4-BE49-F238E27FC236}">
                <a16:creationId xmlns:a16="http://schemas.microsoft.com/office/drawing/2014/main" id="{C85B1938-E3D6-4347-9525-028BC81BD1F0}"/>
              </a:ext>
            </a:extLst>
          </p:cNvPr>
          <p:cNvPicPr>
            <a:picLocks noChangeAspect="1"/>
          </p:cNvPicPr>
          <p:nvPr/>
        </p:nvPicPr>
        <p:blipFill>
          <a:blip r:embed="rId2"/>
          <a:stretch>
            <a:fillRect/>
          </a:stretch>
        </p:blipFill>
        <p:spPr>
          <a:xfrm>
            <a:off x="5165757" y="1946701"/>
            <a:ext cx="3663101" cy="2964598"/>
          </a:xfrm>
          <a:prstGeom prst="rect">
            <a:avLst/>
          </a:prstGeom>
        </p:spPr>
      </p:pic>
      <p:sp>
        <p:nvSpPr>
          <p:cNvPr id="7" name="Content Placeholder 6">
            <a:extLst>
              <a:ext uri="{FF2B5EF4-FFF2-40B4-BE49-F238E27FC236}">
                <a16:creationId xmlns:a16="http://schemas.microsoft.com/office/drawing/2014/main" id="{C37EBFB0-7C92-4181-8792-4F586C6B90A0}"/>
              </a:ext>
            </a:extLst>
          </p:cNvPr>
          <p:cNvSpPr>
            <a:spLocks noGrp="1"/>
          </p:cNvSpPr>
          <p:nvPr>
            <p:ph sz="quarter" idx="12"/>
          </p:nvPr>
        </p:nvSpPr>
        <p:spPr/>
        <p:txBody>
          <a:bodyPr/>
          <a:lstStyle/>
          <a:p>
            <a:r>
              <a:rPr lang="en-US" dirty="0"/>
              <a:t>PM 7-17</a:t>
            </a:r>
          </a:p>
        </p:txBody>
      </p:sp>
      <p:sp>
        <p:nvSpPr>
          <p:cNvPr id="4" name="Text Placeholder 3">
            <a:extLst>
              <a:ext uri="{FF2B5EF4-FFF2-40B4-BE49-F238E27FC236}">
                <a16:creationId xmlns:a16="http://schemas.microsoft.com/office/drawing/2014/main" id="{1AB93937-7E2D-4058-B284-72A302026D23}"/>
              </a:ext>
            </a:extLst>
          </p:cNvPr>
          <p:cNvSpPr>
            <a:spLocks noGrp="1"/>
          </p:cNvSpPr>
          <p:nvPr>
            <p:ph type="body" sz="quarter" idx="10"/>
          </p:nvPr>
        </p:nvSpPr>
        <p:spPr>
          <a:xfrm>
            <a:off x="1429787" y="6385716"/>
            <a:ext cx="4777582"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1002EDC6-FFF0-4E22-B60F-B76465704DBA}"/>
              </a:ext>
            </a:extLst>
          </p:cNvPr>
          <p:cNvSpPr>
            <a:spLocks noGrp="1"/>
          </p:cNvSpPr>
          <p:nvPr>
            <p:ph type="body" sz="quarter" idx="11"/>
          </p:nvPr>
        </p:nvSpPr>
        <p:spPr/>
        <p:txBody>
          <a:bodyPr/>
          <a:lstStyle/>
          <a:p>
            <a:r>
              <a:rPr lang="en-US" dirty="0"/>
              <a:t>7-34</a:t>
            </a:r>
          </a:p>
        </p:txBody>
      </p:sp>
    </p:spTree>
    <p:extLst>
      <p:ext uri="{BB962C8B-B14F-4D97-AF65-F5344CB8AC3E}">
        <p14:creationId xmlns:p14="http://schemas.microsoft.com/office/powerpoint/2010/main" val="330763793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B6FB7D-AF83-4C98-83D8-69CB39FEA3CA}"/>
              </a:ext>
            </a:extLst>
          </p:cNvPr>
          <p:cNvSpPr>
            <a:spLocks noGrp="1"/>
          </p:cNvSpPr>
          <p:nvPr>
            <p:ph type="title"/>
          </p:nvPr>
        </p:nvSpPr>
        <p:spPr/>
        <p:txBody>
          <a:bodyPr>
            <a:normAutofit fontScale="90000"/>
          </a:bodyPr>
          <a:lstStyle/>
          <a:p>
            <a:r>
              <a:rPr lang="en-US" dirty="0"/>
              <a:t>Creating a Safe Environment</a:t>
            </a:r>
          </a:p>
        </p:txBody>
      </p:sp>
      <p:sp>
        <p:nvSpPr>
          <p:cNvPr id="2" name="Content Placeholder 1">
            <a:extLst>
              <a:ext uri="{FF2B5EF4-FFF2-40B4-BE49-F238E27FC236}">
                <a16:creationId xmlns:a16="http://schemas.microsoft.com/office/drawing/2014/main" id="{9E635964-593D-4DC0-B745-5B931E39C0AD}"/>
              </a:ext>
            </a:extLst>
          </p:cNvPr>
          <p:cNvSpPr>
            <a:spLocks noGrp="1"/>
          </p:cNvSpPr>
          <p:nvPr>
            <p:ph idx="1"/>
          </p:nvPr>
        </p:nvSpPr>
        <p:spPr/>
        <p:txBody>
          <a:bodyPr/>
          <a:lstStyle/>
          <a:p>
            <a:r>
              <a:rPr lang="en-US" dirty="0"/>
              <a:t>Maintain rescuer safety </a:t>
            </a:r>
          </a:p>
          <a:p>
            <a:r>
              <a:rPr lang="en-US" dirty="0"/>
              <a:t>Assess survivors in lightly and moderately damaged buildings </a:t>
            </a:r>
          </a:p>
          <a:p>
            <a:r>
              <a:rPr lang="en-US" dirty="0"/>
              <a:t>Evacuate survivors as quickly as possible </a:t>
            </a:r>
          </a:p>
        </p:txBody>
      </p:sp>
      <p:sp>
        <p:nvSpPr>
          <p:cNvPr id="6" name="Content Placeholder 5">
            <a:extLst>
              <a:ext uri="{FF2B5EF4-FFF2-40B4-BE49-F238E27FC236}">
                <a16:creationId xmlns:a16="http://schemas.microsoft.com/office/drawing/2014/main" id="{36738295-69BF-4D59-B878-CA1EE399F534}"/>
              </a:ext>
            </a:extLst>
          </p:cNvPr>
          <p:cNvSpPr>
            <a:spLocks noGrp="1"/>
          </p:cNvSpPr>
          <p:nvPr>
            <p:ph sz="quarter" idx="12"/>
          </p:nvPr>
        </p:nvSpPr>
        <p:spPr/>
        <p:txBody>
          <a:bodyPr/>
          <a:lstStyle/>
          <a:p>
            <a:r>
              <a:rPr lang="en-US" dirty="0"/>
              <a:t>PM 7-17</a:t>
            </a:r>
          </a:p>
        </p:txBody>
      </p:sp>
      <p:sp>
        <p:nvSpPr>
          <p:cNvPr id="4" name="Text Placeholder 3">
            <a:extLst>
              <a:ext uri="{FF2B5EF4-FFF2-40B4-BE49-F238E27FC236}">
                <a16:creationId xmlns:a16="http://schemas.microsoft.com/office/drawing/2014/main" id="{95F24081-095A-4289-A182-B6B28A89D9D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51CF7B64-EF96-43DE-9A82-E01AB1D5E8C5}"/>
              </a:ext>
            </a:extLst>
          </p:cNvPr>
          <p:cNvSpPr>
            <a:spLocks noGrp="1"/>
          </p:cNvSpPr>
          <p:nvPr>
            <p:ph type="body" sz="quarter" idx="11"/>
          </p:nvPr>
        </p:nvSpPr>
        <p:spPr/>
        <p:txBody>
          <a:bodyPr/>
          <a:lstStyle/>
          <a:p>
            <a:r>
              <a:rPr lang="en-US" dirty="0"/>
              <a:t>7-35</a:t>
            </a:r>
          </a:p>
        </p:txBody>
      </p:sp>
    </p:spTree>
    <p:extLst>
      <p:ext uri="{BB962C8B-B14F-4D97-AF65-F5344CB8AC3E}">
        <p14:creationId xmlns:p14="http://schemas.microsoft.com/office/powerpoint/2010/main" val="400146664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1A00B1-C790-490D-A303-7C5C55C3B951}"/>
              </a:ext>
            </a:extLst>
          </p:cNvPr>
          <p:cNvSpPr>
            <a:spLocks noGrp="1"/>
          </p:cNvSpPr>
          <p:nvPr>
            <p:ph type="title"/>
          </p:nvPr>
        </p:nvSpPr>
        <p:spPr/>
        <p:txBody>
          <a:bodyPr>
            <a:normAutofit fontScale="90000"/>
          </a:bodyPr>
          <a:lstStyle/>
          <a:p>
            <a:r>
              <a:rPr lang="en-US" dirty="0"/>
              <a:t>Precautions to Minimize Risk</a:t>
            </a:r>
          </a:p>
        </p:txBody>
      </p:sp>
      <p:sp>
        <p:nvSpPr>
          <p:cNvPr id="2" name="Content Placeholder 1">
            <a:extLst>
              <a:ext uri="{FF2B5EF4-FFF2-40B4-BE49-F238E27FC236}">
                <a16:creationId xmlns:a16="http://schemas.microsoft.com/office/drawing/2014/main" id="{F491BD1E-88E0-49A7-9CC7-780D18698F3D}"/>
              </a:ext>
            </a:extLst>
          </p:cNvPr>
          <p:cNvSpPr>
            <a:spLocks noGrp="1"/>
          </p:cNvSpPr>
          <p:nvPr>
            <p:ph idx="1"/>
          </p:nvPr>
        </p:nvSpPr>
        <p:spPr/>
        <p:txBody>
          <a:bodyPr/>
          <a:lstStyle/>
          <a:p>
            <a:r>
              <a:rPr lang="en-US" dirty="0"/>
              <a:t>Know your limitations </a:t>
            </a:r>
          </a:p>
          <a:p>
            <a:r>
              <a:rPr lang="en-US" dirty="0"/>
              <a:t>Follow safety procedures </a:t>
            </a:r>
          </a:p>
          <a:p>
            <a:r>
              <a:rPr lang="en-US" dirty="0"/>
              <a:t>Remove debris by leveraging and cribbing </a:t>
            </a:r>
          </a:p>
        </p:txBody>
      </p:sp>
      <p:sp>
        <p:nvSpPr>
          <p:cNvPr id="6" name="Content Placeholder 5">
            <a:extLst>
              <a:ext uri="{FF2B5EF4-FFF2-40B4-BE49-F238E27FC236}">
                <a16:creationId xmlns:a16="http://schemas.microsoft.com/office/drawing/2014/main" id="{FAE4513F-4AA9-43DC-8EA6-DAFE618C1D28}"/>
              </a:ext>
            </a:extLst>
          </p:cNvPr>
          <p:cNvSpPr>
            <a:spLocks noGrp="1"/>
          </p:cNvSpPr>
          <p:nvPr>
            <p:ph sz="quarter" idx="12"/>
          </p:nvPr>
        </p:nvSpPr>
        <p:spPr/>
        <p:txBody>
          <a:bodyPr/>
          <a:lstStyle/>
          <a:p>
            <a:r>
              <a:rPr lang="en-US" dirty="0"/>
              <a:t>PM 7-17</a:t>
            </a:r>
          </a:p>
        </p:txBody>
      </p:sp>
      <p:sp>
        <p:nvSpPr>
          <p:cNvPr id="4" name="Text Placeholder 3">
            <a:extLst>
              <a:ext uri="{FF2B5EF4-FFF2-40B4-BE49-F238E27FC236}">
                <a16:creationId xmlns:a16="http://schemas.microsoft.com/office/drawing/2014/main" id="{7FFC5678-77F3-491B-8DC0-6950527CDCA3}"/>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A243CD22-A10C-464F-819A-DFE2BFADE145}"/>
              </a:ext>
            </a:extLst>
          </p:cNvPr>
          <p:cNvSpPr>
            <a:spLocks noGrp="1"/>
          </p:cNvSpPr>
          <p:nvPr>
            <p:ph type="body" sz="quarter" idx="11"/>
          </p:nvPr>
        </p:nvSpPr>
        <p:spPr/>
        <p:txBody>
          <a:bodyPr/>
          <a:lstStyle/>
          <a:p>
            <a:r>
              <a:rPr lang="en-US" dirty="0"/>
              <a:t>7-36</a:t>
            </a:r>
          </a:p>
        </p:txBody>
      </p:sp>
    </p:spTree>
    <p:extLst>
      <p:ext uri="{BB962C8B-B14F-4D97-AF65-F5344CB8AC3E}">
        <p14:creationId xmlns:p14="http://schemas.microsoft.com/office/powerpoint/2010/main" val="235398376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EA38A8-FC2C-4220-9E83-7EEEC6928BAD}"/>
              </a:ext>
            </a:extLst>
          </p:cNvPr>
          <p:cNvSpPr>
            <a:spLocks noGrp="1"/>
          </p:cNvSpPr>
          <p:nvPr>
            <p:ph type="title"/>
          </p:nvPr>
        </p:nvSpPr>
        <p:spPr/>
        <p:txBody>
          <a:bodyPr>
            <a:normAutofit fontScale="90000"/>
          </a:bodyPr>
          <a:lstStyle/>
          <a:p>
            <a:r>
              <a:rPr lang="en-US" dirty="0"/>
              <a:t>Proper Lifting Procedures</a:t>
            </a:r>
          </a:p>
        </p:txBody>
      </p:sp>
      <p:sp>
        <p:nvSpPr>
          <p:cNvPr id="2" name="Content Placeholder 1">
            <a:extLst>
              <a:ext uri="{FF2B5EF4-FFF2-40B4-BE49-F238E27FC236}">
                <a16:creationId xmlns:a16="http://schemas.microsoft.com/office/drawing/2014/main" id="{BADF1C21-3453-45D9-8AF0-5DC73F758B5D}"/>
              </a:ext>
            </a:extLst>
          </p:cNvPr>
          <p:cNvSpPr>
            <a:spLocks noGrp="1"/>
          </p:cNvSpPr>
          <p:nvPr>
            <p:ph idx="1"/>
          </p:nvPr>
        </p:nvSpPr>
        <p:spPr/>
        <p:txBody>
          <a:bodyPr/>
          <a:lstStyle/>
          <a:p>
            <a:r>
              <a:rPr lang="en-US" dirty="0"/>
              <a:t>Back straight</a:t>
            </a:r>
          </a:p>
          <a:p>
            <a:r>
              <a:rPr lang="en-US" dirty="0"/>
              <a:t>Bend knees</a:t>
            </a:r>
          </a:p>
          <a:p>
            <a:r>
              <a:rPr lang="en-US" dirty="0"/>
              <a:t>Keep load close to body</a:t>
            </a:r>
          </a:p>
          <a:p>
            <a:r>
              <a:rPr lang="en-US" dirty="0"/>
              <a:t>Push up with legs </a:t>
            </a:r>
          </a:p>
        </p:txBody>
      </p:sp>
      <p:pic>
        <p:nvPicPr>
          <p:cNvPr id="9" name="Picture 8" descr="Illustration depicting proper lifting procedures. A person lifts a box by bending their knees, keeping their back straight, and pushing up with their legs.">
            <a:extLst>
              <a:ext uri="{FF2B5EF4-FFF2-40B4-BE49-F238E27FC236}">
                <a16:creationId xmlns:a16="http://schemas.microsoft.com/office/drawing/2014/main" id="{C0B8F95C-58F9-44DB-BB78-2A650BFEC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899873"/>
            <a:ext cx="4090146" cy="3842031"/>
          </a:xfrm>
          <a:prstGeom prst="rect">
            <a:avLst/>
          </a:prstGeom>
        </p:spPr>
      </p:pic>
      <p:sp>
        <p:nvSpPr>
          <p:cNvPr id="6" name="Content Placeholder 5">
            <a:extLst>
              <a:ext uri="{FF2B5EF4-FFF2-40B4-BE49-F238E27FC236}">
                <a16:creationId xmlns:a16="http://schemas.microsoft.com/office/drawing/2014/main" id="{C6CB59C4-0769-4F2A-90E7-A4FEE390E2AB}"/>
              </a:ext>
            </a:extLst>
          </p:cNvPr>
          <p:cNvSpPr>
            <a:spLocks noGrp="1"/>
          </p:cNvSpPr>
          <p:nvPr>
            <p:ph sz="quarter" idx="12"/>
          </p:nvPr>
        </p:nvSpPr>
        <p:spPr/>
        <p:txBody>
          <a:bodyPr/>
          <a:lstStyle/>
          <a:p>
            <a:r>
              <a:rPr lang="en-US" dirty="0"/>
              <a:t>PM 7-18</a:t>
            </a:r>
          </a:p>
        </p:txBody>
      </p:sp>
      <p:sp>
        <p:nvSpPr>
          <p:cNvPr id="4" name="Text Placeholder 3">
            <a:extLst>
              <a:ext uri="{FF2B5EF4-FFF2-40B4-BE49-F238E27FC236}">
                <a16:creationId xmlns:a16="http://schemas.microsoft.com/office/drawing/2014/main" id="{22AAD763-10BA-4EFF-9CAF-E43CECA4CD19}"/>
              </a:ext>
            </a:extLst>
          </p:cNvPr>
          <p:cNvSpPr>
            <a:spLocks noGrp="1"/>
          </p:cNvSpPr>
          <p:nvPr>
            <p:ph type="body" sz="quarter" idx="10"/>
          </p:nvPr>
        </p:nvSpPr>
        <p:spPr>
          <a:xfrm>
            <a:off x="1429787" y="6385716"/>
            <a:ext cx="4628113"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9A42BB59-3E86-4E58-BBDB-AC7C072D40CA}"/>
              </a:ext>
            </a:extLst>
          </p:cNvPr>
          <p:cNvSpPr>
            <a:spLocks noGrp="1"/>
          </p:cNvSpPr>
          <p:nvPr>
            <p:ph type="body" sz="quarter" idx="11"/>
          </p:nvPr>
        </p:nvSpPr>
        <p:spPr/>
        <p:txBody>
          <a:bodyPr/>
          <a:lstStyle/>
          <a:p>
            <a:r>
              <a:rPr lang="en-US" dirty="0"/>
              <a:t>7-37</a:t>
            </a:r>
          </a:p>
        </p:txBody>
      </p:sp>
    </p:spTree>
    <p:extLst>
      <p:ext uri="{BB962C8B-B14F-4D97-AF65-F5344CB8AC3E}">
        <p14:creationId xmlns:p14="http://schemas.microsoft.com/office/powerpoint/2010/main" val="203982287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6AB7466-2B50-4A15-AD0C-6F6C58EE1D49}"/>
              </a:ext>
            </a:extLst>
          </p:cNvPr>
          <p:cNvSpPr>
            <a:spLocks noGrp="1"/>
          </p:cNvSpPr>
          <p:nvPr>
            <p:ph type="title"/>
          </p:nvPr>
        </p:nvSpPr>
        <p:spPr/>
        <p:txBody>
          <a:bodyPr>
            <a:normAutofit fontScale="90000"/>
          </a:bodyPr>
          <a:lstStyle/>
          <a:p>
            <a:r>
              <a:rPr lang="en-US" dirty="0"/>
              <a:t>Leveraging and Cribbing</a:t>
            </a:r>
          </a:p>
        </p:txBody>
      </p:sp>
      <p:sp>
        <p:nvSpPr>
          <p:cNvPr id="7" name="Content Placeholder 6">
            <a:extLst>
              <a:ext uri="{FF2B5EF4-FFF2-40B4-BE49-F238E27FC236}">
                <a16:creationId xmlns:a16="http://schemas.microsoft.com/office/drawing/2014/main" id="{93DF3FEC-3802-4E05-A090-670242CC5A09}"/>
              </a:ext>
            </a:extLst>
          </p:cNvPr>
          <p:cNvSpPr>
            <a:spLocks noGrp="1"/>
          </p:cNvSpPr>
          <p:nvPr>
            <p:ph idx="1"/>
          </p:nvPr>
        </p:nvSpPr>
        <p:spPr>
          <a:xfrm>
            <a:off x="315142" y="3891739"/>
            <a:ext cx="4142622" cy="2936471"/>
          </a:xfrm>
        </p:spPr>
        <p:txBody>
          <a:bodyPr/>
          <a:lstStyle/>
          <a:p>
            <a:r>
              <a:rPr lang="en-US" dirty="0"/>
              <a:t>For heavy lifting</a:t>
            </a:r>
          </a:p>
          <a:p>
            <a:r>
              <a:rPr lang="en-US" dirty="0"/>
              <a:t>Performed in tandem</a:t>
            </a:r>
          </a:p>
          <a:p>
            <a:r>
              <a:rPr lang="en-US" dirty="0"/>
              <a:t>Helps extricate survivors</a:t>
            </a:r>
          </a:p>
        </p:txBody>
      </p:sp>
      <p:pic>
        <p:nvPicPr>
          <p:cNvPr id="10" name="Picture 9" descr="Photo of rescuers leveraging to move and stabilize the debris until the rescue is complete. Leveraging is accomplished by wedging a lever under the object that needs to be moved, with a stationary object underneath it to act as a fulcrum. When the lever is forced down over the fulcrum, the far end of the lever will lift the object. ">
            <a:extLst>
              <a:ext uri="{FF2B5EF4-FFF2-40B4-BE49-F238E27FC236}">
                <a16:creationId xmlns:a16="http://schemas.microsoft.com/office/drawing/2014/main" id="{C839955D-BD9D-4D2C-B2C4-37E1B245939A}"/>
              </a:ext>
            </a:extLst>
          </p:cNvPr>
          <p:cNvPicPr>
            <a:picLocks noChangeAspect="1"/>
          </p:cNvPicPr>
          <p:nvPr/>
        </p:nvPicPr>
        <p:blipFill>
          <a:blip r:embed="rId2"/>
          <a:stretch>
            <a:fillRect/>
          </a:stretch>
        </p:blipFill>
        <p:spPr>
          <a:xfrm>
            <a:off x="523567" y="1616343"/>
            <a:ext cx="3384755" cy="2240360"/>
          </a:xfrm>
          <a:prstGeom prst="rect">
            <a:avLst/>
          </a:prstGeom>
        </p:spPr>
      </p:pic>
      <p:sp>
        <p:nvSpPr>
          <p:cNvPr id="8" name="Content Placeholder 7">
            <a:extLst>
              <a:ext uri="{FF2B5EF4-FFF2-40B4-BE49-F238E27FC236}">
                <a16:creationId xmlns:a16="http://schemas.microsoft.com/office/drawing/2014/main" id="{4FB89F0A-DFB8-4E21-9012-8B3E52B27AB6}"/>
              </a:ext>
            </a:extLst>
          </p:cNvPr>
          <p:cNvSpPr>
            <a:spLocks noGrp="1"/>
          </p:cNvSpPr>
          <p:nvPr>
            <p:ph idx="13"/>
          </p:nvPr>
        </p:nvSpPr>
        <p:spPr>
          <a:xfrm>
            <a:off x="4554576" y="3891739"/>
            <a:ext cx="4256858" cy="3094733"/>
          </a:xfrm>
        </p:spPr>
        <p:txBody>
          <a:bodyPr/>
          <a:lstStyle/>
          <a:p>
            <a:r>
              <a:rPr lang="en-US" dirty="0"/>
              <a:t>Various materials and objects may be used</a:t>
            </a:r>
          </a:p>
        </p:txBody>
      </p:sp>
      <p:pic>
        <p:nvPicPr>
          <p:cNvPr id="11" name="Picture 10" descr="Photo of rescuers cribbing to move and stabilize the debris until the rescue is complete. A crib is a wooden framework used for support or strengthening the object. Box cribbing means arranging pairs of wood pieces alternately to form a stable rectangle. You may use a variety of cribbing materials for these procedures and you will probably need to improvise by using materials such as tires or structural debris. Whatever you use, do not put form over function.">
            <a:extLst>
              <a:ext uri="{FF2B5EF4-FFF2-40B4-BE49-F238E27FC236}">
                <a16:creationId xmlns:a16="http://schemas.microsoft.com/office/drawing/2014/main" id="{F2A5154D-F01A-458B-93C0-0F7119A692C2}"/>
              </a:ext>
            </a:extLst>
          </p:cNvPr>
          <p:cNvPicPr>
            <a:picLocks noChangeAspect="1"/>
          </p:cNvPicPr>
          <p:nvPr/>
        </p:nvPicPr>
        <p:blipFill>
          <a:blip r:embed="rId3"/>
          <a:stretch>
            <a:fillRect/>
          </a:stretch>
        </p:blipFill>
        <p:spPr>
          <a:xfrm>
            <a:off x="4977736" y="1642069"/>
            <a:ext cx="2956762" cy="2219963"/>
          </a:xfrm>
          <a:prstGeom prst="rect">
            <a:avLst/>
          </a:prstGeom>
        </p:spPr>
      </p:pic>
      <p:sp>
        <p:nvSpPr>
          <p:cNvPr id="2" name="Content Placeholder 1">
            <a:extLst>
              <a:ext uri="{FF2B5EF4-FFF2-40B4-BE49-F238E27FC236}">
                <a16:creationId xmlns:a16="http://schemas.microsoft.com/office/drawing/2014/main" id="{C466BF5C-0F9D-4D22-B42A-61880D02F902}"/>
              </a:ext>
            </a:extLst>
          </p:cNvPr>
          <p:cNvSpPr>
            <a:spLocks noGrp="1"/>
          </p:cNvSpPr>
          <p:nvPr>
            <p:ph sz="quarter" idx="12"/>
          </p:nvPr>
        </p:nvSpPr>
        <p:spPr/>
        <p:txBody>
          <a:bodyPr/>
          <a:lstStyle/>
          <a:p>
            <a:r>
              <a:rPr lang="en-US" dirty="0"/>
              <a:t>PM 7-18</a:t>
            </a:r>
          </a:p>
        </p:txBody>
      </p:sp>
      <p:sp>
        <p:nvSpPr>
          <p:cNvPr id="4" name="Text Placeholder 3">
            <a:extLst>
              <a:ext uri="{FF2B5EF4-FFF2-40B4-BE49-F238E27FC236}">
                <a16:creationId xmlns:a16="http://schemas.microsoft.com/office/drawing/2014/main" id="{01155172-FDAC-42D1-A4E0-0AAC9F34A39A}"/>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9FD0015F-60D0-44C6-B542-C8C3D411CB8E}"/>
              </a:ext>
            </a:extLst>
          </p:cNvPr>
          <p:cNvSpPr>
            <a:spLocks noGrp="1"/>
          </p:cNvSpPr>
          <p:nvPr>
            <p:ph type="body" sz="quarter" idx="11"/>
          </p:nvPr>
        </p:nvSpPr>
        <p:spPr/>
        <p:txBody>
          <a:bodyPr/>
          <a:lstStyle/>
          <a:p>
            <a:r>
              <a:rPr lang="en-US" dirty="0"/>
              <a:t>7-38</a:t>
            </a:r>
          </a:p>
        </p:txBody>
      </p:sp>
    </p:spTree>
    <p:extLst>
      <p:ext uri="{BB962C8B-B14F-4D97-AF65-F5344CB8AC3E}">
        <p14:creationId xmlns:p14="http://schemas.microsoft.com/office/powerpoint/2010/main" val="210015728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444055-4C14-412C-9212-AD58EB5968DF}"/>
              </a:ext>
            </a:extLst>
          </p:cNvPr>
          <p:cNvSpPr>
            <a:spLocks noGrp="1"/>
          </p:cNvSpPr>
          <p:nvPr>
            <p:ph type="title"/>
          </p:nvPr>
        </p:nvSpPr>
        <p:spPr/>
        <p:txBody>
          <a:bodyPr/>
          <a:lstStyle/>
          <a:p>
            <a:r>
              <a:rPr lang="en-US" dirty="0"/>
              <a:t>Two Types of Removal</a:t>
            </a:r>
          </a:p>
        </p:txBody>
      </p:sp>
      <p:sp>
        <p:nvSpPr>
          <p:cNvPr id="2" name="Content Placeholder 1">
            <a:extLst>
              <a:ext uri="{FF2B5EF4-FFF2-40B4-BE49-F238E27FC236}">
                <a16:creationId xmlns:a16="http://schemas.microsoft.com/office/drawing/2014/main" id="{796A8B52-C50D-4CC7-AC7E-DBCB02A3284A}"/>
              </a:ext>
            </a:extLst>
          </p:cNvPr>
          <p:cNvSpPr>
            <a:spLocks noGrp="1"/>
          </p:cNvSpPr>
          <p:nvPr>
            <p:ph idx="1"/>
          </p:nvPr>
        </p:nvSpPr>
        <p:spPr/>
        <p:txBody>
          <a:bodyPr/>
          <a:lstStyle/>
          <a:p>
            <a:pPr marL="514350" indent="-514350">
              <a:buFont typeface="+mj-lt"/>
              <a:buAutoNum type="arabicPeriod"/>
            </a:pPr>
            <a:r>
              <a:rPr lang="en-US" dirty="0"/>
              <a:t>Self removal or assist; and</a:t>
            </a:r>
          </a:p>
          <a:p>
            <a:pPr marL="514350" indent="-514350">
              <a:buFont typeface="+mj-lt"/>
              <a:buAutoNum type="arabicPeriod"/>
            </a:pPr>
            <a:r>
              <a:rPr lang="en-US" dirty="0"/>
              <a:t>Lifts and drags </a:t>
            </a:r>
          </a:p>
        </p:txBody>
      </p:sp>
      <p:pic>
        <p:nvPicPr>
          <p:cNvPr id="6" name="Picture 5" descr="Rescuers practice removing a survivor.">
            <a:extLst>
              <a:ext uri="{FF2B5EF4-FFF2-40B4-BE49-F238E27FC236}">
                <a16:creationId xmlns:a16="http://schemas.microsoft.com/office/drawing/2014/main" id="{BE8C33E5-2C9E-466E-9099-58BB079A1C3A}"/>
              </a:ext>
            </a:extLst>
          </p:cNvPr>
          <p:cNvPicPr>
            <a:picLocks noChangeAspect="1"/>
          </p:cNvPicPr>
          <p:nvPr/>
        </p:nvPicPr>
        <p:blipFill>
          <a:blip r:embed="rId2"/>
          <a:stretch>
            <a:fillRect/>
          </a:stretch>
        </p:blipFill>
        <p:spPr>
          <a:xfrm>
            <a:off x="2140547" y="2675508"/>
            <a:ext cx="4781494" cy="3287801"/>
          </a:xfrm>
          <a:prstGeom prst="rect">
            <a:avLst/>
          </a:prstGeom>
        </p:spPr>
      </p:pic>
      <p:sp>
        <p:nvSpPr>
          <p:cNvPr id="7" name="Content Placeholder 6">
            <a:extLst>
              <a:ext uri="{FF2B5EF4-FFF2-40B4-BE49-F238E27FC236}">
                <a16:creationId xmlns:a16="http://schemas.microsoft.com/office/drawing/2014/main" id="{4682B764-4E07-4BC4-853E-FC681DA034D3}"/>
              </a:ext>
            </a:extLst>
          </p:cNvPr>
          <p:cNvSpPr>
            <a:spLocks noGrp="1"/>
          </p:cNvSpPr>
          <p:nvPr>
            <p:ph sz="quarter" idx="12"/>
          </p:nvPr>
        </p:nvSpPr>
        <p:spPr/>
        <p:txBody>
          <a:bodyPr/>
          <a:lstStyle/>
          <a:p>
            <a:r>
              <a:rPr lang="en-US" dirty="0"/>
              <a:t>PM 7-21</a:t>
            </a:r>
          </a:p>
        </p:txBody>
      </p:sp>
      <p:sp>
        <p:nvSpPr>
          <p:cNvPr id="4" name="Text Placeholder 3">
            <a:extLst>
              <a:ext uri="{FF2B5EF4-FFF2-40B4-BE49-F238E27FC236}">
                <a16:creationId xmlns:a16="http://schemas.microsoft.com/office/drawing/2014/main" id="{AB32C26B-7D3C-4E28-97E6-71920A129286}"/>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0D140C74-6030-4620-98BB-56F23AC4032E}"/>
              </a:ext>
            </a:extLst>
          </p:cNvPr>
          <p:cNvSpPr>
            <a:spLocks noGrp="1"/>
          </p:cNvSpPr>
          <p:nvPr>
            <p:ph type="body" sz="quarter" idx="11"/>
          </p:nvPr>
        </p:nvSpPr>
        <p:spPr/>
        <p:txBody>
          <a:bodyPr/>
          <a:lstStyle/>
          <a:p>
            <a:r>
              <a:rPr lang="en-US" dirty="0"/>
              <a:t>7-39</a:t>
            </a:r>
          </a:p>
        </p:txBody>
      </p:sp>
    </p:spTree>
    <p:extLst>
      <p:ext uri="{BB962C8B-B14F-4D97-AF65-F5344CB8AC3E}">
        <p14:creationId xmlns:p14="http://schemas.microsoft.com/office/powerpoint/2010/main" val="240981725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696212-98C3-4EFE-B3D1-B5BF8D5ABBF4}"/>
              </a:ext>
            </a:extLst>
          </p:cNvPr>
          <p:cNvSpPr>
            <a:spLocks noGrp="1"/>
          </p:cNvSpPr>
          <p:nvPr>
            <p:ph type="title"/>
          </p:nvPr>
        </p:nvSpPr>
        <p:spPr/>
        <p:txBody>
          <a:bodyPr>
            <a:normAutofit fontScale="90000"/>
          </a:bodyPr>
          <a:lstStyle/>
          <a:p>
            <a:r>
              <a:rPr lang="en-US" dirty="0"/>
              <a:t>Which Extrication Method?</a:t>
            </a:r>
          </a:p>
        </p:txBody>
      </p:sp>
      <p:sp>
        <p:nvSpPr>
          <p:cNvPr id="2" name="Content Placeholder 1">
            <a:extLst>
              <a:ext uri="{FF2B5EF4-FFF2-40B4-BE49-F238E27FC236}">
                <a16:creationId xmlns:a16="http://schemas.microsoft.com/office/drawing/2014/main" id="{473118C2-5FB9-4BEE-9F99-41698494B3AF}"/>
              </a:ext>
            </a:extLst>
          </p:cNvPr>
          <p:cNvSpPr>
            <a:spLocks noGrp="1"/>
          </p:cNvSpPr>
          <p:nvPr>
            <p:ph idx="1"/>
          </p:nvPr>
        </p:nvSpPr>
        <p:spPr/>
        <p:txBody>
          <a:bodyPr/>
          <a:lstStyle/>
          <a:p>
            <a:r>
              <a:rPr lang="en-US" dirty="0"/>
              <a:t>Extraction method depends on a number of criteria</a:t>
            </a:r>
          </a:p>
          <a:p>
            <a:pPr lvl="1"/>
            <a:r>
              <a:rPr lang="en-US" dirty="0"/>
              <a:t>General stability of the immediate environment</a:t>
            </a:r>
          </a:p>
          <a:p>
            <a:pPr lvl="1"/>
            <a:r>
              <a:rPr lang="en-US" dirty="0"/>
              <a:t>Number of rescuers available</a:t>
            </a:r>
          </a:p>
          <a:p>
            <a:pPr lvl="1"/>
            <a:r>
              <a:rPr lang="en-US" dirty="0"/>
              <a:t>Strength and ability of the rescuers</a:t>
            </a:r>
          </a:p>
          <a:p>
            <a:pPr lvl="1"/>
            <a:r>
              <a:rPr lang="en-US" dirty="0"/>
              <a:t>Condition of survivor </a:t>
            </a:r>
          </a:p>
        </p:txBody>
      </p:sp>
      <p:pic>
        <p:nvPicPr>
          <p:cNvPr id="6" name="Picture 5" descr="Rescuers practice extricating a survivor on a backboard.">
            <a:extLst>
              <a:ext uri="{FF2B5EF4-FFF2-40B4-BE49-F238E27FC236}">
                <a16:creationId xmlns:a16="http://schemas.microsoft.com/office/drawing/2014/main" id="{17FCEFB5-7249-4839-8029-EBBD8C5F30E7}"/>
              </a:ext>
            </a:extLst>
          </p:cNvPr>
          <p:cNvPicPr>
            <a:picLocks noChangeAspect="1"/>
          </p:cNvPicPr>
          <p:nvPr/>
        </p:nvPicPr>
        <p:blipFill>
          <a:blip r:embed="rId2"/>
          <a:stretch>
            <a:fillRect/>
          </a:stretch>
        </p:blipFill>
        <p:spPr>
          <a:xfrm>
            <a:off x="5388438" y="3329463"/>
            <a:ext cx="3422996" cy="2369518"/>
          </a:xfrm>
          <a:prstGeom prst="rect">
            <a:avLst/>
          </a:prstGeom>
        </p:spPr>
      </p:pic>
      <p:sp>
        <p:nvSpPr>
          <p:cNvPr id="7" name="Content Placeholder 6">
            <a:extLst>
              <a:ext uri="{FF2B5EF4-FFF2-40B4-BE49-F238E27FC236}">
                <a16:creationId xmlns:a16="http://schemas.microsoft.com/office/drawing/2014/main" id="{D12C3851-4DBA-4220-B863-7ECB5B54E4A6}"/>
              </a:ext>
            </a:extLst>
          </p:cNvPr>
          <p:cNvSpPr>
            <a:spLocks noGrp="1"/>
          </p:cNvSpPr>
          <p:nvPr>
            <p:ph sz="quarter" idx="12"/>
          </p:nvPr>
        </p:nvSpPr>
        <p:spPr/>
        <p:txBody>
          <a:bodyPr/>
          <a:lstStyle/>
          <a:p>
            <a:r>
              <a:rPr lang="en-US" dirty="0"/>
              <a:t>PM 7-21</a:t>
            </a:r>
          </a:p>
        </p:txBody>
      </p:sp>
      <p:sp>
        <p:nvSpPr>
          <p:cNvPr id="4" name="Text Placeholder 3">
            <a:extLst>
              <a:ext uri="{FF2B5EF4-FFF2-40B4-BE49-F238E27FC236}">
                <a16:creationId xmlns:a16="http://schemas.microsoft.com/office/drawing/2014/main" id="{2FFCB696-2A14-45C0-8A6B-A5BB4E583F92}"/>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D76ADD53-EBAA-4D31-85E6-91DA5E8CAE66}"/>
              </a:ext>
            </a:extLst>
          </p:cNvPr>
          <p:cNvSpPr>
            <a:spLocks noGrp="1"/>
          </p:cNvSpPr>
          <p:nvPr>
            <p:ph type="body" sz="quarter" idx="11"/>
          </p:nvPr>
        </p:nvSpPr>
        <p:spPr/>
        <p:txBody>
          <a:bodyPr/>
          <a:lstStyle/>
          <a:p>
            <a:r>
              <a:rPr lang="en-US" dirty="0"/>
              <a:t>7-40</a:t>
            </a:r>
          </a:p>
        </p:txBody>
      </p:sp>
    </p:spTree>
    <p:extLst>
      <p:ext uri="{BB962C8B-B14F-4D97-AF65-F5344CB8AC3E}">
        <p14:creationId xmlns:p14="http://schemas.microsoft.com/office/powerpoint/2010/main" val="31194904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E2256C-6C5A-4703-83EC-B4DC670EB416}"/>
              </a:ext>
            </a:extLst>
          </p:cNvPr>
          <p:cNvSpPr>
            <a:spLocks noGrp="1"/>
          </p:cNvSpPr>
          <p:nvPr>
            <p:ph type="title"/>
          </p:nvPr>
        </p:nvSpPr>
        <p:spPr/>
        <p:txBody>
          <a:bodyPr/>
          <a:lstStyle/>
          <a:p>
            <a:r>
              <a:rPr lang="en-US" dirty="0"/>
              <a:t>One-Person Arm Carry</a:t>
            </a:r>
          </a:p>
        </p:txBody>
      </p:sp>
      <p:sp>
        <p:nvSpPr>
          <p:cNvPr id="2" name="Content Placeholder 1">
            <a:extLst>
              <a:ext uri="{FF2B5EF4-FFF2-40B4-BE49-F238E27FC236}">
                <a16:creationId xmlns:a16="http://schemas.microsoft.com/office/drawing/2014/main" id="{E769DD55-479E-411D-BE7C-10AC96D2D749}"/>
              </a:ext>
            </a:extLst>
          </p:cNvPr>
          <p:cNvSpPr>
            <a:spLocks noGrp="1"/>
          </p:cNvSpPr>
          <p:nvPr>
            <p:ph idx="1"/>
          </p:nvPr>
        </p:nvSpPr>
        <p:spPr/>
        <p:txBody>
          <a:bodyPr/>
          <a:lstStyle/>
          <a:p>
            <a:pPr>
              <a:lnSpc>
                <a:spcPct val="100000"/>
              </a:lnSpc>
              <a:spcBef>
                <a:spcPts val="600"/>
              </a:spcBef>
            </a:pPr>
            <a:r>
              <a:rPr lang="en-US" dirty="0"/>
              <a:t>Lift around survivor’s back and under his or her knees </a:t>
            </a:r>
          </a:p>
          <a:p>
            <a:pPr>
              <a:lnSpc>
                <a:spcPct val="100000"/>
              </a:lnSpc>
              <a:spcBef>
                <a:spcPts val="600"/>
              </a:spcBef>
            </a:pPr>
            <a:r>
              <a:rPr lang="en-US" dirty="0"/>
              <a:t>Lift survivor by keeping your own back straight and lifting with your legs </a:t>
            </a:r>
          </a:p>
        </p:txBody>
      </p:sp>
      <p:pic>
        <p:nvPicPr>
          <p:cNvPr id="10" name="Picture 9" descr="Two people demonstrate the one-person army carry. A man lifts a woman with one arm under her knees and the other arm around her back.">
            <a:extLst>
              <a:ext uri="{FF2B5EF4-FFF2-40B4-BE49-F238E27FC236}">
                <a16:creationId xmlns:a16="http://schemas.microsoft.com/office/drawing/2014/main" id="{24064121-EA6B-4CCE-AEBB-8CB753B8287D}"/>
              </a:ext>
            </a:extLst>
          </p:cNvPr>
          <p:cNvPicPr>
            <a:picLocks noChangeAspect="1"/>
          </p:cNvPicPr>
          <p:nvPr/>
        </p:nvPicPr>
        <p:blipFill>
          <a:blip r:embed="rId2"/>
          <a:stretch>
            <a:fillRect/>
          </a:stretch>
        </p:blipFill>
        <p:spPr>
          <a:xfrm>
            <a:off x="5323596" y="1740309"/>
            <a:ext cx="3301397" cy="4118677"/>
          </a:xfrm>
          <a:prstGeom prst="rect">
            <a:avLst/>
          </a:prstGeom>
        </p:spPr>
      </p:pic>
      <p:sp>
        <p:nvSpPr>
          <p:cNvPr id="3" name="Content Placeholder 2">
            <a:extLst>
              <a:ext uri="{FF2B5EF4-FFF2-40B4-BE49-F238E27FC236}">
                <a16:creationId xmlns:a16="http://schemas.microsoft.com/office/drawing/2014/main" id="{69D5F0CC-2CA2-4A74-88FF-9B4467348511}"/>
              </a:ext>
            </a:extLst>
          </p:cNvPr>
          <p:cNvSpPr>
            <a:spLocks noGrp="1"/>
          </p:cNvSpPr>
          <p:nvPr>
            <p:ph sz="quarter" idx="12"/>
          </p:nvPr>
        </p:nvSpPr>
        <p:spPr/>
        <p:txBody>
          <a:bodyPr/>
          <a:lstStyle/>
          <a:p>
            <a:r>
              <a:rPr lang="en-US" dirty="0"/>
              <a:t>PM 7-21</a:t>
            </a:r>
          </a:p>
        </p:txBody>
      </p:sp>
      <p:sp>
        <p:nvSpPr>
          <p:cNvPr id="6" name="Text Placeholder 5">
            <a:extLst>
              <a:ext uri="{FF2B5EF4-FFF2-40B4-BE49-F238E27FC236}">
                <a16:creationId xmlns:a16="http://schemas.microsoft.com/office/drawing/2014/main" id="{3333014F-5A43-4C14-AA6E-EA530FA18F2C}"/>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7" name="Text Placeholder 6">
            <a:extLst>
              <a:ext uri="{FF2B5EF4-FFF2-40B4-BE49-F238E27FC236}">
                <a16:creationId xmlns:a16="http://schemas.microsoft.com/office/drawing/2014/main" id="{BB7FABCA-D8D7-4256-A315-F537B22480B2}"/>
              </a:ext>
            </a:extLst>
          </p:cNvPr>
          <p:cNvSpPr>
            <a:spLocks noGrp="1"/>
          </p:cNvSpPr>
          <p:nvPr>
            <p:ph type="body" sz="quarter" idx="11"/>
          </p:nvPr>
        </p:nvSpPr>
        <p:spPr/>
        <p:txBody>
          <a:bodyPr/>
          <a:lstStyle/>
          <a:p>
            <a:r>
              <a:rPr lang="en-US" dirty="0"/>
              <a:t>7-41</a:t>
            </a:r>
          </a:p>
        </p:txBody>
      </p:sp>
    </p:spTree>
    <p:extLst>
      <p:ext uri="{BB962C8B-B14F-4D97-AF65-F5344CB8AC3E}">
        <p14:creationId xmlns:p14="http://schemas.microsoft.com/office/powerpoint/2010/main" val="212413794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18291B-72E6-4ECE-905B-90E2AF957072}"/>
              </a:ext>
            </a:extLst>
          </p:cNvPr>
          <p:cNvSpPr>
            <a:spLocks noGrp="1"/>
          </p:cNvSpPr>
          <p:nvPr>
            <p:ph type="title"/>
          </p:nvPr>
        </p:nvSpPr>
        <p:spPr/>
        <p:txBody>
          <a:bodyPr/>
          <a:lstStyle/>
          <a:p>
            <a:r>
              <a:rPr lang="en-US" dirty="0"/>
              <a:t>Pack-Strap Carry</a:t>
            </a:r>
          </a:p>
        </p:txBody>
      </p:sp>
      <p:pic>
        <p:nvPicPr>
          <p:cNvPr id="6" name="Picture 5" descr="Two people demonstrate the pack-strap carry. The rescuer places the survivor's arms over his shoulders and grabs the hands in front of his chest.">
            <a:extLst>
              <a:ext uri="{FF2B5EF4-FFF2-40B4-BE49-F238E27FC236}">
                <a16:creationId xmlns:a16="http://schemas.microsoft.com/office/drawing/2014/main" id="{885712E6-7D83-41BA-8F1C-327DF28D8D29}"/>
              </a:ext>
            </a:extLst>
          </p:cNvPr>
          <p:cNvPicPr>
            <a:picLocks noChangeAspect="1"/>
          </p:cNvPicPr>
          <p:nvPr/>
        </p:nvPicPr>
        <p:blipFill>
          <a:blip r:embed="rId2"/>
          <a:stretch>
            <a:fillRect/>
          </a:stretch>
        </p:blipFill>
        <p:spPr>
          <a:xfrm>
            <a:off x="1154545" y="1651819"/>
            <a:ext cx="3159357" cy="4160852"/>
          </a:xfrm>
          <a:prstGeom prst="rect">
            <a:avLst/>
          </a:prstGeom>
        </p:spPr>
      </p:pic>
      <p:pic>
        <p:nvPicPr>
          <p:cNvPr id="7" name="Picture 6" descr="Two people demonstrate the pack-strap carry. The rescuer hoists the survivor by bending forward slightly until the survivor's feet just clear the floor.">
            <a:extLst>
              <a:ext uri="{FF2B5EF4-FFF2-40B4-BE49-F238E27FC236}">
                <a16:creationId xmlns:a16="http://schemas.microsoft.com/office/drawing/2014/main" id="{0B76BADD-C822-43A4-9CCD-1E7566061B6F}"/>
              </a:ext>
            </a:extLst>
          </p:cNvPr>
          <p:cNvPicPr>
            <a:picLocks noChangeAspect="1"/>
          </p:cNvPicPr>
          <p:nvPr/>
        </p:nvPicPr>
        <p:blipFill>
          <a:blip r:embed="rId3"/>
          <a:stretch>
            <a:fillRect/>
          </a:stretch>
        </p:blipFill>
        <p:spPr>
          <a:xfrm>
            <a:off x="4830097" y="1651819"/>
            <a:ext cx="3159358" cy="4160853"/>
          </a:xfrm>
          <a:prstGeom prst="rect">
            <a:avLst/>
          </a:prstGeom>
        </p:spPr>
      </p:pic>
      <p:sp>
        <p:nvSpPr>
          <p:cNvPr id="8" name="Content Placeholder 7">
            <a:extLst>
              <a:ext uri="{FF2B5EF4-FFF2-40B4-BE49-F238E27FC236}">
                <a16:creationId xmlns:a16="http://schemas.microsoft.com/office/drawing/2014/main" id="{0A0976FA-EB3D-41AA-9C49-D530BF8D489C}"/>
              </a:ext>
            </a:extLst>
          </p:cNvPr>
          <p:cNvSpPr>
            <a:spLocks noGrp="1"/>
          </p:cNvSpPr>
          <p:nvPr>
            <p:ph sz="quarter" idx="12"/>
          </p:nvPr>
        </p:nvSpPr>
        <p:spPr/>
        <p:txBody>
          <a:bodyPr/>
          <a:lstStyle/>
          <a:p>
            <a:r>
              <a:rPr lang="en-US" dirty="0"/>
              <a:t>PM 7-22</a:t>
            </a:r>
          </a:p>
        </p:txBody>
      </p:sp>
      <p:sp>
        <p:nvSpPr>
          <p:cNvPr id="4" name="Text Placeholder 3">
            <a:extLst>
              <a:ext uri="{FF2B5EF4-FFF2-40B4-BE49-F238E27FC236}">
                <a16:creationId xmlns:a16="http://schemas.microsoft.com/office/drawing/2014/main" id="{7F53C5D0-A4E9-49BE-A943-D21845F1C0A9}"/>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28587F6B-DD66-45FE-8CE5-F5D7D6EF794A}"/>
              </a:ext>
            </a:extLst>
          </p:cNvPr>
          <p:cNvSpPr>
            <a:spLocks noGrp="1"/>
          </p:cNvSpPr>
          <p:nvPr>
            <p:ph type="body" sz="quarter" idx="11"/>
          </p:nvPr>
        </p:nvSpPr>
        <p:spPr/>
        <p:txBody>
          <a:bodyPr/>
          <a:lstStyle/>
          <a:p>
            <a:r>
              <a:rPr lang="en-US" dirty="0"/>
              <a:t>7-42</a:t>
            </a:r>
          </a:p>
        </p:txBody>
      </p:sp>
    </p:spTree>
    <p:extLst>
      <p:ext uri="{BB962C8B-B14F-4D97-AF65-F5344CB8AC3E}">
        <p14:creationId xmlns:p14="http://schemas.microsoft.com/office/powerpoint/2010/main" val="116802165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E0190E-B773-4A81-B8A8-3EE1A9D85F83}"/>
              </a:ext>
            </a:extLst>
          </p:cNvPr>
          <p:cNvSpPr>
            <a:spLocks noGrp="1"/>
          </p:cNvSpPr>
          <p:nvPr>
            <p:ph type="title"/>
          </p:nvPr>
        </p:nvSpPr>
        <p:spPr/>
        <p:txBody>
          <a:bodyPr/>
          <a:lstStyle/>
          <a:p>
            <a:r>
              <a:rPr lang="en-US" dirty="0"/>
              <a:t>Two-Person Carry</a:t>
            </a:r>
          </a:p>
        </p:txBody>
      </p:sp>
      <p:pic>
        <p:nvPicPr>
          <p:cNvPr id="6" name="Picture 5" descr="Three people demonstrate the two-person carry. One rescuer squats at the survivor’s head and grasps the survivor from behind around the midsection, reaching under the arms and grasping the survivor's left wrist with his right hand, and vice versa. The second rescuer squats between the survivor's knees, facing toward the survivor. The second rescuer grasps the outside of the survivor's legs at the knees.">
            <a:extLst>
              <a:ext uri="{FF2B5EF4-FFF2-40B4-BE49-F238E27FC236}">
                <a16:creationId xmlns:a16="http://schemas.microsoft.com/office/drawing/2014/main" id="{69BBC5D8-4A0E-4207-ADEA-C4647D64C36F}"/>
              </a:ext>
            </a:extLst>
          </p:cNvPr>
          <p:cNvPicPr>
            <a:picLocks noChangeAspect="1"/>
          </p:cNvPicPr>
          <p:nvPr/>
        </p:nvPicPr>
        <p:blipFill>
          <a:blip r:embed="rId2"/>
          <a:stretch>
            <a:fillRect/>
          </a:stretch>
        </p:blipFill>
        <p:spPr>
          <a:xfrm>
            <a:off x="494072" y="1812941"/>
            <a:ext cx="4623618" cy="3664313"/>
          </a:xfrm>
          <a:prstGeom prst="rect">
            <a:avLst/>
          </a:prstGeom>
        </p:spPr>
      </p:pic>
      <p:pic>
        <p:nvPicPr>
          <p:cNvPr id="7" name="Picture 6" descr="Three people demonstrate the two-person carry. The two rescuers holding the survivor rise to a standing position simultaneously, keeping backs straight and lifting with the legs.">
            <a:extLst>
              <a:ext uri="{FF2B5EF4-FFF2-40B4-BE49-F238E27FC236}">
                <a16:creationId xmlns:a16="http://schemas.microsoft.com/office/drawing/2014/main" id="{7D31B24C-D887-48FF-8A25-BDF5280A02F1}"/>
              </a:ext>
            </a:extLst>
          </p:cNvPr>
          <p:cNvPicPr>
            <a:picLocks noChangeAspect="1"/>
          </p:cNvPicPr>
          <p:nvPr/>
        </p:nvPicPr>
        <p:blipFill>
          <a:blip r:embed="rId3"/>
          <a:stretch>
            <a:fillRect/>
          </a:stretch>
        </p:blipFill>
        <p:spPr>
          <a:xfrm>
            <a:off x="5220425" y="1667671"/>
            <a:ext cx="3352075" cy="4167550"/>
          </a:xfrm>
          <a:prstGeom prst="rect">
            <a:avLst/>
          </a:prstGeom>
        </p:spPr>
      </p:pic>
      <p:sp>
        <p:nvSpPr>
          <p:cNvPr id="8" name="Content Placeholder 7">
            <a:extLst>
              <a:ext uri="{FF2B5EF4-FFF2-40B4-BE49-F238E27FC236}">
                <a16:creationId xmlns:a16="http://schemas.microsoft.com/office/drawing/2014/main" id="{F4B39E5C-A7CD-461B-A362-6E79C5063D1B}"/>
              </a:ext>
            </a:extLst>
          </p:cNvPr>
          <p:cNvSpPr>
            <a:spLocks noGrp="1"/>
          </p:cNvSpPr>
          <p:nvPr>
            <p:ph sz="quarter" idx="12"/>
          </p:nvPr>
        </p:nvSpPr>
        <p:spPr/>
        <p:txBody>
          <a:bodyPr/>
          <a:lstStyle/>
          <a:p>
            <a:r>
              <a:rPr lang="en-US" dirty="0"/>
              <a:t>PM 7-22</a:t>
            </a:r>
          </a:p>
        </p:txBody>
      </p:sp>
      <p:sp>
        <p:nvSpPr>
          <p:cNvPr id="4" name="Text Placeholder 3">
            <a:extLst>
              <a:ext uri="{FF2B5EF4-FFF2-40B4-BE49-F238E27FC236}">
                <a16:creationId xmlns:a16="http://schemas.microsoft.com/office/drawing/2014/main" id="{368290AB-849F-4C19-A179-507A7A8BC7CF}"/>
              </a:ext>
            </a:extLst>
          </p:cNvPr>
          <p:cNvSpPr>
            <a:spLocks noGrp="1"/>
          </p:cNvSpPr>
          <p:nvPr>
            <p:ph type="body" sz="quarter" idx="10"/>
          </p:nvPr>
        </p:nvSpPr>
        <p:spPr>
          <a:xfrm>
            <a:off x="1429787" y="6385716"/>
            <a:ext cx="4623618"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1067831F-0656-4459-A517-8C10537A536A}"/>
              </a:ext>
            </a:extLst>
          </p:cNvPr>
          <p:cNvSpPr>
            <a:spLocks noGrp="1"/>
          </p:cNvSpPr>
          <p:nvPr>
            <p:ph type="body" sz="quarter" idx="11"/>
          </p:nvPr>
        </p:nvSpPr>
        <p:spPr/>
        <p:txBody>
          <a:bodyPr/>
          <a:lstStyle/>
          <a:p>
            <a:r>
              <a:rPr lang="en-US" dirty="0"/>
              <a:t>7-43</a:t>
            </a:r>
          </a:p>
        </p:txBody>
      </p:sp>
    </p:spTree>
    <p:extLst>
      <p:ext uri="{BB962C8B-B14F-4D97-AF65-F5344CB8AC3E}">
        <p14:creationId xmlns:p14="http://schemas.microsoft.com/office/powerpoint/2010/main" val="1413464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EBDF0E-298F-4E94-9F8D-98C756DEA697}"/>
              </a:ext>
            </a:extLst>
          </p:cNvPr>
          <p:cNvSpPr>
            <a:spLocks noGrp="1"/>
          </p:cNvSpPr>
          <p:nvPr>
            <p:ph type="title"/>
          </p:nvPr>
        </p:nvSpPr>
        <p:spPr/>
        <p:txBody>
          <a:bodyPr/>
          <a:lstStyle/>
          <a:p>
            <a:r>
              <a:rPr lang="en-US" dirty="0"/>
              <a:t>Escape Planning</a:t>
            </a:r>
          </a:p>
        </p:txBody>
      </p:sp>
      <p:sp>
        <p:nvSpPr>
          <p:cNvPr id="2" name="Content Placeholder 1">
            <a:extLst>
              <a:ext uri="{FF2B5EF4-FFF2-40B4-BE49-F238E27FC236}">
                <a16:creationId xmlns:a16="http://schemas.microsoft.com/office/drawing/2014/main" id="{9FE51164-5F6B-4DCB-96DB-C5710FF7A4C7}"/>
              </a:ext>
            </a:extLst>
          </p:cNvPr>
          <p:cNvSpPr>
            <a:spLocks noGrp="1"/>
          </p:cNvSpPr>
          <p:nvPr>
            <p:ph idx="1"/>
          </p:nvPr>
        </p:nvSpPr>
        <p:spPr/>
        <p:txBody>
          <a:bodyPr/>
          <a:lstStyle/>
          <a:p>
            <a:r>
              <a:rPr lang="en-US" dirty="0"/>
              <a:t>Consider needs of children and individuals with access and functional needs </a:t>
            </a:r>
          </a:p>
          <a:p>
            <a:r>
              <a:rPr lang="en-US" dirty="0"/>
              <a:t>Inform all family members or office coworkers of the plan </a:t>
            </a:r>
          </a:p>
          <a:p>
            <a:r>
              <a:rPr lang="en-US" dirty="0"/>
              <a:t>Run practice escape drills </a:t>
            </a:r>
          </a:p>
        </p:txBody>
      </p:sp>
      <p:sp>
        <p:nvSpPr>
          <p:cNvPr id="6" name="Content Placeholder 5">
            <a:extLst>
              <a:ext uri="{FF2B5EF4-FFF2-40B4-BE49-F238E27FC236}">
                <a16:creationId xmlns:a16="http://schemas.microsoft.com/office/drawing/2014/main" id="{574A825C-63FC-41C9-9494-2B6BE1CC33FF}"/>
              </a:ext>
            </a:extLst>
          </p:cNvPr>
          <p:cNvSpPr>
            <a:spLocks noGrp="1"/>
          </p:cNvSpPr>
          <p:nvPr>
            <p:ph sz="quarter" idx="12"/>
          </p:nvPr>
        </p:nvSpPr>
        <p:spPr/>
        <p:txBody>
          <a:bodyPr/>
          <a:lstStyle/>
          <a:p>
            <a:r>
              <a:rPr lang="en-US" dirty="0"/>
              <a:t>PM 1-17</a:t>
            </a:r>
          </a:p>
        </p:txBody>
      </p:sp>
      <p:sp>
        <p:nvSpPr>
          <p:cNvPr id="4" name="Text Placeholder 3">
            <a:extLst>
              <a:ext uri="{FF2B5EF4-FFF2-40B4-BE49-F238E27FC236}">
                <a16:creationId xmlns:a16="http://schemas.microsoft.com/office/drawing/2014/main" id="{0FF59777-A89A-484D-9D37-72B52BAD5FC0}"/>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0703CD64-3C9C-4EEB-BECC-857FAB26B3DF}"/>
              </a:ext>
            </a:extLst>
          </p:cNvPr>
          <p:cNvSpPr>
            <a:spLocks noGrp="1"/>
          </p:cNvSpPr>
          <p:nvPr>
            <p:ph type="body" sz="quarter" idx="11"/>
          </p:nvPr>
        </p:nvSpPr>
        <p:spPr/>
        <p:txBody>
          <a:bodyPr/>
          <a:lstStyle/>
          <a:p>
            <a:r>
              <a:rPr lang="en-US" dirty="0"/>
              <a:t>1-22</a:t>
            </a:r>
          </a:p>
        </p:txBody>
      </p:sp>
    </p:spTree>
    <p:extLst>
      <p:ext uri="{BB962C8B-B14F-4D97-AF65-F5344CB8AC3E}">
        <p14:creationId xmlns:p14="http://schemas.microsoft.com/office/powerpoint/2010/main" val="413577401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6F3229-992D-4D0E-A0D3-79BFF229C6FF}"/>
              </a:ext>
            </a:extLst>
          </p:cNvPr>
          <p:cNvSpPr>
            <a:spLocks noGrp="1"/>
          </p:cNvSpPr>
          <p:nvPr>
            <p:ph type="title"/>
          </p:nvPr>
        </p:nvSpPr>
        <p:spPr/>
        <p:txBody>
          <a:bodyPr/>
          <a:lstStyle/>
          <a:p>
            <a:r>
              <a:rPr lang="en-US" dirty="0"/>
              <a:t>Chair Carry</a:t>
            </a:r>
          </a:p>
        </p:txBody>
      </p:sp>
      <p:pic>
        <p:nvPicPr>
          <p:cNvPr id="6" name="Picture 5" descr="Three people demonstrate the chair carry. The two rescuers seat the survivor in a chair. One rescuer crosses the survivor’s arms in her lap. Facing the back of the chair, the rescuer grasps the back of the chair. The second rescuer grasps the two front legs of the chair. Both rescuers begin to tilt the chair back.">
            <a:extLst>
              <a:ext uri="{FF2B5EF4-FFF2-40B4-BE49-F238E27FC236}">
                <a16:creationId xmlns:a16="http://schemas.microsoft.com/office/drawing/2014/main" id="{6757F4FD-E5C6-4192-B25C-6A2BFD872CD2}"/>
              </a:ext>
            </a:extLst>
          </p:cNvPr>
          <p:cNvPicPr>
            <a:picLocks noChangeAspect="1"/>
          </p:cNvPicPr>
          <p:nvPr/>
        </p:nvPicPr>
        <p:blipFill>
          <a:blip r:embed="rId2"/>
          <a:stretch>
            <a:fillRect/>
          </a:stretch>
        </p:blipFill>
        <p:spPr>
          <a:xfrm>
            <a:off x="390833" y="2013155"/>
            <a:ext cx="4834581" cy="3453113"/>
          </a:xfrm>
          <a:prstGeom prst="rect">
            <a:avLst/>
          </a:prstGeom>
        </p:spPr>
      </p:pic>
      <p:pic>
        <p:nvPicPr>
          <p:cNvPr id="7" name="Picture 6" descr="Three people demonstrate the chair carry. Two rescuers simultaneously lift a survivor in a chair and prepare to walk out. ">
            <a:extLst>
              <a:ext uri="{FF2B5EF4-FFF2-40B4-BE49-F238E27FC236}">
                <a16:creationId xmlns:a16="http://schemas.microsoft.com/office/drawing/2014/main" id="{390872BB-81AB-4E4F-9CE9-479B035FB234}"/>
              </a:ext>
            </a:extLst>
          </p:cNvPr>
          <p:cNvPicPr>
            <a:picLocks noChangeAspect="1"/>
          </p:cNvPicPr>
          <p:nvPr/>
        </p:nvPicPr>
        <p:blipFill>
          <a:blip r:embed="rId3"/>
          <a:stretch>
            <a:fillRect/>
          </a:stretch>
        </p:blipFill>
        <p:spPr>
          <a:xfrm>
            <a:off x="5538833" y="1712435"/>
            <a:ext cx="3042459" cy="4069311"/>
          </a:xfrm>
          <a:prstGeom prst="rect">
            <a:avLst/>
          </a:prstGeom>
        </p:spPr>
      </p:pic>
      <p:sp>
        <p:nvSpPr>
          <p:cNvPr id="8" name="Content Placeholder 7">
            <a:extLst>
              <a:ext uri="{FF2B5EF4-FFF2-40B4-BE49-F238E27FC236}">
                <a16:creationId xmlns:a16="http://schemas.microsoft.com/office/drawing/2014/main" id="{3DC4EAD1-D3AC-4EB1-8B07-E4E5189C42CA}"/>
              </a:ext>
            </a:extLst>
          </p:cNvPr>
          <p:cNvSpPr>
            <a:spLocks noGrp="1"/>
          </p:cNvSpPr>
          <p:nvPr>
            <p:ph sz="quarter" idx="12"/>
          </p:nvPr>
        </p:nvSpPr>
        <p:spPr/>
        <p:txBody>
          <a:bodyPr/>
          <a:lstStyle/>
          <a:p>
            <a:r>
              <a:rPr lang="en-US" dirty="0"/>
              <a:t>PM 7-23</a:t>
            </a:r>
          </a:p>
        </p:txBody>
      </p:sp>
      <p:sp>
        <p:nvSpPr>
          <p:cNvPr id="4" name="Text Placeholder 3">
            <a:extLst>
              <a:ext uri="{FF2B5EF4-FFF2-40B4-BE49-F238E27FC236}">
                <a16:creationId xmlns:a16="http://schemas.microsoft.com/office/drawing/2014/main" id="{838B6EFC-F5F2-4294-829E-51963219EC7B}"/>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405B0504-7BE4-4790-9187-40AA64DD5EB3}"/>
              </a:ext>
            </a:extLst>
          </p:cNvPr>
          <p:cNvSpPr>
            <a:spLocks noGrp="1"/>
          </p:cNvSpPr>
          <p:nvPr>
            <p:ph type="body" sz="quarter" idx="11"/>
          </p:nvPr>
        </p:nvSpPr>
        <p:spPr/>
        <p:txBody>
          <a:bodyPr/>
          <a:lstStyle/>
          <a:p>
            <a:r>
              <a:rPr lang="en-US" dirty="0"/>
              <a:t>7-44</a:t>
            </a:r>
          </a:p>
        </p:txBody>
      </p:sp>
    </p:spTree>
    <p:extLst>
      <p:ext uri="{BB962C8B-B14F-4D97-AF65-F5344CB8AC3E}">
        <p14:creationId xmlns:p14="http://schemas.microsoft.com/office/powerpoint/2010/main" val="64576515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03F0F8-09A1-49B6-B3BF-CBA7B02BC3D5}"/>
              </a:ext>
            </a:extLst>
          </p:cNvPr>
          <p:cNvSpPr>
            <a:spLocks noGrp="1"/>
          </p:cNvSpPr>
          <p:nvPr>
            <p:ph type="title"/>
          </p:nvPr>
        </p:nvSpPr>
        <p:spPr/>
        <p:txBody>
          <a:bodyPr/>
          <a:lstStyle/>
          <a:p>
            <a:r>
              <a:rPr lang="en-US" dirty="0"/>
              <a:t>Blanket Carry</a:t>
            </a:r>
          </a:p>
        </p:txBody>
      </p:sp>
      <p:pic>
        <p:nvPicPr>
          <p:cNvPr id="6" name="Picture 5" descr="A group of rescuers demonstrates the blanket carry. The team lifts the survivor on the blanket and stands in unison, keeping the survivor level, and carries the survivor feet first.">
            <a:extLst>
              <a:ext uri="{FF2B5EF4-FFF2-40B4-BE49-F238E27FC236}">
                <a16:creationId xmlns:a16="http://schemas.microsoft.com/office/drawing/2014/main" id="{EEB5575E-4C45-4D8B-A217-E10B66300E8D}"/>
              </a:ext>
            </a:extLst>
          </p:cNvPr>
          <p:cNvPicPr>
            <a:picLocks noChangeAspect="1"/>
          </p:cNvPicPr>
          <p:nvPr/>
        </p:nvPicPr>
        <p:blipFill>
          <a:blip r:embed="rId2"/>
          <a:stretch>
            <a:fillRect/>
          </a:stretch>
        </p:blipFill>
        <p:spPr>
          <a:xfrm>
            <a:off x="2925328" y="1675362"/>
            <a:ext cx="3293343" cy="4247924"/>
          </a:xfrm>
          <a:prstGeom prst="rect">
            <a:avLst/>
          </a:prstGeom>
        </p:spPr>
      </p:pic>
      <p:sp>
        <p:nvSpPr>
          <p:cNvPr id="7" name="Content Placeholder 6">
            <a:extLst>
              <a:ext uri="{FF2B5EF4-FFF2-40B4-BE49-F238E27FC236}">
                <a16:creationId xmlns:a16="http://schemas.microsoft.com/office/drawing/2014/main" id="{32EEDC27-E50B-4F31-AA4C-FFACA493711C}"/>
              </a:ext>
            </a:extLst>
          </p:cNvPr>
          <p:cNvSpPr>
            <a:spLocks noGrp="1"/>
          </p:cNvSpPr>
          <p:nvPr>
            <p:ph sz="quarter" idx="12"/>
          </p:nvPr>
        </p:nvSpPr>
        <p:spPr/>
        <p:txBody>
          <a:bodyPr/>
          <a:lstStyle/>
          <a:p>
            <a:r>
              <a:rPr lang="en-US" dirty="0"/>
              <a:t>PM 7-24</a:t>
            </a:r>
          </a:p>
        </p:txBody>
      </p:sp>
      <p:sp>
        <p:nvSpPr>
          <p:cNvPr id="4" name="Text Placeholder 3">
            <a:extLst>
              <a:ext uri="{FF2B5EF4-FFF2-40B4-BE49-F238E27FC236}">
                <a16:creationId xmlns:a16="http://schemas.microsoft.com/office/drawing/2014/main" id="{119AFCD6-3973-4E64-9A65-0AC07D74E29A}"/>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F449C56B-4210-4586-95DF-E984BEF04FF3}"/>
              </a:ext>
            </a:extLst>
          </p:cNvPr>
          <p:cNvSpPr>
            <a:spLocks noGrp="1"/>
          </p:cNvSpPr>
          <p:nvPr>
            <p:ph type="body" sz="quarter" idx="11"/>
          </p:nvPr>
        </p:nvSpPr>
        <p:spPr/>
        <p:txBody>
          <a:bodyPr/>
          <a:lstStyle/>
          <a:p>
            <a:r>
              <a:rPr lang="en-US" dirty="0"/>
              <a:t>7-45</a:t>
            </a:r>
          </a:p>
        </p:txBody>
      </p:sp>
    </p:spTree>
    <p:extLst>
      <p:ext uri="{BB962C8B-B14F-4D97-AF65-F5344CB8AC3E}">
        <p14:creationId xmlns:p14="http://schemas.microsoft.com/office/powerpoint/2010/main" val="404527134"/>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402289-748A-4CBF-A373-4CD5ABB2F05A}"/>
              </a:ext>
            </a:extLst>
          </p:cNvPr>
          <p:cNvSpPr>
            <a:spLocks noGrp="1"/>
          </p:cNvSpPr>
          <p:nvPr>
            <p:ph type="title"/>
          </p:nvPr>
        </p:nvSpPr>
        <p:spPr/>
        <p:txBody>
          <a:bodyPr/>
          <a:lstStyle/>
          <a:p>
            <a:r>
              <a:rPr lang="en-US" dirty="0"/>
              <a:t>Log Rolling</a:t>
            </a:r>
          </a:p>
        </p:txBody>
      </p:sp>
      <p:pic>
        <p:nvPicPr>
          <p:cNvPr id="6" name="Picture 5" descr="Five people demonstrate log rolling. Four rescuers use this method to move a survivor with a suspected or confirmed cervical spine injury. The rescuer at the survivor’s head gives commands as fellow rescuers roll the survivor as a single unit onto the blanket, backboard, or other support.">
            <a:extLst>
              <a:ext uri="{FF2B5EF4-FFF2-40B4-BE49-F238E27FC236}">
                <a16:creationId xmlns:a16="http://schemas.microsoft.com/office/drawing/2014/main" id="{34EDA814-346C-45F7-822A-85451D8A26A5}"/>
              </a:ext>
            </a:extLst>
          </p:cNvPr>
          <p:cNvPicPr>
            <a:picLocks noChangeAspect="1"/>
          </p:cNvPicPr>
          <p:nvPr/>
        </p:nvPicPr>
        <p:blipFill>
          <a:blip r:embed="rId2"/>
          <a:stretch>
            <a:fillRect/>
          </a:stretch>
        </p:blipFill>
        <p:spPr>
          <a:xfrm>
            <a:off x="1443648" y="1828799"/>
            <a:ext cx="6256703" cy="3826152"/>
          </a:xfrm>
          <a:prstGeom prst="rect">
            <a:avLst/>
          </a:prstGeom>
        </p:spPr>
      </p:pic>
      <p:sp>
        <p:nvSpPr>
          <p:cNvPr id="7" name="Content Placeholder 6">
            <a:extLst>
              <a:ext uri="{FF2B5EF4-FFF2-40B4-BE49-F238E27FC236}">
                <a16:creationId xmlns:a16="http://schemas.microsoft.com/office/drawing/2014/main" id="{409D77AC-C758-45CF-8F2E-9B3012DD44A4}"/>
              </a:ext>
            </a:extLst>
          </p:cNvPr>
          <p:cNvSpPr>
            <a:spLocks noGrp="1"/>
          </p:cNvSpPr>
          <p:nvPr>
            <p:ph sz="quarter" idx="12"/>
          </p:nvPr>
        </p:nvSpPr>
        <p:spPr/>
        <p:txBody>
          <a:bodyPr/>
          <a:lstStyle/>
          <a:p>
            <a:r>
              <a:rPr lang="en-US" dirty="0"/>
              <a:t>PM 7-25</a:t>
            </a:r>
          </a:p>
        </p:txBody>
      </p:sp>
      <p:sp>
        <p:nvSpPr>
          <p:cNvPr id="4" name="Text Placeholder 3">
            <a:extLst>
              <a:ext uri="{FF2B5EF4-FFF2-40B4-BE49-F238E27FC236}">
                <a16:creationId xmlns:a16="http://schemas.microsoft.com/office/drawing/2014/main" id="{50211332-6560-4A61-9EB0-815DD71D2275}"/>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7D4080D2-6BF6-4BE9-AB26-381A3C428F8D}"/>
              </a:ext>
            </a:extLst>
          </p:cNvPr>
          <p:cNvSpPr>
            <a:spLocks noGrp="1"/>
          </p:cNvSpPr>
          <p:nvPr>
            <p:ph type="body" sz="quarter" idx="11"/>
          </p:nvPr>
        </p:nvSpPr>
        <p:spPr/>
        <p:txBody>
          <a:bodyPr/>
          <a:lstStyle/>
          <a:p>
            <a:r>
              <a:rPr lang="en-US" dirty="0"/>
              <a:t>7-46</a:t>
            </a:r>
          </a:p>
        </p:txBody>
      </p:sp>
    </p:spTree>
    <p:extLst>
      <p:ext uri="{BB962C8B-B14F-4D97-AF65-F5344CB8AC3E}">
        <p14:creationId xmlns:p14="http://schemas.microsoft.com/office/powerpoint/2010/main" val="91418188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031DE2-D467-4548-9111-8C7DDD713A69}"/>
              </a:ext>
            </a:extLst>
          </p:cNvPr>
          <p:cNvSpPr>
            <a:spLocks noGrp="1"/>
          </p:cNvSpPr>
          <p:nvPr>
            <p:ph type="title"/>
          </p:nvPr>
        </p:nvSpPr>
        <p:spPr/>
        <p:txBody>
          <a:bodyPr/>
          <a:lstStyle/>
          <a:p>
            <a:r>
              <a:rPr lang="en-US" dirty="0"/>
              <a:t>Blanket Drag</a:t>
            </a:r>
          </a:p>
        </p:txBody>
      </p:sp>
      <p:pic>
        <p:nvPicPr>
          <p:cNvPr id="6" name="Picture 5" descr="Two people demonstrate the blanket drag. The rescuer wrapped the survivor in a blanket and squats down, grasping the edge of the blanket above the survivor's head. The rescuer prepares to drag the survivor across the floor.">
            <a:extLst>
              <a:ext uri="{FF2B5EF4-FFF2-40B4-BE49-F238E27FC236}">
                <a16:creationId xmlns:a16="http://schemas.microsoft.com/office/drawing/2014/main" id="{67E99A30-DE71-4AA0-94C6-708165CC934F}"/>
              </a:ext>
            </a:extLst>
          </p:cNvPr>
          <p:cNvPicPr>
            <a:picLocks noChangeAspect="1"/>
          </p:cNvPicPr>
          <p:nvPr/>
        </p:nvPicPr>
        <p:blipFill>
          <a:blip r:embed="rId2"/>
          <a:stretch>
            <a:fillRect/>
          </a:stretch>
        </p:blipFill>
        <p:spPr>
          <a:xfrm>
            <a:off x="1570703" y="2196844"/>
            <a:ext cx="6002594" cy="3374139"/>
          </a:xfrm>
          <a:prstGeom prst="rect">
            <a:avLst/>
          </a:prstGeom>
        </p:spPr>
      </p:pic>
      <p:sp>
        <p:nvSpPr>
          <p:cNvPr id="7" name="Content Placeholder 6">
            <a:extLst>
              <a:ext uri="{FF2B5EF4-FFF2-40B4-BE49-F238E27FC236}">
                <a16:creationId xmlns:a16="http://schemas.microsoft.com/office/drawing/2014/main" id="{3641EC78-1A82-4370-8879-A90B7A907CFE}"/>
              </a:ext>
            </a:extLst>
          </p:cNvPr>
          <p:cNvSpPr>
            <a:spLocks noGrp="1"/>
          </p:cNvSpPr>
          <p:nvPr>
            <p:ph sz="quarter" idx="12"/>
          </p:nvPr>
        </p:nvSpPr>
        <p:spPr/>
        <p:txBody>
          <a:bodyPr/>
          <a:lstStyle/>
          <a:p>
            <a:r>
              <a:rPr lang="en-US" dirty="0"/>
              <a:t>PM 7-25</a:t>
            </a:r>
          </a:p>
        </p:txBody>
      </p:sp>
      <p:sp>
        <p:nvSpPr>
          <p:cNvPr id="4" name="Text Placeholder 3">
            <a:extLst>
              <a:ext uri="{FF2B5EF4-FFF2-40B4-BE49-F238E27FC236}">
                <a16:creationId xmlns:a16="http://schemas.microsoft.com/office/drawing/2014/main" id="{F37F43BD-5A38-4BA9-961B-1C714A32FFBD}"/>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7E403946-ED54-4B94-885D-2106322CDA23}"/>
              </a:ext>
            </a:extLst>
          </p:cNvPr>
          <p:cNvSpPr>
            <a:spLocks noGrp="1"/>
          </p:cNvSpPr>
          <p:nvPr>
            <p:ph type="body" sz="quarter" idx="11"/>
          </p:nvPr>
        </p:nvSpPr>
        <p:spPr/>
        <p:txBody>
          <a:bodyPr/>
          <a:lstStyle/>
          <a:p>
            <a:r>
              <a:rPr lang="en-US" dirty="0"/>
              <a:t>7-47</a:t>
            </a:r>
          </a:p>
        </p:txBody>
      </p:sp>
    </p:spTree>
    <p:extLst>
      <p:ext uri="{BB962C8B-B14F-4D97-AF65-F5344CB8AC3E}">
        <p14:creationId xmlns:p14="http://schemas.microsoft.com/office/powerpoint/2010/main" val="33963320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BECBEB-BC21-4C85-B077-2D518AB31218}"/>
              </a:ext>
            </a:extLst>
          </p:cNvPr>
          <p:cNvSpPr>
            <a:spLocks noGrp="1"/>
          </p:cNvSpPr>
          <p:nvPr>
            <p:ph type="title"/>
          </p:nvPr>
        </p:nvSpPr>
        <p:spPr/>
        <p:txBody>
          <a:bodyPr/>
          <a:lstStyle/>
          <a:p>
            <a:r>
              <a:rPr lang="en-US" dirty="0"/>
              <a:t>Exercise 7.3</a:t>
            </a:r>
          </a:p>
        </p:txBody>
      </p:sp>
      <p:sp>
        <p:nvSpPr>
          <p:cNvPr id="2" name="Content Placeholder 1">
            <a:extLst>
              <a:ext uri="{FF2B5EF4-FFF2-40B4-BE49-F238E27FC236}">
                <a16:creationId xmlns:a16="http://schemas.microsoft.com/office/drawing/2014/main" id="{F6621D7B-6E2D-4997-A7F9-9A0E4EE4A4D2}"/>
              </a:ext>
            </a:extLst>
          </p:cNvPr>
          <p:cNvSpPr>
            <a:spLocks noGrp="1"/>
          </p:cNvSpPr>
          <p:nvPr>
            <p:ph idx="1"/>
          </p:nvPr>
        </p:nvSpPr>
        <p:spPr/>
        <p:txBody>
          <a:bodyPr>
            <a:normAutofit/>
          </a:bodyPr>
          <a:lstStyle/>
          <a:p>
            <a:r>
              <a:rPr lang="en-US" sz="2400" dirty="0"/>
              <a:t>Break into teams of seven </a:t>
            </a:r>
          </a:p>
          <a:p>
            <a:r>
              <a:rPr lang="en-US" sz="2400" dirty="0"/>
              <a:t>Members of your team will volunteer to be “victims” that other team members will move using the drags and carries demonstrated in the class </a:t>
            </a:r>
          </a:p>
          <a:p>
            <a:r>
              <a:rPr lang="en-US" sz="2400" dirty="0"/>
              <a:t>Use chairs and other items as needed to perform the drags and carries </a:t>
            </a:r>
          </a:p>
          <a:p>
            <a:r>
              <a:rPr lang="en-US" sz="2400" dirty="0"/>
              <a:t>Trade off “victim” and “rescuer” roles so that everyone on your team has a chance to practice the drags and carries </a:t>
            </a:r>
          </a:p>
          <a:p>
            <a:r>
              <a:rPr lang="en-US" sz="2400" dirty="0"/>
              <a:t>Know your limits! Do not attempt any lift or carry that will not be safe for you and the victim </a:t>
            </a:r>
          </a:p>
        </p:txBody>
      </p:sp>
      <p:sp>
        <p:nvSpPr>
          <p:cNvPr id="6" name="Content Placeholder 5">
            <a:extLst>
              <a:ext uri="{FF2B5EF4-FFF2-40B4-BE49-F238E27FC236}">
                <a16:creationId xmlns:a16="http://schemas.microsoft.com/office/drawing/2014/main" id="{1D98AB43-2E66-42D3-A324-D9D4C3FA3131}"/>
              </a:ext>
            </a:extLst>
          </p:cNvPr>
          <p:cNvSpPr>
            <a:spLocks noGrp="1"/>
          </p:cNvSpPr>
          <p:nvPr>
            <p:ph sz="quarter" idx="12"/>
          </p:nvPr>
        </p:nvSpPr>
        <p:spPr/>
        <p:txBody>
          <a:bodyPr/>
          <a:lstStyle/>
          <a:p>
            <a:r>
              <a:rPr lang="en-US" dirty="0"/>
              <a:t>PM 7-26</a:t>
            </a:r>
          </a:p>
        </p:txBody>
      </p:sp>
      <p:sp>
        <p:nvSpPr>
          <p:cNvPr id="4" name="Text Placeholder 3">
            <a:extLst>
              <a:ext uri="{FF2B5EF4-FFF2-40B4-BE49-F238E27FC236}">
                <a16:creationId xmlns:a16="http://schemas.microsoft.com/office/drawing/2014/main" id="{1C63AF0F-AF84-4EC1-99AD-ED9E19529FB8}"/>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1D05304E-55F4-4027-A632-7E2637AB7E6F}"/>
              </a:ext>
            </a:extLst>
          </p:cNvPr>
          <p:cNvSpPr>
            <a:spLocks noGrp="1"/>
          </p:cNvSpPr>
          <p:nvPr>
            <p:ph type="body" sz="quarter" idx="11"/>
          </p:nvPr>
        </p:nvSpPr>
        <p:spPr/>
        <p:txBody>
          <a:bodyPr/>
          <a:lstStyle/>
          <a:p>
            <a:r>
              <a:rPr lang="en-US" dirty="0"/>
              <a:t>7-48</a:t>
            </a:r>
          </a:p>
        </p:txBody>
      </p:sp>
    </p:spTree>
    <p:extLst>
      <p:ext uri="{BB962C8B-B14F-4D97-AF65-F5344CB8AC3E}">
        <p14:creationId xmlns:p14="http://schemas.microsoft.com/office/powerpoint/2010/main" val="24059038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C8F0DA-7C25-4A6D-9100-F9CAA2FBF72B}"/>
              </a:ext>
            </a:extLst>
          </p:cNvPr>
          <p:cNvSpPr>
            <a:spLocks noGrp="1"/>
          </p:cNvSpPr>
          <p:nvPr>
            <p:ph type="title"/>
          </p:nvPr>
        </p:nvSpPr>
        <p:spPr/>
        <p:txBody>
          <a:bodyPr/>
          <a:lstStyle/>
          <a:p>
            <a:r>
              <a:rPr lang="en-US" dirty="0"/>
              <a:t>Exercise 7.4</a:t>
            </a:r>
          </a:p>
        </p:txBody>
      </p:sp>
      <p:sp>
        <p:nvSpPr>
          <p:cNvPr id="2" name="Content Placeholder 1">
            <a:extLst>
              <a:ext uri="{FF2B5EF4-FFF2-40B4-BE49-F238E27FC236}">
                <a16:creationId xmlns:a16="http://schemas.microsoft.com/office/drawing/2014/main" id="{C985AD9A-CB89-4342-9F01-88475BAB6AE0}"/>
              </a:ext>
            </a:extLst>
          </p:cNvPr>
          <p:cNvSpPr>
            <a:spLocks noGrp="1"/>
          </p:cNvSpPr>
          <p:nvPr>
            <p:ph idx="1"/>
          </p:nvPr>
        </p:nvSpPr>
        <p:spPr/>
        <p:txBody>
          <a:bodyPr>
            <a:normAutofit/>
          </a:bodyPr>
          <a:lstStyle/>
          <a:p>
            <a:r>
              <a:rPr lang="en-US" sz="2400" dirty="0"/>
              <a:t>Break into teams of seven </a:t>
            </a:r>
          </a:p>
          <a:p>
            <a:r>
              <a:rPr lang="en-US" sz="2400" dirty="0"/>
              <a:t>Your team will be directed to a “damage site.” Consider your plan of action </a:t>
            </a:r>
          </a:p>
          <a:p>
            <a:r>
              <a:rPr lang="en-US" sz="2400" dirty="0"/>
              <a:t>Enter “damage site” and conduct room search. Locate victims and make plan to extricate them from debris </a:t>
            </a:r>
          </a:p>
          <a:p>
            <a:r>
              <a:rPr lang="en-US" sz="2400" dirty="0"/>
              <a:t>Leverage and crib as needed to free the survivor </a:t>
            </a:r>
          </a:p>
          <a:p>
            <a:r>
              <a:rPr lang="en-US" sz="2400" dirty="0"/>
              <a:t>Use appropriate lifts and drags to remove victims from the room (and, if possible, from the building) </a:t>
            </a:r>
          </a:p>
          <a:p>
            <a:r>
              <a:rPr lang="en-US" sz="2400" dirty="0"/>
              <a:t>If there is a second “damage site,” conduct another rescue operation </a:t>
            </a:r>
          </a:p>
        </p:txBody>
      </p:sp>
      <p:sp>
        <p:nvSpPr>
          <p:cNvPr id="6" name="Content Placeholder 5">
            <a:extLst>
              <a:ext uri="{FF2B5EF4-FFF2-40B4-BE49-F238E27FC236}">
                <a16:creationId xmlns:a16="http://schemas.microsoft.com/office/drawing/2014/main" id="{1DCBF6C0-1525-4986-8550-BD4362F75642}"/>
              </a:ext>
            </a:extLst>
          </p:cNvPr>
          <p:cNvSpPr>
            <a:spLocks noGrp="1"/>
          </p:cNvSpPr>
          <p:nvPr>
            <p:ph sz="quarter" idx="12"/>
          </p:nvPr>
        </p:nvSpPr>
        <p:spPr/>
        <p:txBody>
          <a:bodyPr/>
          <a:lstStyle/>
          <a:p>
            <a:r>
              <a:rPr lang="en-US" dirty="0"/>
              <a:t>PM 7-26</a:t>
            </a:r>
          </a:p>
        </p:txBody>
      </p:sp>
      <p:sp>
        <p:nvSpPr>
          <p:cNvPr id="4" name="Text Placeholder 3">
            <a:extLst>
              <a:ext uri="{FF2B5EF4-FFF2-40B4-BE49-F238E27FC236}">
                <a16:creationId xmlns:a16="http://schemas.microsoft.com/office/drawing/2014/main" id="{984DC179-3FF6-48D5-8FFB-F5BB0C47C75C}"/>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D0839A29-78D8-42D9-A153-96D82BFF1FFC}"/>
              </a:ext>
            </a:extLst>
          </p:cNvPr>
          <p:cNvSpPr>
            <a:spLocks noGrp="1"/>
          </p:cNvSpPr>
          <p:nvPr>
            <p:ph type="body" sz="quarter" idx="11"/>
          </p:nvPr>
        </p:nvSpPr>
        <p:spPr/>
        <p:txBody>
          <a:bodyPr/>
          <a:lstStyle/>
          <a:p>
            <a:r>
              <a:rPr lang="en-US" dirty="0"/>
              <a:t>7-49</a:t>
            </a:r>
          </a:p>
        </p:txBody>
      </p:sp>
    </p:spTree>
    <p:extLst>
      <p:ext uri="{BB962C8B-B14F-4D97-AF65-F5344CB8AC3E}">
        <p14:creationId xmlns:p14="http://schemas.microsoft.com/office/powerpoint/2010/main" val="172792429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3C490F-886B-49A5-8CDC-183CB62CADED}"/>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7)</a:t>
            </a:r>
            <a:endParaRPr lang="en-US" dirty="0">
              <a:solidFill>
                <a:srgbClr val="448431"/>
              </a:solidFill>
            </a:endParaRPr>
          </a:p>
        </p:txBody>
      </p:sp>
      <p:sp>
        <p:nvSpPr>
          <p:cNvPr id="2" name="Content Placeholder 1">
            <a:extLst>
              <a:ext uri="{FF2B5EF4-FFF2-40B4-BE49-F238E27FC236}">
                <a16:creationId xmlns:a16="http://schemas.microsoft.com/office/drawing/2014/main" id="{E1427DA5-BB31-4461-876B-DC3056E82B56}"/>
              </a:ext>
            </a:extLst>
          </p:cNvPr>
          <p:cNvSpPr>
            <a:spLocks noGrp="1"/>
          </p:cNvSpPr>
          <p:nvPr>
            <p:ph idx="1"/>
          </p:nvPr>
        </p:nvSpPr>
        <p:spPr/>
        <p:txBody>
          <a:bodyPr/>
          <a:lstStyle/>
          <a:p>
            <a:r>
              <a:rPr lang="en-US" dirty="0"/>
              <a:t>You should know</a:t>
            </a:r>
          </a:p>
          <a:p>
            <a:pPr lvl="1"/>
            <a:r>
              <a:rPr lang="en-US" dirty="0"/>
              <a:t>How to decide whether to attempt rescue</a:t>
            </a:r>
          </a:p>
          <a:p>
            <a:pPr lvl="1"/>
            <a:r>
              <a:rPr lang="en-US" dirty="0"/>
              <a:t>The objectives of interior and exterior search and rescue</a:t>
            </a:r>
          </a:p>
          <a:p>
            <a:pPr lvl="1"/>
            <a:r>
              <a:rPr lang="en-US" dirty="0"/>
              <a:t>How to perform search and rescue size-up</a:t>
            </a:r>
          </a:p>
          <a:p>
            <a:pPr lvl="1"/>
            <a:r>
              <a:rPr lang="en-US" dirty="0"/>
              <a:t>Building markings</a:t>
            </a:r>
          </a:p>
          <a:p>
            <a:pPr lvl="1"/>
            <a:r>
              <a:rPr lang="en-US" dirty="0"/>
              <a:t>Rescue functions</a:t>
            </a:r>
          </a:p>
          <a:p>
            <a:pPr lvl="1"/>
            <a:r>
              <a:rPr lang="en-US" dirty="0"/>
              <a:t>How to remove debris</a:t>
            </a:r>
          </a:p>
          <a:p>
            <a:pPr lvl="1"/>
            <a:r>
              <a:rPr lang="en-US" dirty="0"/>
              <a:t>How to extricate survivors </a:t>
            </a:r>
          </a:p>
        </p:txBody>
      </p:sp>
      <p:sp>
        <p:nvSpPr>
          <p:cNvPr id="6" name="Content Placeholder 5">
            <a:extLst>
              <a:ext uri="{FF2B5EF4-FFF2-40B4-BE49-F238E27FC236}">
                <a16:creationId xmlns:a16="http://schemas.microsoft.com/office/drawing/2014/main" id="{BA70A39A-ADAF-43AE-AAD5-EFAD2BECB040}"/>
              </a:ext>
            </a:extLst>
          </p:cNvPr>
          <p:cNvSpPr>
            <a:spLocks noGrp="1"/>
          </p:cNvSpPr>
          <p:nvPr>
            <p:ph sz="quarter" idx="12"/>
          </p:nvPr>
        </p:nvSpPr>
        <p:spPr/>
        <p:txBody>
          <a:bodyPr/>
          <a:lstStyle/>
          <a:p>
            <a:r>
              <a:rPr lang="en-US" dirty="0"/>
              <a:t>PM 7-27</a:t>
            </a:r>
          </a:p>
        </p:txBody>
      </p:sp>
      <p:sp>
        <p:nvSpPr>
          <p:cNvPr id="4" name="Text Placeholder 3">
            <a:extLst>
              <a:ext uri="{FF2B5EF4-FFF2-40B4-BE49-F238E27FC236}">
                <a16:creationId xmlns:a16="http://schemas.microsoft.com/office/drawing/2014/main" id="{5F8BA637-D907-45BA-BBF8-EE851BBF8E24}"/>
              </a:ext>
            </a:extLst>
          </p:cNvPr>
          <p:cNvSpPr>
            <a:spLocks noGrp="1"/>
          </p:cNvSpPr>
          <p:nvPr>
            <p:ph type="body" sz="quarter" idx="10"/>
          </p:nvPr>
        </p:nvSpPr>
        <p:spPr>
          <a:xfrm>
            <a:off x="1429787" y="6385716"/>
            <a:ext cx="4777582"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D7A8D5C4-1950-4CF9-9214-883C76308EAB}"/>
              </a:ext>
            </a:extLst>
          </p:cNvPr>
          <p:cNvSpPr>
            <a:spLocks noGrp="1"/>
          </p:cNvSpPr>
          <p:nvPr>
            <p:ph type="body" sz="quarter" idx="11"/>
          </p:nvPr>
        </p:nvSpPr>
        <p:spPr/>
        <p:txBody>
          <a:bodyPr/>
          <a:lstStyle/>
          <a:p>
            <a:r>
              <a:rPr lang="en-US" dirty="0"/>
              <a:t>7-50</a:t>
            </a:r>
          </a:p>
        </p:txBody>
      </p:sp>
    </p:spTree>
    <p:extLst>
      <p:ext uri="{BB962C8B-B14F-4D97-AF65-F5344CB8AC3E}">
        <p14:creationId xmlns:p14="http://schemas.microsoft.com/office/powerpoint/2010/main" val="219198340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F3A091-86F1-4A7B-9926-9D3C29DD836C}"/>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7)</a:t>
            </a:r>
            <a:endParaRPr lang="en-US" dirty="0">
              <a:solidFill>
                <a:srgbClr val="448431"/>
              </a:solidFill>
            </a:endParaRPr>
          </a:p>
        </p:txBody>
      </p:sp>
      <p:sp>
        <p:nvSpPr>
          <p:cNvPr id="7" name="Content Placeholder 6">
            <a:extLst>
              <a:ext uri="{FF2B5EF4-FFF2-40B4-BE49-F238E27FC236}">
                <a16:creationId xmlns:a16="http://schemas.microsoft.com/office/drawing/2014/main" id="{B4AC0486-68E5-4862-A712-39541DBBD314}"/>
              </a:ext>
            </a:extLst>
          </p:cNvPr>
          <p:cNvSpPr>
            <a:spLocks noGrp="1"/>
          </p:cNvSpPr>
          <p:nvPr>
            <p:ph idx="1"/>
          </p:nvPr>
        </p:nvSpPr>
        <p:spPr/>
        <p:txBody>
          <a:bodyPr/>
          <a:lstStyle/>
          <a:p>
            <a:r>
              <a:rPr lang="en-US" dirty="0"/>
              <a:t>Read unit to be covered in next session </a:t>
            </a:r>
          </a:p>
          <a:p>
            <a:r>
              <a:rPr lang="en-US" dirty="0"/>
              <a:t>Bring necessary supplies to next session </a:t>
            </a:r>
          </a:p>
          <a:p>
            <a:r>
              <a:rPr lang="en-US" dirty="0"/>
              <a:t>Wear appropriate clothes to next session </a:t>
            </a:r>
          </a:p>
        </p:txBody>
      </p:sp>
      <p:sp>
        <p:nvSpPr>
          <p:cNvPr id="2" name="Content Placeholder 1">
            <a:extLst>
              <a:ext uri="{FF2B5EF4-FFF2-40B4-BE49-F238E27FC236}">
                <a16:creationId xmlns:a16="http://schemas.microsoft.com/office/drawing/2014/main" id="{729408E4-1BFC-4FC6-B3D2-1C4C5112EE44}"/>
              </a:ext>
            </a:extLst>
          </p:cNvPr>
          <p:cNvSpPr>
            <a:spLocks noGrp="1"/>
          </p:cNvSpPr>
          <p:nvPr>
            <p:ph sz="quarter" idx="12"/>
          </p:nvPr>
        </p:nvSpPr>
        <p:spPr/>
        <p:txBody>
          <a:bodyPr/>
          <a:lstStyle/>
          <a:p>
            <a:r>
              <a:rPr lang="en-US" dirty="0"/>
              <a:t>PM 7-27</a:t>
            </a:r>
          </a:p>
        </p:txBody>
      </p:sp>
      <p:sp>
        <p:nvSpPr>
          <p:cNvPr id="4" name="Text Placeholder 3">
            <a:extLst>
              <a:ext uri="{FF2B5EF4-FFF2-40B4-BE49-F238E27FC236}">
                <a16:creationId xmlns:a16="http://schemas.microsoft.com/office/drawing/2014/main" id="{CF2BB624-5EDD-4540-8A2C-E77BD52C4ABE}"/>
              </a:ext>
            </a:extLst>
          </p:cNvPr>
          <p:cNvSpPr>
            <a:spLocks noGrp="1"/>
          </p:cNvSpPr>
          <p:nvPr>
            <p:ph type="body" sz="quarter" idx="10"/>
          </p:nvPr>
        </p:nvSpPr>
        <p:spPr>
          <a:xfrm>
            <a:off x="1429787" y="6385716"/>
            <a:ext cx="4692206" cy="303212"/>
          </a:xfrm>
        </p:spPr>
        <p:txBody>
          <a:bodyPr/>
          <a:lstStyle/>
          <a:p>
            <a:r>
              <a:rPr lang="en-US" dirty="0"/>
              <a:t>CERT Basic Training Unit 7: Light Search and Rescue Operations</a:t>
            </a:r>
          </a:p>
        </p:txBody>
      </p:sp>
      <p:sp>
        <p:nvSpPr>
          <p:cNvPr id="5" name="Text Placeholder 4">
            <a:extLst>
              <a:ext uri="{FF2B5EF4-FFF2-40B4-BE49-F238E27FC236}">
                <a16:creationId xmlns:a16="http://schemas.microsoft.com/office/drawing/2014/main" id="{A4888458-9D19-4C95-A4E5-8FECA3139595}"/>
              </a:ext>
            </a:extLst>
          </p:cNvPr>
          <p:cNvSpPr>
            <a:spLocks noGrp="1"/>
          </p:cNvSpPr>
          <p:nvPr>
            <p:ph type="body" sz="quarter" idx="11"/>
          </p:nvPr>
        </p:nvSpPr>
        <p:spPr/>
        <p:txBody>
          <a:bodyPr/>
          <a:lstStyle/>
          <a:p>
            <a:r>
              <a:rPr lang="en-US" dirty="0"/>
              <a:t>7-51</a:t>
            </a:r>
          </a:p>
        </p:txBody>
      </p:sp>
    </p:spTree>
    <p:extLst>
      <p:ext uri="{BB962C8B-B14F-4D97-AF65-F5344CB8AC3E}">
        <p14:creationId xmlns:p14="http://schemas.microsoft.com/office/powerpoint/2010/main" val="348581494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0FB0EC1-3E3F-44B5-9D2E-006844BF8D75}"/>
              </a:ext>
            </a:extLst>
          </p:cNvPr>
          <p:cNvSpPr>
            <a:spLocks noGrp="1"/>
          </p:cNvSpPr>
          <p:nvPr>
            <p:ph type="title" idx="4294967295"/>
          </p:nvPr>
        </p:nvSpPr>
        <p:spPr>
          <a:xfrm>
            <a:off x="1419958" y="1359392"/>
            <a:ext cx="7886700" cy="1325563"/>
          </a:xfrm>
        </p:spPr>
        <p:txBody>
          <a:bodyPr/>
          <a:lstStyle/>
          <a:p>
            <a:pPr rtl="0" eaLnBrk="1" latinLnBrk="0" hangingPunct="1"/>
            <a:r>
              <a:rPr lang="en-US" sz="5000" b="1" kern="1200" dirty="0">
                <a:solidFill>
                  <a:srgbClr val="FFFFFF"/>
                </a:solidFill>
                <a:effectLst/>
                <a:latin typeface="Arial" panose="020B0604020202020204" pitchFamily="34" charset="0"/>
                <a:ea typeface="+mn-ea"/>
                <a:cs typeface="Arial" panose="020B0604020202020204" pitchFamily="34" charset="0"/>
              </a:rPr>
              <a:t>Terrorism and CERT</a:t>
            </a:r>
            <a:endParaRPr lang="en-US" dirty="0">
              <a:effectLst/>
            </a:endParaRPr>
          </a:p>
        </p:txBody>
      </p:sp>
      <p:sp>
        <p:nvSpPr>
          <p:cNvPr id="3" name="Text Placeholder 2">
            <a:extLst>
              <a:ext uri="{FF2B5EF4-FFF2-40B4-BE49-F238E27FC236}">
                <a16:creationId xmlns:a16="http://schemas.microsoft.com/office/drawing/2014/main" id="{307A1750-2D58-4515-93B5-290EB63DC1E1}"/>
              </a:ext>
            </a:extLst>
          </p:cNvPr>
          <p:cNvSpPr>
            <a:spLocks noGrp="1"/>
          </p:cNvSpPr>
          <p:nvPr>
            <p:ph type="body" sz="quarter" idx="11"/>
          </p:nvPr>
        </p:nvSpPr>
        <p:spPr/>
        <p:txBody>
          <a:bodyPr/>
          <a:lstStyle/>
          <a:p>
            <a:r>
              <a:rPr lang="en-US" dirty="0"/>
              <a:t>CERT Basic Training Unit 8</a:t>
            </a:r>
          </a:p>
        </p:txBody>
      </p:sp>
    </p:spTree>
    <p:extLst>
      <p:ext uri="{BB962C8B-B14F-4D97-AF65-F5344CB8AC3E}">
        <p14:creationId xmlns:p14="http://schemas.microsoft.com/office/powerpoint/2010/main" val="376595227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3B7F78-DDB1-47E8-9B21-ACAE37E0B427}"/>
              </a:ext>
            </a:extLst>
          </p:cNvPr>
          <p:cNvSpPr>
            <a:spLocks noGrp="1"/>
          </p:cNvSpPr>
          <p:nvPr>
            <p:ph type="title"/>
          </p:nvPr>
        </p:nvSpPr>
        <p:spPr/>
        <p:txBody>
          <a:bodyPr/>
          <a:lstStyle/>
          <a:p>
            <a:r>
              <a:rPr lang="en-US" dirty="0"/>
              <a:t>Unit</a:t>
            </a:r>
            <a:r>
              <a:rPr lang="en-US" sz="800" dirty="0">
                <a:solidFill>
                  <a:srgbClr val="448431"/>
                </a:solidFill>
              </a:rPr>
              <a:t> 8 </a:t>
            </a:r>
            <a:r>
              <a:rPr lang="en-US" dirty="0"/>
              <a:t>Objectives</a:t>
            </a:r>
          </a:p>
        </p:txBody>
      </p:sp>
      <p:sp>
        <p:nvSpPr>
          <p:cNvPr id="2" name="Content Placeholder 1">
            <a:extLst>
              <a:ext uri="{FF2B5EF4-FFF2-40B4-BE49-F238E27FC236}">
                <a16:creationId xmlns:a16="http://schemas.microsoft.com/office/drawing/2014/main" id="{27D8C9D5-CAE1-4112-B373-AA74C73A1D6C}"/>
              </a:ext>
            </a:extLst>
          </p:cNvPr>
          <p:cNvSpPr>
            <a:spLocks noGrp="1"/>
          </p:cNvSpPr>
          <p:nvPr>
            <p:ph idx="1"/>
          </p:nvPr>
        </p:nvSpPr>
        <p:spPr/>
        <p:txBody>
          <a:bodyPr/>
          <a:lstStyle/>
          <a:p>
            <a:r>
              <a:rPr lang="en-US" dirty="0"/>
              <a:t>Define terrorism </a:t>
            </a:r>
          </a:p>
          <a:p>
            <a:r>
              <a:rPr lang="en-US" dirty="0"/>
              <a:t>List the eight signs of terrorism and describe how to report suspicious activity </a:t>
            </a:r>
          </a:p>
          <a:p>
            <a:r>
              <a:rPr lang="en-US" dirty="0"/>
              <a:t>Explain the role of a CERT volunteer during a terrorist incident </a:t>
            </a:r>
          </a:p>
          <a:p>
            <a:r>
              <a:rPr lang="en-US" dirty="0"/>
              <a:t>Describe activities to prepare for a terrorist incident at home, at work, and in the community </a:t>
            </a:r>
          </a:p>
        </p:txBody>
      </p:sp>
      <p:sp>
        <p:nvSpPr>
          <p:cNvPr id="7" name="Content Placeholder 6">
            <a:extLst>
              <a:ext uri="{FF2B5EF4-FFF2-40B4-BE49-F238E27FC236}">
                <a16:creationId xmlns:a16="http://schemas.microsoft.com/office/drawing/2014/main" id="{D605FD31-A6A5-408D-98B5-BFEECF691E54}"/>
              </a:ext>
            </a:extLst>
          </p:cNvPr>
          <p:cNvSpPr>
            <a:spLocks noGrp="1"/>
          </p:cNvSpPr>
          <p:nvPr>
            <p:ph sz="quarter" idx="12"/>
          </p:nvPr>
        </p:nvSpPr>
        <p:spPr/>
        <p:txBody>
          <a:bodyPr/>
          <a:lstStyle/>
          <a:p>
            <a:r>
              <a:rPr lang="en-US" dirty="0"/>
              <a:t>PM 8-1</a:t>
            </a:r>
          </a:p>
        </p:txBody>
      </p:sp>
      <p:sp>
        <p:nvSpPr>
          <p:cNvPr id="4" name="Text Placeholder 3">
            <a:extLst>
              <a:ext uri="{FF2B5EF4-FFF2-40B4-BE49-F238E27FC236}">
                <a16:creationId xmlns:a16="http://schemas.microsoft.com/office/drawing/2014/main" id="{79A58BAD-D0AA-4466-819E-24BEBE06FCBC}"/>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77080748-3E0B-4BFD-B779-0A611E2D1973}"/>
              </a:ext>
            </a:extLst>
          </p:cNvPr>
          <p:cNvSpPr>
            <a:spLocks noGrp="1"/>
          </p:cNvSpPr>
          <p:nvPr>
            <p:ph type="body" sz="quarter" idx="11"/>
          </p:nvPr>
        </p:nvSpPr>
        <p:spPr/>
        <p:txBody>
          <a:bodyPr/>
          <a:lstStyle/>
          <a:p>
            <a:r>
              <a:rPr lang="en-US" dirty="0"/>
              <a:t>8-1</a:t>
            </a:r>
          </a:p>
        </p:txBody>
      </p:sp>
    </p:spTree>
    <p:extLst>
      <p:ext uri="{BB962C8B-B14F-4D97-AF65-F5344CB8AC3E}">
        <p14:creationId xmlns:p14="http://schemas.microsoft.com/office/powerpoint/2010/main" val="2741263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2E2A58-B3E3-4F03-B341-D026EB62CF5F}"/>
              </a:ext>
            </a:extLst>
          </p:cNvPr>
          <p:cNvSpPr>
            <a:spLocks noGrp="1"/>
          </p:cNvSpPr>
          <p:nvPr>
            <p:ph type="title"/>
          </p:nvPr>
        </p:nvSpPr>
        <p:spPr/>
        <p:txBody>
          <a:bodyPr/>
          <a:lstStyle/>
          <a:p>
            <a:r>
              <a:rPr lang="en-US" dirty="0"/>
              <a:t>Exercise 1.2</a:t>
            </a:r>
          </a:p>
        </p:txBody>
      </p:sp>
      <p:sp>
        <p:nvSpPr>
          <p:cNvPr id="2" name="Content Placeholder 1">
            <a:extLst>
              <a:ext uri="{FF2B5EF4-FFF2-40B4-BE49-F238E27FC236}">
                <a16:creationId xmlns:a16="http://schemas.microsoft.com/office/drawing/2014/main" id="{08989969-CC76-4D25-A68B-A2451F9F111C}"/>
              </a:ext>
            </a:extLst>
          </p:cNvPr>
          <p:cNvSpPr>
            <a:spLocks noGrp="1"/>
          </p:cNvSpPr>
          <p:nvPr>
            <p:ph idx="1"/>
          </p:nvPr>
        </p:nvSpPr>
        <p:spPr/>
        <p:txBody>
          <a:bodyPr/>
          <a:lstStyle/>
          <a:p>
            <a:r>
              <a:rPr lang="en-US" dirty="0"/>
              <a:t>Take the scenario given and decide what things to bring with you and/or what to do in the time available </a:t>
            </a:r>
          </a:p>
        </p:txBody>
      </p:sp>
      <p:sp>
        <p:nvSpPr>
          <p:cNvPr id="6" name="Content Placeholder 5">
            <a:extLst>
              <a:ext uri="{FF2B5EF4-FFF2-40B4-BE49-F238E27FC236}">
                <a16:creationId xmlns:a16="http://schemas.microsoft.com/office/drawing/2014/main" id="{636FE146-39E8-4F8C-AA08-949F95977E03}"/>
              </a:ext>
            </a:extLst>
          </p:cNvPr>
          <p:cNvSpPr>
            <a:spLocks noGrp="1"/>
          </p:cNvSpPr>
          <p:nvPr>
            <p:ph sz="quarter" idx="12"/>
          </p:nvPr>
        </p:nvSpPr>
        <p:spPr/>
        <p:txBody>
          <a:bodyPr/>
          <a:lstStyle/>
          <a:p>
            <a:r>
              <a:rPr lang="en-US" dirty="0"/>
              <a:t>PM 1-18</a:t>
            </a:r>
          </a:p>
        </p:txBody>
      </p:sp>
      <p:sp>
        <p:nvSpPr>
          <p:cNvPr id="4" name="Text Placeholder 3">
            <a:extLst>
              <a:ext uri="{FF2B5EF4-FFF2-40B4-BE49-F238E27FC236}">
                <a16:creationId xmlns:a16="http://schemas.microsoft.com/office/drawing/2014/main" id="{6F7D608E-9B85-4CA7-A878-D7FC46C8563B}"/>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BAD139FB-9021-437A-BDEB-5125130EB120}"/>
              </a:ext>
            </a:extLst>
          </p:cNvPr>
          <p:cNvSpPr>
            <a:spLocks noGrp="1"/>
          </p:cNvSpPr>
          <p:nvPr>
            <p:ph type="body" sz="quarter" idx="11"/>
          </p:nvPr>
        </p:nvSpPr>
        <p:spPr/>
        <p:txBody>
          <a:bodyPr/>
          <a:lstStyle/>
          <a:p>
            <a:r>
              <a:rPr lang="en-US" dirty="0"/>
              <a:t>1-23</a:t>
            </a:r>
          </a:p>
        </p:txBody>
      </p:sp>
    </p:spTree>
    <p:extLst>
      <p:ext uri="{BB962C8B-B14F-4D97-AF65-F5344CB8AC3E}">
        <p14:creationId xmlns:p14="http://schemas.microsoft.com/office/powerpoint/2010/main" val="367267521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A4B0E7-144C-4170-9D7C-CC152C4CD7CF}"/>
              </a:ext>
            </a:extLst>
          </p:cNvPr>
          <p:cNvSpPr>
            <a:spLocks noGrp="1"/>
          </p:cNvSpPr>
          <p:nvPr>
            <p:ph type="title"/>
          </p:nvPr>
        </p:nvSpPr>
        <p:spPr/>
        <p:txBody>
          <a:bodyPr/>
          <a:lstStyle/>
          <a:p>
            <a:r>
              <a:rPr lang="en-US" dirty="0"/>
              <a:t>Unit</a:t>
            </a:r>
            <a:r>
              <a:rPr lang="en-US" sz="800" dirty="0">
                <a:solidFill>
                  <a:srgbClr val="448431"/>
                </a:solidFill>
              </a:rPr>
              <a:t> 8 </a:t>
            </a:r>
            <a:r>
              <a:rPr lang="en-US" dirty="0"/>
              <a:t>Topics</a:t>
            </a:r>
          </a:p>
        </p:txBody>
      </p:sp>
      <p:sp>
        <p:nvSpPr>
          <p:cNvPr id="2" name="Content Placeholder 1">
            <a:extLst>
              <a:ext uri="{FF2B5EF4-FFF2-40B4-BE49-F238E27FC236}">
                <a16:creationId xmlns:a16="http://schemas.microsoft.com/office/drawing/2014/main" id="{45ED336E-AED5-44D9-9BFB-DAE58C666732}"/>
              </a:ext>
            </a:extLst>
          </p:cNvPr>
          <p:cNvSpPr>
            <a:spLocks noGrp="1"/>
          </p:cNvSpPr>
          <p:nvPr>
            <p:ph idx="1"/>
          </p:nvPr>
        </p:nvSpPr>
        <p:spPr>
          <a:xfrm>
            <a:off x="315142" y="1521229"/>
            <a:ext cx="4773052" cy="4758287"/>
          </a:xfrm>
        </p:spPr>
        <p:txBody>
          <a:bodyPr>
            <a:normAutofit/>
          </a:bodyPr>
          <a:lstStyle/>
          <a:p>
            <a:r>
              <a:rPr lang="en-US" dirty="0"/>
              <a:t>Defining Terrorism</a:t>
            </a:r>
          </a:p>
          <a:p>
            <a:r>
              <a:rPr lang="en-US" dirty="0"/>
              <a:t>Terrorist Goals and Tactics</a:t>
            </a:r>
          </a:p>
          <a:p>
            <a:r>
              <a:rPr lang="en-US" dirty="0"/>
              <a:t>Preparing Your Community</a:t>
            </a:r>
          </a:p>
          <a:p>
            <a:r>
              <a:rPr lang="en-US" dirty="0"/>
              <a:t>Until Help Arrives</a:t>
            </a:r>
          </a:p>
          <a:p>
            <a:r>
              <a:rPr lang="en-US" dirty="0"/>
              <a:t>HazMat and Chemical, Biological, Radiological, Nuclear, and Explosive (CBRNE) materials. </a:t>
            </a:r>
          </a:p>
        </p:txBody>
      </p:sp>
      <p:pic>
        <p:nvPicPr>
          <p:cNvPr id="8" name="Picture 7" descr="Photo of the Alfred P Murrah Federal Building after the Oklahoma City bombing.">
            <a:extLst>
              <a:ext uri="{FF2B5EF4-FFF2-40B4-BE49-F238E27FC236}">
                <a16:creationId xmlns:a16="http://schemas.microsoft.com/office/drawing/2014/main" id="{90F48837-2AB0-4531-8B67-728DB6205295}"/>
              </a:ext>
            </a:extLst>
          </p:cNvPr>
          <p:cNvPicPr>
            <a:picLocks noChangeAspect="1"/>
          </p:cNvPicPr>
          <p:nvPr/>
        </p:nvPicPr>
        <p:blipFill>
          <a:blip r:embed="rId2"/>
          <a:stretch>
            <a:fillRect/>
          </a:stretch>
        </p:blipFill>
        <p:spPr>
          <a:xfrm>
            <a:off x="5148739" y="2129449"/>
            <a:ext cx="3767656" cy="2599101"/>
          </a:xfrm>
          <a:prstGeom prst="rect">
            <a:avLst/>
          </a:prstGeom>
        </p:spPr>
      </p:pic>
      <p:sp>
        <p:nvSpPr>
          <p:cNvPr id="3" name="Content Placeholder 2">
            <a:extLst>
              <a:ext uri="{FF2B5EF4-FFF2-40B4-BE49-F238E27FC236}">
                <a16:creationId xmlns:a16="http://schemas.microsoft.com/office/drawing/2014/main" id="{94A15B20-FBEF-4C4B-B81A-E1EEB208F0A1}"/>
              </a:ext>
            </a:extLst>
          </p:cNvPr>
          <p:cNvSpPr>
            <a:spLocks noGrp="1"/>
          </p:cNvSpPr>
          <p:nvPr>
            <p:ph sz="quarter" idx="12"/>
          </p:nvPr>
        </p:nvSpPr>
        <p:spPr/>
        <p:txBody>
          <a:bodyPr/>
          <a:lstStyle/>
          <a:p>
            <a:r>
              <a:rPr lang="en-US" dirty="0"/>
              <a:t>PM 8-1</a:t>
            </a:r>
          </a:p>
        </p:txBody>
      </p:sp>
      <p:sp>
        <p:nvSpPr>
          <p:cNvPr id="6" name="Text Placeholder 5">
            <a:extLst>
              <a:ext uri="{FF2B5EF4-FFF2-40B4-BE49-F238E27FC236}">
                <a16:creationId xmlns:a16="http://schemas.microsoft.com/office/drawing/2014/main" id="{0D514A9D-43F8-4C53-BE4D-8F5F8A0AA091}"/>
              </a:ext>
            </a:extLst>
          </p:cNvPr>
          <p:cNvSpPr>
            <a:spLocks noGrp="1"/>
          </p:cNvSpPr>
          <p:nvPr>
            <p:ph type="body" sz="quarter" idx="10"/>
          </p:nvPr>
        </p:nvSpPr>
        <p:spPr/>
        <p:txBody>
          <a:bodyPr/>
          <a:lstStyle/>
          <a:p>
            <a:r>
              <a:rPr lang="en-US" dirty="0"/>
              <a:t>CERT Basic Training Unit 8: Terrorism and CERT</a:t>
            </a:r>
          </a:p>
        </p:txBody>
      </p:sp>
      <p:sp>
        <p:nvSpPr>
          <p:cNvPr id="7" name="Text Placeholder 6">
            <a:extLst>
              <a:ext uri="{FF2B5EF4-FFF2-40B4-BE49-F238E27FC236}">
                <a16:creationId xmlns:a16="http://schemas.microsoft.com/office/drawing/2014/main" id="{C137611C-7CED-4379-9EA4-AC326F68BD43}"/>
              </a:ext>
            </a:extLst>
          </p:cNvPr>
          <p:cNvSpPr>
            <a:spLocks noGrp="1"/>
          </p:cNvSpPr>
          <p:nvPr>
            <p:ph type="body" sz="quarter" idx="11"/>
          </p:nvPr>
        </p:nvSpPr>
        <p:spPr/>
        <p:txBody>
          <a:bodyPr/>
          <a:lstStyle/>
          <a:p>
            <a:r>
              <a:rPr lang="en-US" dirty="0"/>
              <a:t>8-2</a:t>
            </a:r>
          </a:p>
        </p:txBody>
      </p:sp>
    </p:spTree>
    <p:extLst>
      <p:ext uri="{BB962C8B-B14F-4D97-AF65-F5344CB8AC3E}">
        <p14:creationId xmlns:p14="http://schemas.microsoft.com/office/powerpoint/2010/main" val="171873132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7A4BD8-48EC-4A96-9DDC-57F85767619F}"/>
              </a:ext>
            </a:extLst>
          </p:cNvPr>
          <p:cNvSpPr>
            <a:spLocks noGrp="1"/>
          </p:cNvSpPr>
          <p:nvPr>
            <p:ph type="title"/>
          </p:nvPr>
        </p:nvSpPr>
        <p:spPr/>
        <p:txBody>
          <a:bodyPr/>
          <a:lstStyle/>
          <a:p>
            <a:r>
              <a:rPr lang="en-US" dirty="0"/>
              <a:t>What Is Terrorism?</a:t>
            </a:r>
          </a:p>
        </p:txBody>
      </p:sp>
      <p:sp>
        <p:nvSpPr>
          <p:cNvPr id="2" name="Content Placeholder 1">
            <a:extLst>
              <a:ext uri="{FF2B5EF4-FFF2-40B4-BE49-F238E27FC236}">
                <a16:creationId xmlns:a16="http://schemas.microsoft.com/office/drawing/2014/main" id="{FD3C29FA-25A0-4A20-A357-C899F2CEF9F1}"/>
              </a:ext>
            </a:extLst>
          </p:cNvPr>
          <p:cNvSpPr>
            <a:spLocks noGrp="1"/>
          </p:cNvSpPr>
          <p:nvPr>
            <p:ph idx="1"/>
          </p:nvPr>
        </p:nvSpPr>
        <p:spPr/>
        <p:txBody>
          <a:bodyPr/>
          <a:lstStyle/>
          <a:p>
            <a:r>
              <a:rPr lang="en-US" dirty="0"/>
              <a:t>The unlawful use of force or violence against persons or property to intimidate or coerce a government, the civilian population, or any  segment thereof, in furtherance of political or social objectives</a:t>
            </a:r>
          </a:p>
        </p:txBody>
      </p:sp>
      <p:sp>
        <p:nvSpPr>
          <p:cNvPr id="6" name="Content Placeholder 5">
            <a:extLst>
              <a:ext uri="{FF2B5EF4-FFF2-40B4-BE49-F238E27FC236}">
                <a16:creationId xmlns:a16="http://schemas.microsoft.com/office/drawing/2014/main" id="{DCD2A9B4-883C-451C-A2E8-2F9921CCD670}"/>
              </a:ext>
            </a:extLst>
          </p:cNvPr>
          <p:cNvSpPr>
            <a:spLocks noGrp="1"/>
          </p:cNvSpPr>
          <p:nvPr>
            <p:ph sz="quarter" idx="12"/>
          </p:nvPr>
        </p:nvSpPr>
        <p:spPr/>
        <p:txBody>
          <a:bodyPr/>
          <a:lstStyle/>
          <a:p>
            <a:r>
              <a:rPr lang="en-US" dirty="0"/>
              <a:t>PM 8-2</a:t>
            </a:r>
          </a:p>
        </p:txBody>
      </p:sp>
      <p:sp>
        <p:nvSpPr>
          <p:cNvPr id="4" name="Text Placeholder 3">
            <a:extLst>
              <a:ext uri="{FF2B5EF4-FFF2-40B4-BE49-F238E27FC236}">
                <a16:creationId xmlns:a16="http://schemas.microsoft.com/office/drawing/2014/main" id="{C6AC557B-C4B2-4E35-83F4-FCB42BFDA98C}"/>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9B1A187B-B4C7-4F05-B451-697F713D8774}"/>
              </a:ext>
            </a:extLst>
          </p:cNvPr>
          <p:cNvSpPr>
            <a:spLocks noGrp="1"/>
          </p:cNvSpPr>
          <p:nvPr>
            <p:ph type="body" sz="quarter" idx="11"/>
          </p:nvPr>
        </p:nvSpPr>
        <p:spPr/>
        <p:txBody>
          <a:bodyPr/>
          <a:lstStyle/>
          <a:p>
            <a:r>
              <a:rPr lang="en-US" dirty="0"/>
              <a:t>8-3</a:t>
            </a:r>
          </a:p>
        </p:txBody>
      </p:sp>
    </p:spTree>
    <p:extLst>
      <p:ext uri="{BB962C8B-B14F-4D97-AF65-F5344CB8AC3E}">
        <p14:creationId xmlns:p14="http://schemas.microsoft.com/office/powerpoint/2010/main" val="118571812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62572C-B7A7-473D-80CD-8579165301E1}"/>
              </a:ext>
            </a:extLst>
          </p:cNvPr>
          <p:cNvSpPr>
            <a:spLocks noGrp="1"/>
          </p:cNvSpPr>
          <p:nvPr>
            <p:ph type="title"/>
          </p:nvPr>
        </p:nvSpPr>
        <p:spPr/>
        <p:txBody>
          <a:bodyPr/>
          <a:lstStyle/>
          <a:p>
            <a:r>
              <a:rPr lang="en-US" dirty="0"/>
              <a:t>Terrorist Goals</a:t>
            </a:r>
          </a:p>
        </p:txBody>
      </p:sp>
      <p:sp>
        <p:nvSpPr>
          <p:cNvPr id="2" name="Content Placeholder 1">
            <a:extLst>
              <a:ext uri="{FF2B5EF4-FFF2-40B4-BE49-F238E27FC236}">
                <a16:creationId xmlns:a16="http://schemas.microsoft.com/office/drawing/2014/main" id="{7662CC3A-F953-456F-B608-BD643FDBA3B7}"/>
              </a:ext>
            </a:extLst>
          </p:cNvPr>
          <p:cNvSpPr>
            <a:spLocks noGrp="1"/>
          </p:cNvSpPr>
          <p:nvPr>
            <p:ph idx="1"/>
          </p:nvPr>
        </p:nvSpPr>
        <p:spPr/>
        <p:txBody>
          <a:bodyPr/>
          <a:lstStyle/>
          <a:p>
            <a:r>
              <a:rPr lang="en-US" dirty="0"/>
              <a:t>Influence government policy and to achieve specific objectives </a:t>
            </a:r>
          </a:p>
          <a:p>
            <a:r>
              <a:rPr lang="en-US" dirty="0"/>
              <a:t>Undermine the public’s sense of safety and their confidence in the government </a:t>
            </a:r>
          </a:p>
          <a:p>
            <a:r>
              <a:rPr lang="en-US" dirty="0"/>
              <a:t>Portray the government as ineffective, weak and/or otherwise incapable </a:t>
            </a:r>
          </a:p>
        </p:txBody>
      </p:sp>
      <p:sp>
        <p:nvSpPr>
          <p:cNvPr id="6" name="Content Placeholder 5">
            <a:extLst>
              <a:ext uri="{FF2B5EF4-FFF2-40B4-BE49-F238E27FC236}">
                <a16:creationId xmlns:a16="http://schemas.microsoft.com/office/drawing/2014/main" id="{83B9A816-808F-4BB5-BB1E-8C76E50F6358}"/>
              </a:ext>
            </a:extLst>
          </p:cNvPr>
          <p:cNvSpPr>
            <a:spLocks noGrp="1"/>
          </p:cNvSpPr>
          <p:nvPr>
            <p:ph sz="quarter" idx="12"/>
          </p:nvPr>
        </p:nvSpPr>
        <p:spPr/>
        <p:txBody>
          <a:bodyPr/>
          <a:lstStyle/>
          <a:p>
            <a:r>
              <a:rPr lang="en-US" dirty="0"/>
              <a:t>PM 8-2</a:t>
            </a:r>
          </a:p>
        </p:txBody>
      </p:sp>
      <p:sp>
        <p:nvSpPr>
          <p:cNvPr id="4" name="Text Placeholder 3">
            <a:extLst>
              <a:ext uri="{FF2B5EF4-FFF2-40B4-BE49-F238E27FC236}">
                <a16:creationId xmlns:a16="http://schemas.microsoft.com/office/drawing/2014/main" id="{BCD69365-C8A4-424C-A82B-66CD862B14F9}"/>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5B1B43E9-142C-47DD-839E-E8703444E8F1}"/>
              </a:ext>
            </a:extLst>
          </p:cNvPr>
          <p:cNvSpPr>
            <a:spLocks noGrp="1"/>
          </p:cNvSpPr>
          <p:nvPr>
            <p:ph type="body" sz="quarter" idx="11"/>
          </p:nvPr>
        </p:nvSpPr>
        <p:spPr/>
        <p:txBody>
          <a:bodyPr/>
          <a:lstStyle/>
          <a:p>
            <a:r>
              <a:rPr lang="en-US" dirty="0"/>
              <a:t>8-4</a:t>
            </a:r>
          </a:p>
        </p:txBody>
      </p:sp>
    </p:spTree>
    <p:extLst>
      <p:ext uri="{BB962C8B-B14F-4D97-AF65-F5344CB8AC3E}">
        <p14:creationId xmlns:p14="http://schemas.microsoft.com/office/powerpoint/2010/main" val="236499507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959583-68B7-493E-897A-1A70CB946A2F}"/>
              </a:ext>
            </a:extLst>
          </p:cNvPr>
          <p:cNvSpPr>
            <a:spLocks noGrp="1"/>
          </p:cNvSpPr>
          <p:nvPr>
            <p:ph type="title"/>
          </p:nvPr>
        </p:nvSpPr>
        <p:spPr/>
        <p:txBody>
          <a:bodyPr/>
          <a:lstStyle/>
          <a:p>
            <a:r>
              <a:rPr lang="en-US" dirty="0"/>
              <a:t>New Tactics</a:t>
            </a:r>
          </a:p>
        </p:txBody>
      </p:sp>
      <p:sp>
        <p:nvSpPr>
          <p:cNvPr id="2" name="Content Placeholder 1">
            <a:extLst>
              <a:ext uri="{FF2B5EF4-FFF2-40B4-BE49-F238E27FC236}">
                <a16:creationId xmlns:a16="http://schemas.microsoft.com/office/drawing/2014/main" id="{026FCC44-9BD0-4E98-9120-2A4C47B606C9}"/>
              </a:ext>
            </a:extLst>
          </p:cNvPr>
          <p:cNvSpPr>
            <a:spLocks noGrp="1"/>
          </p:cNvSpPr>
          <p:nvPr>
            <p:ph idx="1"/>
          </p:nvPr>
        </p:nvSpPr>
        <p:spPr/>
        <p:txBody>
          <a:bodyPr/>
          <a:lstStyle/>
          <a:p>
            <a:r>
              <a:rPr lang="en-US" dirty="0"/>
              <a:t>Active Shooter</a:t>
            </a:r>
          </a:p>
          <a:p>
            <a:r>
              <a:rPr lang="en-US" dirty="0"/>
              <a:t>Improvised Explosive Devices (IEDs)</a:t>
            </a:r>
          </a:p>
          <a:p>
            <a:r>
              <a:rPr lang="en-US" dirty="0"/>
              <a:t>Complex Coordinated Terrorist Attacks</a:t>
            </a:r>
          </a:p>
          <a:p>
            <a:r>
              <a:rPr lang="en-US" dirty="0"/>
              <a:t>Cyber Attacks</a:t>
            </a:r>
          </a:p>
        </p:txBody>
      </p:sp>
      <p:sp>
        <p:nvSpPr>
          <p:cNvPr id="6" name="Content Placeholder 5">
            <a:extLst>
              <a:ext uri="{FF2B5EF4-FFF2-40B4-BE49-F238E27FC236}">
                <a16:creationId xmlns:a16="http://schemas.microsoft.com/office/drawing/2014/main" id="{65B26075-C0DE-4C7F-9AB8-FE86767D5AE3}"/>
              </a:ext>
            </a:extLst>
          </p:cNvPr>
          <p:cNvSpPr>
            <a:spLocks noGrp="1"/>
          </p:cNvSpPr>
          <p:nvPr>
            <p:ph sz="quarter" idx="12"/>
          </p:nvPr>
        </p:nvSpPr>
        <p:spPr/>
        <p:txBody>
          <a:bodyPr/>
          <a:lstStyle/>
          <a:p>
            <a:r>
              <a:rPr lang="en-US" dirty="0"/>
              <a:t>PM 8-2</a:t>
            </a:r>
          </a:p>
        </p:txBody>
      </p:sp>
      <p:sp>
        <p:nvSpPr>
          <p:cNvPr id="4" name="Text Placeholder 3">
            <a:extLst>
              <a:ext uri="{FF2B5EF4-FFF2-40B4-BE49-F238E27FC236}">
                <a16:creationId xmlns:a16="http://schemas.microsoft.com/office/drawing/2014/main" id="{AF5DC3F2-93CD-4AC4-8E32-5986C8500082}"/>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4F6CEB37-0AF2-410C-AECE-596A5BBE8654}"/>
              </a:ext>
            </a:extLst>
          </p:cNvPr>
          <p:cNvSpPr>
            <a:spLocks noGrp="1"/>
          </p:cNvSpPr>
          <p:nvPr>
            <p:ph type="body" sz="quarter" idx="11"/>
          </p:nvPr>
        </p:nvSpPr>
        <p:spPr/>
        <p:txBody>
          <a:bodyPr/>
          <a:lstStyle/>
          <a:p>
            <a:r>
              <a:rPr lang="en-US" dirty="0"/>
              <a:t>8-5</a:t>
            </a:r>
          </a:p>
        </p:txBody>
      </p:sp>
    </p:spTree>
    <p:extLst>
      <p:ext uri="{BB962C8B-B14F-4D97-AF65-F5344CB8AC3E}">
        <p14:creationId xmlns:p14="http://schemas.microsoft.com/office/powerpoint/2010/main" val="294018823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E17113-8366-403B-AF51-1C2ABE36AE40}"/>
              </a:ext>
            </a:extLst>
          </p:cNvPr>
          <p:cNvSpPr>
            <a:spLocks noGrp="1"/>
          </p:cNvSpPr>
          <p:nvPr>
            <p:ph type="title"/>
          </p:nvPr>
        </p:nvSpPr>
        <p:spPr/>
        <p:txBody>
          <a:bodyPr/>
          <a:lstStyle/>
          <a:p>
            <a:r>
              <a:rPr lang="en-US" dirty="0"/>
              <a:t>Potential Indicators</a:t>
            </a:r>
          </a:p>
        </p:txBody>
      </p:sp>
      <p:sp>
        <p:nvSpPr>
          <p:cNvPr id="2" name="Content Placeholder 1">
            <a:extLst>
              <a:ext uri="{FF2B5EF4-FFF2-40B4-BE49-F238E27FC236}">
                <a16:creationId xmlns:a16="http://schemas.microsoft.com/office/drawing/2014/main" id="{B456AB7F-0C3B-4F7D-A3CA-47176A865336}"/>
              </a:ext>
            </a:extLst>
          </p:cNvPr>
          <p:cNvSpPr>
            <a:spLocks noGrp="1"/>
          </p:cNvSpPr>
          <p:nvPr>
            <p:ph idx="1"/>
          </p:nvPr>
        </p:nvSpPr>
        <p:spPr/>
        <p:txBody>
          <a:bodyPr/>
          <a:lstStyle/>
          <a:p>
            <a:r>
              <a:rPr lang="en-US" dirty="0"/>
              <a:t>If you see something, say something!</a:t>
            </a:r>
          </a:p>
          <a:p>
            <a:r>
              <a:rPr lang="en-US" dirty="0"/>
              <a:t>Understand the signs of terrorist activity </a:t>
            </a:r>
          </a:p>
          <a:p>
            <a:r>
              <a:rPr lang="en-US" dirty="0"/>
              <a:t>Contact local law enforcement </a:t>
            </a:r>
          </a:p>
          <a:p>
            <a:r>
              <a:rPr lang="en-US" dirty="0"/>
              <a:t>Use the FBI Suspicious Activity Reporting Tip Line </a:t>
            </a:r>
          </a:p>
        </p:txBody>
      </p:sp>
      <p:sp>
        <p:nvSpPr>
          <p:cNvPr id="6" name="Content Placeholder 5">
            <a:extLst>
              <a:ext uri="{FF2B5EF4-FFF2-40B4-BE49-F238E27FC236}">
                <a16:creationId xmlns:a16="http://schemas.microsoft.com/office/drawing/2014/main" id="{8C32AA1D-A7A4-438F-BEC5-79313A98855C}"/>
              </a:ext>
            </a:extLst>
          </p:cNvPr>
          <p:cNvSpPr>
            <a:spLocks noGrp="1"/>
          </p:cNvSpPr>
          <p:nvPr>
            <p:ph sz="quarter" idx="12"/>
          </p:nvPr>
        </p:nvSpPr>
        <p:spPr/>
        <p:txBody>
          <a:bodyPr/>
          <a:lstStyle/>
          <a:p>
            <a:r>
              <a:rPr lang="en-US" dirty="0"/>
              <a:t>PM 8-5</a:t>
            </a:r>
          </a:p>
        </p:txBody>
      </p:sp>
      <p:sp>
        <p:nvSpPr>
          <p:cNvPr id="4" name="Text Placeholder 3">
            <a:extLst>
              <a:ext uri="{FF2B5EF4-FFF2-40B4-BE49-F238E27FC236}">
                <a16:creationId xmlns:a16="http://schemas.microsoft.com/office/drawing/2014/main" id="{AD16549B-7047-477A-B487-09F090A64E3E}"/>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B89ECC18-BCBD-4ED3-80A2-AD612CFADEB1}"/>
              </a:ext>
            </a:extLst>
          </p:cNvPr>
          <p:cNvSpPr>
            <a:spLocks noGrp="1"/>
          </p:cNvSpPr>
          <p:nvPr>
            <p:ph type="body" sz="quarter" idx="11"/>
          </p:nvPr>
        </p:nvSpPr>
        <p:spPr/>
        <p:txBody>
          <a:bodyPr/>
          <a:lstStyle/>
          <a:p>
            <a:r>
              <a:rPr lang="en-US" dirty="0"/>
              <a:t>8-6</a:t>
            </a:r>
          </a:p>
        </p:txBody>
      </p:sp>
    </p:spTree>
    <p:extLst>
      <p:ext uri="{BB962C8B-B14F-4D97-AF65-F5344CB8AC3E}">
        <p14:creationId xmlns:p14="http://schemas.microsoft.com/office/powerpoint/2010/main" val="278136207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6BCF8E-5825-40DD-8567-2C1C1A087AAE}"/>
              </a:ext>
            </a:extLst>
          </p:cNvPr>
          <p:cNvSpPr>
            <a:spLocks noGrp="1"/>
          </p:cNvSpPr>
          <p:nvPr>
            <p:ph type="title"/>
          </p:nvPr>
        </p:nvSpPr>
        <p:spPr/>
        <p:txBody>
          <a:bodyPr>
            <a:normAutofit fontScale="90000"/>
          </a:bodyPr>
          <a:lstStyle/>
          <a:p>
            <a:r>
              <a:rPr lang="en-US" dirty="0"/>
              <a:t>Eight Signs of Terrorism</a:t>
            </a:r>
          </a:p>
        </p:txBody>
      </p:sp>
      <p:sp>
        <p:nvSpPr>
          <p:cNvPr id="6" name="Content Placeholder 5">
            <a:extLst>
              <a:ext uri="{FF2B5EF4-FFF2-40B4-BE49-F238E27FC236}">
                <a16:creationId xmlns:a16="http://schemas.microsoft.com/office/drawing/2014/main" id="{F00E6E33-A70E-4ECF-86D0-EE4018253F7A}"/>
              </a:ext>
            </a:extLst>
          </p:cNvPr>
          <p:cNvSpPr>
            <a:spLocks noGrp="1"/>
          </p:cNvSpPr>
          <p:nvPr>
            <p:ph idx="1"/>
          </p:nvPr>
        </p:nvSpPr>
        <p:spPr/>
        <p:txBody>
          <a:bodyPr/>
          <a:lstStyle/>
          <a:p>
            <a:r>
              <a:rPr lang="en-US" dirty="0"/>
              <a:t>Surveillance</a:t>
            </a:r>
          </a:p>
          <a:p>
            <a:r>
              <a:rPr lang="en-US" dirty="0"/>
              <a:t>Elicitation</a:t>
            </a:r>
          </a:p>
          <a:p>
            <a:r>
              <a:rPr lang="en-US" dirty="0"/>
              <a:t>Tests of security</a:t>
            </a:r>
          </a:p>
          <a:p>
            <a:r>
              <a:rPr lang="en-US" dirty="0"/>
              <a:t>Funding</a:t>
            </a:r>
          </a:p>
          <a:p>
            <a:r>
              <a:rPr lang="en-US" dirty="0"/>
              <a:t>Acquiring supplies</a:t>
            </a:r>
          </a:p>
          <a:p>
            <a:r>
              <a:rPr lang="en-US" dirty="0"/>
              <a:t>Impersonation or suspicious people </a:t>
            </a:r>
          </a:p>
          <a:p>
            <a:r>
              <a:rPr lang="en-US" dirty="0"/>
              <a:t>Rehearsals and dry runs </a:t>
            </a:r>
          </a:p>
          <a:p>
            <a:r>
              <a:rPr lang="en-US" dirty="0"/>
              <a:t>Deployment</a:t>
            </a:r>
          </a:p>
        </p:txBody>
      </p:sp>
      <p:pic>
        <p:nvPicPr>
          <p:cNvPr id="9" name="Picture 8" descr="Photo: A man uses binoculars to view an object in the distance.">
            <a:extLst>
              <a:ext uri="{FF2B5EF4-FFF2-40B4-BE49-F238E27FC236}">
                <a16:creationId xmlns:a16="http://schemas.microsoft.com/office/drawing/2014/main" id="{95853157-8677-4A82-BD2C-6A31C19E73E5}"/>
              </a:ext>
            </a:extLst>
          </p:cNvPr>
          <p:cNvPicPr>
            <a:picLocks noChangeAspect="1"/>
          </p:cNvPicPr>
          <p:nvPr/>
        </p:nvPicPr>
        <p:blipFill>
          <a:blip r:embed="rId2"/>
          <a:stretch>
            <a:fillRect/>
          </a:stretch>
        </p:blipFill>
        <p:spPr>
          <a:xfrm>
            <a:off x="5687632" y="1685323"/>
            <a:ext cx="2982005" cy="2226478"/>
          </a:xfrm>
          <a:prstGeom prst="rect">
            <a:avLst/>
          </a:prstGeom>
        </p:spPr>
      </p:pic>
      <p:sp>
        <p:nvSpPr>
          <p:cNvPr id="2" name="Content Placeholder 1">
            <a:extLst>
              <a:ext uri="{FF2B5EF4-FFF2-40B4-BE49-F238E27FC236}">
                <a16:creationId xmlns:a16="http://schemas.microsoft.com/office/drawing/2014/main" id="{ABF4BC6B-3818-4885-AB2D-209EC0799BB7}"/>
              </a:ext>
            </a:extLst>
          </p:cNvPr>
          <p:cNvSpPr>
            <a:spLocks noGrp="1"/>
          </p:cNvSpPr>
          <p:nvPr>
            <p:ph sz="quarter" idx="12"/>
          </p:nvPr>
        </p:nvSpPr>
        <p:spPr/>
        <p:txBody>
          <a:bodyPr/>
          <a:lstStyle/>
          <a:p>
            <a:r>
              <a:rPr lang="en-US" dirty="0"/>
              <a:t>PM 8-5</a:t>
            </a:r>
          </a:p>
        </p:txBody>
      </p:sp>
      <p:sp>
        <p:nvSpPr>
          <p:cNvPr id="7" name="Text Placeholder 6">
            <a:extLst>
              <a:ext uri="{FF2B5EF4-FFF2-40B4-BE49-F238E27FC236}">
                <a16:creationId xmlns:a16="http://schemas.microsoft.com/office/drawing/2014/main" id="{22EA862F-E54A-4DDB-8EF2-FF4FF8A56104}"/>
              </a:ext>
            </a:extLst>
          </p:cNvPr>
          <p:cNvSpPr>
            <a:spLocks noGrp="1"/>
          </p:cNvSpPr>
          <p:nvPr>
            <p:ph type="body" sz="quarter" idx="10"/>
          </p:nvPr>
        </p:nvSpPr>
        <p:spPr/>
        <p:txBody>
          <a:bodyPr/>
          <a:lstStyle/>
          <a:p>
            <a:r>
              <a:rPr lang="en-US" dirty="0"/>
              <a:t>CERT Basic Training Unit 8: Terrorism and CERT</a:t>
            </a:r>
          </a:p>
        </p:txBody>
      </p:sp>
      <p:sp>
        <p:nvSpPr>
          <p:cNvPr id="8" name="Text Placeholder 7">
            <a:extLst>
              <a:ext uri="{FF2B5EF4-FFF2-40B4-BE49-F238E27FC236}">
                <a16:creationId xmlns:a16="http://schemas.microsoft.com/office/drawing/2014/main" id="{9DB73932-DFDA-44FB-B09E-315C50F132B0}"/>
              </a:ext>
            </a:extLst>
          </p:cNvPr>
          <p:cNvSpPr>
            <a:spLocks noGrp="1"/>
          </p:cNvSpPr>
          <p:nvPr>
            <p:ph type="body" sz="quarter" idx="11"/>
          </p:nvPr>
        </p:nvSpPr>
        <p:spPr/>
        <p:txBody>
          <a:bodyPr/>
          <a:lstStyle/>
          <a:p>
            <a:r>
              <a:rPr lang="en-US" dirty="0"/>
              <a:t>8-7</a:t>
            </a:r>
          </a:p>
        </p:txBody>
      </p:sp>
    </p:spTree>
    <p:extLst>
      <p:ext uri="{BB962C8B-B14F-4D97-AF65-F5344CB8AC3E}">
        <p14:creationId xmlns:p14="http://schemas.microsoft.com/office/powerpoint/2010/main" val="218927658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5F6F6C-2CDB-41EF-82C8-F60EBBC4DD37}"/>
              </a:ext>
            </a:extLst>
          </p:cNvPr>
          <p:cNvSpPr>
            <a:spLocks noGrp="1"/>
          </p:cNvSpPr>
          <p:nvPr>
            <p:ph type="title"/>
          </p:nvPr>
        </p:nvSpPr>
        <p:spPr/>
        <p:txBody>
          <a:bodyPr/>
          <a:lstStyle/>
          <a:p>
            <a:r>
              <a:rPr lang="en-US" dirty="0"/>
              <a:t>Potential Targets</a:t>
            </a:r>
          </a:p>
        </p:txBody>
      </p:sp>
      <p:sp>
        <p:nvSpPr>
          <p:cNvPr id="2" name="Content Placeholder 1">
            <a:extLst>
              <a:ext uri="{FF2B5EF4-FFF2-40B4-BE49-F238E27FC236}">
                <a16:creationId xmlns:a16="http://schemas.microsoft.com/office/drawing/2014/main" id="{9C743D4D-02E3-41F8-B998-2CE93E0AAA59}"/>
              </a:ext>
            </a:extLst>
          </p:cNvPr>
          <p:cNvSpPr>
            <a:spLocks noGrp="1"/>
          </p:cNvSpPr>
          <p:nvPr>
            <p:ph idx="1"/>
          </p:nvPr>
        </p:nvSpPr>
        <p:spPr/>
        <p:txBody>
          <a:bodyPr/>
          <a:lstStyle/>
          <a:p>
            <a:r>
              <a:rPr lang="en-US" b="1" dirty="0"/>
              <a:t>Soft Targets </a:t>
            </a:r>
            <a:r>
              <a:rPr lang="en-US" dirty="0"/>
              <a:t>include schools, parks, large gathering spaces, cafes, and concert halls </a:t>
            </a:r>
          </a:p>
          <a:p>
            <a:r>
              <a:rPr lang="en-US" b="1" dirty="0"/>
              <a:t>Less Secure </a:t>
            </a:r>
            <a:r>
              <a:rPr lang="en-US" dirty="0"/>
              <a:t>Targets include malls, movie theaters, and universities </a:t>
            </a:r>
          </a:p>
        </p:txBody>
      </p:sp>
      <p:sp>
        <p:nvSpPr>
          <p:cNvPr id="6" name="Content Placeholder 5">
            <a:extLst>
              <a:ext uri="{FF2B5EF4-FFF2-40B4-BE49-F238E27FC236}">
                <a16:creationId xmlns:a16="http://schemas.microsoft.com/office/drawing/2014/main" id="{A51F82E3-10D7-4D31-B850-774678A09281}"/>
              </a:ext>
            </a:extLst>
          </p:cNvPr>
          <p:cNvSpPr>
            <a:spLocks noGrp="1"/>
          </p:cNvSpPr>
          <p:nvPr>
            <p:ph sz="quarter" idx="12"/>
          </p:nvPr>
        </p:nvSpPr>
        <p:spPr/>
        <p:txBody>
          <a:bodyPr/>
          <a:lstStyle/>
          <a:p>
            <a:r>
              <a:rPr lang="en-US" dirty="0"/>
              <a:t>PM 8-6</a:t>
            </a:r>
          </a:p>
        </p:txBody>
      </p:sp>
      <p:sp>
        <p:nvSpPr>
          <p:cNvPr id="4" name="Text Placeholder 3">
            <a:extLst>
              <a:ext uri="{FF2B5EF4-FFF2-40B4-BE49-F238E27FC236}">
                <a16:creationId xmlns:a16="http://schemas.microsoft.com/office/drawing/2014/main" id="{99CCDD89-A9FA-4FF4-934A-B1C4BD925007}"/>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744C01B5-787D-42CF-B089-8EB9A6C87A8D}"/>
              </a:ext>
            </a:extLst>
          </p:cNvPr>
          <p:cNvSpPr>
            <a:spLocks noGrp="1"/>
          </p:cNvSpPr>
          <p:nvPr>
            <p:ph type="body" sz="quarter" idx="11"/>
          </p:nvPr>
        </p:nvSpPr>
        <p:spPr/>
        <p:txBody>
          <a:bodyPr/>
          <a:lstStyle/>
          <a:p>
            <a:r>
              <a:rPr lang="en-US" dirty="0"/>
              <a:t>8-8</a:t>
            </a:r>
          </a:p>
        </p:txBody>
      </p:sp>
    </p:spTree>
    <p:extLst>
      <p:ext uri="{BB962C8B-B14F-4D97-AF65-F5344CB8AC3E}">
        <p14:creationId xmlns:p14="http://schemas.microsoft.com/office/powerpoint/2010/main" val="24974446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8CACF6-3A37-48FA-933F-6E450E72D372}"/>
              </a:ext>
            </a:extLst>
          </p:cNvPr>
          <p:cNvSpPr>
            <a:spLocks noGrp="1"/>
          </p:cNvSpPr>
          <p:nvPr>
            <p:ph type="title"/>
          </p:nvPr>
        </p:nvSpPr>
        <p:spPr/>
        <p:txBody>
          <a:bodyPr/>
          <a:lstStyle/>
          <a:p>
            <a:r>
              <a:rPr lang="en-US" dirty="0"/>
              <a:t>Exercise 8.1</a:t>
            </a:r>
          </a:p>
        </p:txBody>
      </p:sp>
      <p:sp>
        <p:nvSpPr>
          <p:cNvPr id="2" name="Content Placeholder 1">
            <a:extLst>
              <a:ext uri="{FF2B5EF4-FFF2-40B4-BE49-F238E27FC236}">
                <a16:creationId xmlns:a16="http://schemas.microsoft.com/office/drawing/2014/main" id="{B741941B-6C90-4B34-9150-7CDD731DB702}"/>
              </a:ext>
            </a:extLst>
          </p:cNvPr>
          <p:cNvSpPr>
            <a:spLocks noGrp="1"/>
          </p:cNvSpPr>
          <p:nvPr>
            <p:ph idx="1"/>
          </p:nvPr>
        </p:nvSpPr>
        <p:spPr/>
        <p:txBody>
          <a:bodyPr>
            <a:normAutofit lnSpcReduction="10000"/>
          </a:bodyPr>
          <a:lstStyle/>
          <a:p>
            <a:r>
              <a:rPr lang="en-US" b="1" dirty="0"/>
              <a:t>Purpose: </a:t>
            </a:r>
            <a:r>
              <a:rPr lang="en-US" dirty="0"/>
              <a:t>As with all types of disasters and emergencies, preparation is key to planning for a terrorism related event. Although it is often difficult to predict when such an event may occur, there are a number of steps you can take today to be prepared </a:t>
            </a:r>
          </a:p>
          <a:p>
            <a:r>
              <a:rPr lang="en-US" b="1" dirty="0"/>
              <a:t>Instructions:</a:t>
            </a:r>
          </a:p>
          <a:p>
            <a:pPr marL="1030288" lvl="1" indent="-457200">
              <a:buFont typeface="+mj-lt"/>
              <a:buAutoNum type="arabicPeriod"/>
            </a:pPr>
            <a:r>
              <a:rPr lang="en-US" dirty="0"/>
              <a:t>Break into small table groups </a:t>
            </a:r>
          </a:p>
          <a:p>
            <a:pPr marL="1030288" lvl="1" indent="-457200">
              <a:buFont typeface="+mj-lt"/>
              <a:buAutoNum type="arabicPeriod"/>
            </a:pPr>
            <a:r>
              <a:rPr lang="en-US" dirty="0"/>
              <a:t>As a group, create a list of activities that CERT volunteers can do at home or work to better prepare for a terrorism related emergency. Be prepared to share your list with the rest of the class </a:t>
            </a:r>
          </a:p>
          <a:p>
            <a:endParaRPr lang="en-US" dirty="0"/>
          </a:p>
        </p:txBody>
      </p:sp>
      <p:sp>
        <p:nvSpPr>
          <p:cNvPr id="6" name="Content Placeholder 5">
            <a:extLst>
              <a:ext uri="{FF2B5EF4-FFF2-40B4-BE49-F238E27FC236}">
                <a16:creationId xmlns:a16="http://schemas.microsoft.com/office/drawing/2014/main" id="{081537C8-99DB-48BA-9B58-95538E8C0DEC}"/>
              </a:ext>
            </a:extLst>
          </p:cNvPr>
          <p:cNvSpPr>
            <a:spLocks noGrp="1"/>
          </p:cNvSpPr>
          <p:nvPr>
            <p:ph sz="quarter" idx="12"/>
          </p:nvPr>
        </p:nvSpPr>
        <p:spPr/>
        <p:txBody>
          <a:bodyPr/>
          <a:lstStyle/>
          <a:p>
            <a:r>
              <a:rPr lang="en-US" dirty="0"/>
              <a:t>PM 8-6</a:t>
            </a:r>
          </a:p>
        </p:txBody>
      </p:sp>
      <p:sp>
        <p:nvSpPr>
          <p:cNvPr id="4" name="Text Placeholder 3">
            <a:extLst>
              <a:ext uri="{FF2B5EF4-FFF2-40B4-BE49-F238E27FC236}">
                <a16:creationId xmlns:a16="http://schemas.microsoft.com/office/drawing/2014/main" id="{719646E7-3ABD-4FA7-93AE-4C1BC88C1E79}"/>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2F6E6A8C-21CF-4E7B-9C08-DABB3F126884}"/>
              </a:ext>
            </a:extLst>
          </p:cNvPr>
          <p:cNvSpPr>
            <a:spLocks noGrp="1"/>
          </p:cNvSpPr>
          <p:nvPr>
            <p:ph type="body" sz="quarter" idx="11"/>
          </p:nvPr>
        </p:nvSpPr>
        <p:spPr/>
        <p:txBody>
          <a:bodyPr/>
          <a:lstStyle/>
          <a:p>
            <a:r>
              <a:rPr lang="en-US" dirty="0"/>
              <a:t>8-9</a:t>
            </a:r>
          </a:p>
        </p:txBody>
      </p:sp>
    </p:spTree>
    <p:extLst>
      <p:ext uri="{BB962C8B-B14F-4D97-AF65-F5344CB8AC3E}">
        <p14:creationId xmlns:p14="http://schemas.microsoft.com/office/powerpoint/2010/main" val="379505688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0A9CA9-78AF-4A4A-A272-6FBFD9CB4D9D}"/>
              </a:ext>
            </a:extLst>
          </p:cNvPr>
          <p:cNvSpPr>
            <a:spLocks noGrp="1"/>
          </p:cNvSpPr>
          <p:nvPr>
            <p:ph type="title"/>
          </p:nvPr>
        </p:nvSpPr>
        <p:spPr/>
        <p:txBody>
          <a:bodyPr/>
          <a:lstStyle/>
          <a:p>
            <a:r>
              <a:rPr lang="en-US" dirty="0"/>
              <a:t>Active Shooter</a:t>
            </a:r>
          </a:p>
        </p:txBody>
      </p:sp>
      <p:sp>
        <p:nvSpPr>
          <p:cNvPr id="6" name="Content Placeholder 5">
            <a:extLst>
              <a:ext uri="{FF2B5EF4-FFF2-40B4-BE49-F238E27FC236}">
                <a16:creationId xmlns:a16="http://schemas.microsoft.com/office/drawing/2014/main" id="{47FFD540-B4CA-42B4-8C50-03ACABE91259}"/>
              </a:ext>
            </a:extLst>
          </p:cNvPr>
          <p:cNvSpPr>
            <a:spLocks noGrp="1"/>
          </p:cNvSpPr>
          <p:nvPr>
            <p:ph idx="1"/>
          </p:nvPr>
        </p:nvSpPr>
        <p:spPr/>
        <p:txBody>
          <a:bodyPr>
            <a:normAutofit/>
          </a:bodyPr>
          <a:lstStyle/>
          <a:p>
            <a:r>
              <a:rPr lang="en-US" b="1" dirty="0"/>
              <a:t>Run</a:t>
            </a:r>
          </a:p>
          <a:p>
            <a:pPr marL="628633" lvl="1" indent="-457200">
              <a:buFont typeface="Arial" panose="020B0604020202020204" pitchFamily="34" charset="0"/>
              <a:buChar char="•"/>
            </a:pPr>
            <a:r>
              <a:rPr lang="en-US" dirty="0"/>
              <a:t>If there is an accessible escape path, attempt to evacuate the premises </a:t>
            </a:r>
          </a:p>
          <a:p>
            <a:r>
              <a:rPr lang="en-US" b="1" dirty="0"/>
              <a:t>Hide</a:t>
            </a:r>
          </a:p>
          <a:p>
            <a:pPr marL="514333" lvl="1" indent="-342900">
              <a:buFont typeface="Arial" panose="020B0604020202020204" pitchFamily="34" charset="0"/>
              <a:buChar char="•"/>
            </a:pPr>
            <a:r>
              <a:rPr lang="en-US" dirty="0"/>
              <a:t>If evacuation is not possible, find a place to hide where the active shooter is less likely to find you </a:t>
            </a:r>
          </a:p>
          <a:p>
            <a:r>
              <a:rPr lang="en-US" b="1" dirty="0"/>
              <a:t>Fight</a:t>
            </a:r>
          </a:p>
          <a:p>
            <a:pPr marL="514333" lvl="1" indent="-342900">
              <a:buFont typeface="Arial" panose="020B0604020202020204" pitchFamily="34" charset="0"/>
              <a:buChar char="•"/>
            </a:pPr>
            <a:r>
              <a:rPr lang="en-US" dirty="0"/>
              <a:t>If you are unable to run, evacuate or hide and when your life is in imminent danger, you may attempt to disrupt and/or incapacitate the active shooter </a:t>
            </a:r>
          </a:p>
        </p:txBody>
      </p:sp>
      <p:sp>
        <p:nvSpPr>
          <p:cNvPr id="2" name="Content Placeholder 1">
            <a:extLst>
              <a:ext uri="{FF2B5EF4-FFF2-40B4-BE49-F238E27FC236}">
                <a16:creationId xmlns:a16="http://schemas.microsoft.com/office/drawing/2014/main" id="{F801AE26-983B-4339-9806-698745A37684}"/>
              </a:ext>
            </a:extLst>
          </p:cNvPr>
          <p:cNvSpPr>
            <a:spLocks noGrp="1"/>
          </p:cNvSpPr>
          <p:nvPr>
            <p:ph sz="quarter" idx="12"/>
          </p:nvPr>
        </p:nvSpPr>
        <p:spPr/>
        <p:txBody>
          <a:bodyPr/>
          <a:lstStyle/>
          <a:p>
            <a:r>
              <a:rPr lang="en-US" dirty="0"/>
              <a:t>PM 8-7</a:t>
            </a:r>
          </a:p>
        </p:txBody>
      </p:sp>
      <p:sp>
        <p:nvSpPr>
          <p:cNvPr id="7" name="Text Placeholder 6">
            <a:extLst>
              <a:ext uri="{FF2B5EF4-FFF2-40B4-BE49-F238E27FC236}">
                <a16:creationId xmlns:a16="http://schemas.microsoft.com/office/drawing/2014/main" id="{CDD5956B-AA60-4F72-8AA3-4F1B368229B4}"/>
              </a:ext>
            </a:extLst>
          </p:cNvPr>
          <p:cNvSpPr>
            <a:spLocks noGrp="1"/>
          </p:cNvSpPr>
          <p:nvPr>
            <p:ph type="body" sz="quarter" idx="10"/>
          </p:nvPr>
        </p:nvSpPr>
        <p:spPr/>
        <p:txBody>
          <a:bodyPr/>
          <a:lstStyle/>
          <a:p>
            <a:r>
              <a:rPr lang="en-US" dirty="0"/>
              <a:t>CERT Basic Training Unit 8: Terrorism and CERT</a:t>
            </a:r>
          </a:p>
        </p:txBody>
      </p:sp>
      <p:sp>
        <p:nvSpPr>
          <p:cNvPr id="8" name="Text Placeholder 7">
            <a:extLst>
              <a:ext uri="{FF2B5EF4-FFF2-40B4-BE49-F238E27FC236}">
                <a16:creationId xmlns:a16="http://schemas.microsoft.com/office/drawing/2014/main" id="{150EB769-CB85-43A1-B77D-AAD9467BA604}"/>
              </a:ext>
            </a:extLst>
          </p:cNvPr>
          <p:cNvSpPr>
            <a:spLocks noGrp="1"/>
          </p:cNvSpPr>
          <p:nvPr>
            <p:ph type="body" sz="quarter" idx="11"/>
          </p:nvPr>
        </p:nvSpPr>
        <p:spPr/>
        <p:txBody>
          <a:bodyPr/>
          <a:lstStyle/>
          <a:p>
            <a:r>
              <a:rPr lang="en-US" dirty="0"/>
              <a:t>8-10</a:t>
            </a:r>
          </a:p>
        </p:txBody>
      </p:sp>
    </p:spTree>
    <p:extLst>
      <p:ext uri="{BB962C8B-B14F-4D97-AF65-F5344CB8AC3E}">
        <p14:creationId xmlns:p14="http://schemas.microsoft.com/office/powerpoint/2010/main" val="401874905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BB2716-1F67-4C52-A7AF-CD529B0CB9B7}"/>
              </a:ext>
            </a:extLst>
          </p:cNvPr>
          <p:cNvSpPr>
            <a:spLocks noGrp="1"/>
          </p:cNvSpPr>
          <p:nvPr>
            <p:ph type="title"/>
          </p:nvPr>
        </p:nvSpPr>
        <p:spPr/>
        <p:txBody>
          <a:bodyPr/>
          <a:lstStyle/>
          <a:p>
            <a:r>
              <a:rPr lang="en-US" dirty="0"/>
              <a:t>Until Help Arrives</a:t>
            </a:r>
          </a:p>
        </p:txBody>
      </p:sp>
      <p:sp>
        <p:nvSpPr>
          <p:cNvPr id="2" name="Content Placeholder 1">
            <a:extLst>
              <a:ext uri="{FF2B5EF4-FFF2-40B4-BE49-F238E27FC236}">
                <a16:creationId xmlns:a16="http://schemas.microsoft.com/office/drawing/2014/main" id="{4D96A1CA-9066-43A9-9E3A-1BE9CAFFAEEC}"/>
              </a:ext>
            </a:extLst>
          </p:cNvPr>
          <p:cNvSpPr>
            <a:spLocks noGrp="1"/>
          </p:cNvSpPr>
          <p:nvPr>
            <p:ph idx="1"/>
          </p:nvPr>
        </p:nvSpPr>
        <p:spPr/>
        <p:txBody>
          <a:bodyPr/>
          <a:lstStyle/>
          <a:p>
            <a:r>
              <a:rPr lang="en-US" dirty="0"/>
              <a:t>CERT volunteers are NOT equipped or trained to respond to terrorist incidents </a:t>
            </a:r>
          </a:p>
          <a:p>
            <a:r>
              <a:rPr lang="en-US" dirty="0"/>
              <a:t>If you find yourself in a situation that you believe to be a terrorist attack, focus on the most lifesaving interventions:</a:t>
            </a:r>
          </a:p>
          <a:p>
            <a:pPr lvl="1"/>
            <a:r>
              <a:rPr lang="en-US" dirty="0"/>
              <a:t>Move those in grave danger to a safe place</a:t>
            </a:r>
          </a:p>
          <a:p>
            <a:pPr lvl="1"/>
            <a:r>
              <a:rPr lang="en-US" dirty="0"/>
              <a:t>Stop bleeding, prevent shock</a:t>
            </a:r>
          </a:p>
          <a:p>
            <a:pPr lvl="1"/>
            <a:r>
              <a:rPr lang="en-US" dirty="0"/>
              <a:t>Maintain body temperature</a:t>
            </a:r>
          </a:p>
          <a:p>
            <a:pPr lvl="1"/>
            <a:r>
              <a:rPr lang="en-US" dirty="0"/>
              <a:t>Move unconscious survivors into recovery position</a:t>
            </a:r>
          </a:p>
          <a:p>
            <a:pPr lvl="1"/>
            <a:r>
              <a:rPr lang="en-US" dirty="0"/>
              <a:t>Offer comfort and support to those around you </a:t>
            </a:r>
          </a:p>
          <a:p>
            <a:endParaRPr lang="en-US" dirty="0"/>
          </a:p>
        </p:txBody>
      </p:sp>
      <p:sp>
        <p:nvSpPr>
          <p:cNvPr id="6" name="Content Placeholder 5">
            <a:extLst>
              <a:ext uri="{FF2B5EF4-FFF2-40B4-BE49-F238E27FC236}">
                <a16:creationId xmlns:a16="http://schemas.microsoft.com/office/drawing/2014/main" id="{914B89B1-4A05-4B4E-9A51-6A8932DAEA1E}"/>
              </a:ext>
            </a:extLst>
          </p:cNvPr>
          <p:cNvSpPr>
            <a:spLocks noGrp="1"/>
          </p:cNvSpPr>
          <p:nvPr>
            <p:ph sz="quarter" idx="12"/>
          </p:nvPr>
        </p:nvSpPr>
        <p:spPr/>
        <p:txBody>
          <a:bodyPr/>
          <a:lstStyle/>
          <a:p>
            <a:r>
              <a:rPr lang="en-US" dirty="0"/>
              <a:t>PM 8-10</a:t>
            </a:r>
          </a:p>
        </p:txBody>
      </p:sp>
      <p:sp>
        <p:nvSpPr>
          <p:cNvPr id="4" name="Text Placeholder 3">
            <a:extLst>
              <a:ext uri="{FF2B5EF4-FFF2-40B4-BE49-F238E27FC236}">
                <a16:creationId xmlns:a16="http://schemas.microsoft.com/office/drawing/2014/main" id="{BF16CAE3-E581-40B4-A70C-CB3C84F5E82D}"/>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CAAE72C9-C5B4-45FE-9069-BA3A8463A1E3}"/>
              </a:ext>
            </a:extLst>
          </p:cNvPr>
          <p:cNvSpPr>
            <a:spLocks noGrp="1"/>
          </p:cNvSpPr>
          <p:nvPr>
            <p:ph type="body" sz="quarter" idx="11"/>
          </p:nvPr>
        </p:nvSpPr>
        <p:spPr/>
        <p:txBody>
          <a:bodyPr/>
          <a:lstStyle/>
          <a:p>
            <a:r>
              <a:rPr lang="en-US" dirty="0"/>
              <a:t>8-11</a:t>
            </a:r>
          </a:p>
        </p:txBody>
      </p:sp>
    </p:spTree>
    <p:extLst>
      <p:ext uri="{BB962C8B-B14F-4D97-AF65-F5344CB8AC3E}">
        <p14:creationId xmlns:p14="http://schemas.microsoft.com/office/powerpoint/2010/main" val="4118122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A01907-04C9-4825-936E-2BEF49C53FD9}"/>
              </a:ext>
            </a:extLst>
          </p:cNvPr>
          <p:cNvSpPr>
            <a:spLocks noGrp="1"/>
          </p:cNvSpPr>
          <p:nvPr>
            <p:ph type="title"/>
          </p:nvPr>
        </p:nvSpPr>
        <p:spPr/>
        <p:txBody>
          <a:bodyPr/>
          <a:lstStyle/>
          <a:p>
            <a:r>
              <a:rPr lang="en-US" dirty="0"/>
              <a:t>Protective Actions</a:t>
            </a:r>
          </a:p>
        </p:txBody>
      </p:sp>
      <p:sp>
        <p:nvSpPr>
          <p:cNvPr id="2" name="Content Placeholder 1">
            <a:extLst>
              <a:ext uri="{FF2B5EF4-FFF2-40B4-BE49-F238E27FC236}">
                <a16:creationId xmlns:a16="http://schemas.microsoft.com/office/drawing/2014/main" id="{75EBA577-B8CD-4243-A724-367EF74E3B5B}"/>
              </a:ext>
            </a:extLst>
          </p:cNvPr>
          <p:cNvSpPr>
            <a:spLocks noGrp="1"/>
          </p:cNvSpPr>
          <p:nvPr>
            <p:ph idx="1"/>
          </p:nvPr>
        </p:nvSpPr>
        <p:spPr/>
        <p:txBody>
          <a:bodyPr/>
          <a:lstStyle/>
          <a:p>
            <a:r>
              <a:rPr lang="en-US" dirty="0"/>
              <a:t>Assess situation </a:t>
            </a:r>
          </a:p>
          <a:p>
            <a:r>
              <a:rPr lang="en-US" dirty="0"/>
              <a:t>Decide to stay or change locations </a:t>
            </a:r>
          </a:p>
          <a:p>
            <a:pPr lvl="1"/>
            <a:r>
              <a:rPr lang="en-US" dirty="0"/>
              <a:t>This is a critical early decision in disasters </a:t>
            </a:r>
          </a:p>
          <a:p>
            <a:r>
              <a:rPr lang="en-US" dirty="0"/>
              <a:t>Seek clean air and protect breathing passages </a:t>
            </a:r>
          </a:p>
          <a:p>
            <a:r>
              <a:rPr lang="en-US" dirty="0"/>
              <a:t>Protect from debris and signal if trapped </a:t>
            </a:r>
          </a:p>
          <a:p>
            <a:r>
              <a:rPr lang="en-US" dirty="0"/>
              <a:t>Remove contaminants </a:t>
            </a:r>
          </a:p>
          <a:p>
            <a:r>
              <a:rPr lang="en-US" dirty="0"/>
              <a:t>Practice good hygiene </a:t>
            </a:r>
          </a:p>
          <a:p>
            <a:pPr lvl="1"/>
            <a:endParaRPr lang="en-US" dirty="0"/>
          </a:p>
          <a:p>
            <a:endParaRPr lang="en-US" dirty="0"/>
          </a:p>
        </p:txBody>
      </p:sp>
      <p:sp>
        <p:nvSpPr>
          <p:cNvPr id="6" name="Content Placeholder 5">
            <a:extLst>
              <a:ext uri="{FF2B5EF4-FFF2-40B4-BE49-F238E27FC236}">
                <a16:creationId xmlns:a16="http://schemas.microsoft.com/office/drawing/2014/main" id="{4F352FFB-0455-486F-BF2A-F87FA84F48E0}"/>
              </a:ext>
            </a:extLst>
          </p:cNvPr>
          <p:cNvSpPr>
            <a:spLocks noGrp="1"/>
          </p:cNvSpPr>
          <p:nvPr>
            <p:ph sz="quarter" idx="12"/>
          </p:nvPr>
        </p:nvSpPr>
        <p:spPr/>
        <p:txBody>
          <a:bodyPr/>
          <a:lstStyle/>
          <a:p>
            <a:r>
              <a:rPr lang="en-US" dirty="0"/>
              <a:t>PM 1-18</a:t>
            </a:r>
          </a:p>
        </p:txBody>
      </p:sp>
      <p:sp>
        <p:nvSpPr>
          <p:cNvPr id="4" name="Text Placeholder 3">
            <a:extLst>
              <a:ext uri="{FF2B5EF4-FFF2-40B4-BE49-F238E27FC236}">
                <a16:creationId xmlns:a16="http://schemas.microsoft.com/office/drawing/2014/main" id="{E407BD55-21DE-4275-AE2D-6E2F8F5B8086}"/>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186601E3-8165-40B9-BD80-E7D787FE60A3}"/>
              </a:ext>
            </a:extLst>
          </p:cNvPr>
          <p:cNvSpPr>
            <a:spLocks noGrp="1"/>
          </p:cNvSpPr>
          <p:nvPr>
            <p:ph type="body" sz="quarter" idx="11"/>
          </p:nvPr>
        </p:nvSpPr>
        <p:spPr/>
        <p:txBody>
          <a:bodyPr/>
          <a:lstStyle/>
          <a:p>
            <a:r>
              <a:rPr lang="en-US" dirty="0"/>
              <a:t>1-24</a:t>
            </a:r>
          </a:p>
        </p:txBody>
      </p:sp>
    </p:spTree>
    <p:extLst>
      <p:ext uri="{BB962C8B-B14F-4D97-AF65-F5344CB8AC3E}">
        <p14:creationId xmlns:p14="http://schemas.microsoft.com/office/powerpoint/2010/main" val="184963944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9A331C-1572-4F17-B6DF-03A959180BB2}"/>
              </a:ext>
            </a:extLst>
          </p:cNvPr>
          <p:cNvSpPr>
            <a:spLocks noGrp="1"/>
          </p:cNvSpPr>
          <p:nvPr>
            <p:ph type="title"/>
          </p:nvPr>
        </p:nvSpPr>
        <p:spPr/>
        <p:txBody>
          <a:bodyPr/>
          <a:lstStyle/>
          <a:p>
            <a:r>
              <a:rPr lang="en-US" dirty="0"/>
              <a:t>Considerations</a:t>
            </a:r>
          </a:p>
        </p:txBody>
      </p:sp>
      <p:sp>
        <p:nvSpPr>
          <p:cNvPr id="2" name="Content Placeholder 1">
            <a:extLst>
              <a:ext uri="{FF2B5EF4-FFF2-40B4-BE49-F238E27FC236}">
                <a16:creationId xmlns:a16="http://schemas.microsoft.com/office/drawing/2014/main" id="{C69AB6EF-7556-4F95-A257-4B4B253FA66E}"/>
              </a:ext>
            </a:extLst>
          </p:cNvPr>
          <p:cNvSpPr>
            <a:spLocks noGrp="1"/>
          </p:cNvSpPr>
          <p:nvPr>
            <p:ph idx="1"/>
          </p:nvPr>
        </p:nvSpPr>
        <p:spPr/>
        <p:txBody>
          <a:bodyPr/>
          <a:lstStyle/>
          <a:p>
            <a:r>
              <a:rPr lang="en-US" dirty="0"/>
              <a:t>Before assisting those around you, consider:</a:t>
            </a:r>
          </a:p>
          <a:p>
            <a:pPr lvl="1"/>
            <a:r>
              <a:rPr lang="en-US" dirty="0"/>
              <a:t>How stress and fear of the situation may affect you</a:t>
            </a:r>
          </a:p>
          <a:p>
            <a:pPr lvl="1"/>
            <a:r>
              <a:rPr lang="en-US" dirty="0"/>
              <a:t>Immediate health affects of certain types of attacks </a:t>
            </a:r>
          </a:p>
          <a:p>
            <a:endParaRPr lang="en-US" dirty="0"/>
          </a:p>
        </p:txBody>
      </p:sp>
      <p:sp>
        <p:nvSpPr>
          <p:cNvPr id="6" name="Content Placeholder 5">
            <a:extLst>
              <a:ext uri="{FF2B5EF4-FFF2-40B4-BE49-F238E27FC236}">
                <a16:creationId xmlns:a16="http://schemas.microsoft.com/office/drawing/2014/main" id="{67E28B7B-8995-4D25-9392-587ED8D6533B}"/>
              </a:ext>
            </a:extLst>
          </p:cNvPr>
          <p:cNvSpPr>
            <a:spLocks noGrp="1"/>
          </p:cNvSpPr>
          <p:nvPr>
            <p:ph sz="quarter" idx="12"/>
          </p:nvPr>
        </p:nvSpPr>
        <p:spPr/>
        <p:txBody>
          <a:bodyPr/>
          <a:lstStyle/>
          <a:p>
            <a:r>
              <a:rPr lang="en-US" dirty="0"/>
              <a:t>PM 8-10</a:t>
            </a:r>
          </a:p>
        </p:txBody>
      </p:sp>
      <p:sp>
        <p:nvSpPr>
          <p:cNvPr id="4" name="Text Placeholder 3">
            <a:extLst>
              <a:ext uri="{FF2B5EF4-FFF2-40B4-BE49-F238E27FC236}">
                <a16:creationId xmlns:a16="http://schemas.microsoft.com/office/drawing/2014/main" id="{22A68FE5-36E5-46B3-9379-B567B0265C78}"/>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A9D0EA83-1705-4E50-9695-B200E1315C2C}"/>
              </a:ext>
            </a:extLst>
          </p:cNvPr>
          <p:cNvSpPr>
            <a:spLocks noGrp="1"/>
          </p:cNvSpPr>
          <p:nvPr>
            <p:ph type="body" sz="quarter" idx="11"/>
          </p:nvPr>
        </p:nvSpPr>
        <p:spPr/>
        <p:txBody>
          <a:bodyPr/>
          <a:lstStyle/>
          <a:p>
            <a:r>
              <a:rPr lang="en-US" dirty="0"/>
              <a:t>8-12</a:t>
            </a:r>
          </a:p>
        </p:txBody>
      </p:sp>
    </p:spTree>
    <p:extLst>
      <p:ext uri="{BB962C8B-B14F-4D97-AF65-F5344CB8AC3E}">
        <p14:creationId xmlns:p14="http://schemas.microsoft.com/office/powerpoint/2010/main" val="337336150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2F02C4-FE64-4BEB-82B6-A99B0F19F229}"/>
              </a:ext>
            </a:extLst>
          </p:cNvPr>
          <p:cNvSpPr>
            <a:spLocks noGrp="1"/>
          </p:cNvSpPr>
          <p:nvPr>
            <p:ph type="title"/>
          </p:nvPr>
        </p:nvSpPr>
        <p:spPr/>
        <p:txBody>
          <a:bodyPr/>
          <a:lstStyle/>
          <a:p>
            <a:r>
              <a:rPr lang="en-US" dirty="0"/>
              <a:t>Secondary Attacks</a:t>
            </a:r>
          </a:p>
        </p:txBody>
      </p:sp>
      <p:sp>
        <p:nvSpPr>
          <p:cNvPr id="2" name="Content Placeholder 1">
            <a:extLst>
              <a:ext uri="{FF2B5EF4-FFF2-40B4-BE49-F238E27FC236}">
                <a16:creationId xmlns:a16="http://schemas.microsoft.com/office/drawing/2014/main" id="{C85F504D-6EC9-4D53-95D3-8F3770097FDB}"/>
              </a:ext>
            </a:extLst>
          </p:cNvPr>
          <p:cNvSpPr>
            <a:spLocks noGrp="1"/>
          </p:cNvSpPr>
          <p:nvPr>
            <p:ph idx="1"/>
          </p:nvPr>
        </p:nvSpPr>
        <p:spPr/>
        <p:txBody>
          <a:bodyPr/>
          <a:lstStyle/>
          <a:p>
            <a:r>
              <a:rPr lang="en-US" dirty="0"/>
              <a:t>Be prepared for a secondary attack </a:t>
            </a:r>
          </a:p>
          <a:p>
            <a:r>
              <a:rPr lang="en-US" dirty="0"/>
              <a:t>Be aware of your surroundings </a:t>
            </a:r>
          </a:p>
          <a:p>
            <a:r>
              <a:rPr lang="en-US" dirty="0"/>
              <a:t>Move away from danger as soon as you are able </a:t>
            </a:r>
          </a:p>
          <a:p>
            <a:r>
              <a:rPr lang="en-US" dirty="0"/>
              <a:t>Move others to safety if you are able </a:t>
            </a:r>
          </a:p>
        </p:txBody>
      </p:sp>
      <p:sp>
        <p:nvSpPr>
          <p:cNvPr id="6" name="Content Placeholder 5">
            <a:extLst>
              <a:ext uri="{FF2B5EF4-FFF2-40B4-BE49-F238E27FC236}">
                <a16:creationId xmlns:a16="http://schemas.microsoft.com/office/drawing/2014/main" id="{E14065B1-3180-4861-AB38-9CE52FDCDAB0}"/>
              </a:ext>
            </a:extLst>
          </p:cNvPr>
          <p:cNvSpPr>
            <a:spLocks noGrp="1"/>
          </p:cNvSpPr>
          <p:nvPr>
            <p:ph sz="quarter" idx="12"/>
          </p:nvPr>
        </p:nvSpPr>
        <p:spPr/>
        <p:txBody>
          <a:bodyPr/>
          <a:lstStyle/>
          <a:p>
            <a:r>
              <a:rPr lang="en-US" dirty="0"/>
              <a:t>PM 8-11</a:t>
            </a:r>
          </a:p>
        </p:txBody>
      </p:sp>
      <p:sp>
        <p:nvSpPr>
          <p:cNvPr id="4" name="Text Placeholder 3">
            <a:extLst>
              <a:ext uri="{FF2B5EF4-FFF2-40B4-BE49-F238E27FC236}">
                <a16:creationId xmlns:a16="http://schemas.microsoft.com/office/drawing/2014/main" id="{98BA0851-09DE-411A-A97C-49B5E4D51B25}"/>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260A9F63-8289-4D46-B222-10CFEC2A2EBA}"/>
              </a:ext>
            </a:extLst>
          </p:cNvPr>
          <p:cNvSpPr>
            <a:spLocks noGrp="1"/>
          </p:cNvSpPr>
          <p:nvPr>
            <p:ph type="body" sz="quarter" idx="11"/>
          </p:nvPr>
        </p:nvSpPr>
        <p:spPr/>
        <p:txBody>
          <a:bodyPr/>
          <a:lstStyle/>
          <a:p>
            <a:r>
              <a:rPr lang="en-US" dirty="0"/>
              <a:t>8-13</a:t>
            </a:r>
          </a:p>
        </p:txBody>
      </p:sp>
    </p:spTree>
    <p:extLst>
      <p:ext uri="{BB962C8B-B14F-4D97-AF65-F5344CB8AC3E}">
        <p14:creationId xmlns:p14="http://schemas.microsoft.com/office/powerpoint/2010/main" val="4124753148"/>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4CF0AE-8F3F-4583-A9F0-33C37DA70220}"/>
              </a:ext>
            </a:extLst>
          </p:cNvPr>
          <p:cNvSpPr>
            <a:spLocks noGrp="1"/>
          </p:cNvSpPr>
          <p:nvPr>
            <p:ph type="title"/>
          </p:nvPr>
        </p:nvSpPr>
        <p:spPr/>
        <p:txBody>
          <a:bodyPr>
            <a:normAutofit fontScale="90000"/>
          </a:bodyPr>
          <a:lstStyle/>
          <a:p>
            <a:r>
              <a:rPr lang="en-US" dirty="0"/>
              <a:t>What Professional Responders Will Do</a:t>
            </a:r>
          </a:p>
        </p:txBody>
      </p:sp>
      <p:sp>
        <p:nvSpPr>
          <p:cNvPr id="2" name="Content Placeholder 1">
            <a:extLst>
              <a:ext uri="{FF2B5EF4-FFF2-40B4-BE49-F238E27FC236}">
                <a16:creationId xmlns:a16="http://schemas.microsoft.com/office/drawing/2014/main" id="{8A7570E0-701E-4CB6-9158-83706463B555}"/>
              </a:ext>
            </a:extLst>
          </p:cNvPr>
          <p:cNvSpPr>
            <a:spLocks noGrp="1"/>
          </p:cNvSpPr>
          <p:nvPr>
            <p:ph idx="1"/>
          </p:nvPr>
        </p:nvSpPr>
        <p:spPr/>
        <p:txBody>
          <a:bodyPr/>
          <a:lstStyle/>
          <a:p>
            <a:r>
              <a:rPr lang="en-US" dirty="0"/>
              <a:t>Follow size-up steps</a:t>
            </a:r>
          </a:p>
          <a:p>
            <a:pPr lvl="1"/>
            <a:r>
              <a:rPr lang="en-US" dirty="0"/>
              <a:t>What is going on?</a:t>
            </a:r>
          </a:p>
          <a:p>
            <a:pPr lvl="1"/>
            <a:r>
              <a:rPr lang="en-US" dirty="0"/>
              <a:t>How bad is the situation and how much worse could it get?</a:t>
            </a:r>
          </a:p>
          <a:p>
            <a:pPr lvl="1"/>
            <a:r>
              <a:rPr lang="en-US" dirty="0"/>
              <a:t>What measures can be taken to control the incident safely?</a:t>
            </a:r>
          </a:p>
          <a:p>
            <a:pPr lvl="1"/>
            <a:r>
              <a:rPr lang="en-US" dirty="0"/>
              <a:t>What resources will be needed?</a:t>
            </a:r>
          </a:p>
          <a:p>
            <a:endParaRPr lang="en-US" dirty="0"/>
          </a:p>
        </p:txBody>
      </p:sp>
      <p:sp>
        <p:nvSpPr>
          <p:cNvPr id="6" name="Content Placeholder 5">
            <a:extLst>
              <a:ext uri="{FF2B5EF4-FFF2-40B4-BE49-F238E27FC236}">
                <a16:creationId xmlns:a16="http://schemas.microsoft.com/office/drawing/2014/main" id="{951D42FD-A2D2-4A8E-BB7B-E85CA4E13CE3}"/>
              </a:ext>
            </a:extLst>
          </p:cNvPr>
          <p:cNvSpPr>
            <a:spLocks noGrp="1"/>
          </p:cNvSpPr>
          <p:nvPr>
            <p:ph sz="quarter" idx="12"/>
          </p:nvPr>
        </p:nvSpPr>
        <p:spPr/>
        <p:txBody>
          <a:bodyPr/>
          <a:lstStyle/>
          <a:p>
            <a:r>
              <a:rPr lang="en-US" dirty="0"/>
              <a:t>PM 8-12</a:t>
            </a:r>
          </a:p>
        </p:txBody>
      </p:sp>
      <p:sp>
        <p:nvSpPr>
          <p:cNvPr id="4" name="Text Placeholder 3">
            <a:extLst>
              <a:ext uri="{FF2B5EF4-FFF2-40B4-BE49-F238E27FC236}">
                <a16:creationId xmlns:a16="http://schemas.microsoft.com/office/drawing/2014/main" id="{9EAB39CB-CD78-4660-8D5F-349A7DF33DED}"/>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58BFB19B-0511-400A-93FF-30D307308674}"/>
              </a:ext>
            </a:extLst>
          </p:cNvPr>
          <p:cNvSpPr>
            <a:spLocks noGrp="1"/>
          </p:cNvSpPr>
          <p:nvPr>
            <p:ph type="body" sz="quarter" idx="11"/>
          </p:nvPr>
        </p:nvSpPr>
        <p:spPr/>
        <p:txBody>
          <a:bodyPr/>
          <a:lstStyle/>
          <a:p>
            <a:r>
              <a:rPr lang="en-US" dirty="0"/>
              <a:t>8-14</a:t>
            </a:r>
          </a:p>
        </p:txBody>
      </p:sp>
    </p:spTree>
    <p:extLst>
      <p:ext uri="{BB962C8B-B14F-4D97-AF65-F5344CB8AC3E}">
        <p14:creationId xmlns:p14="http://schemas.microsoft.com/office/powerpoint/2010/main" val="331183521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60F273-DF38-4381-8F5E-F556DA96ECEC}"/>
              </a:ext>
            </a:extLst>
          </p:cNvPr>
          <p:cNvSpPr>
            <a:spLocks noGrp="1"/>
          </p:cNvSpPr>
          <p:nvPr>
            <p:ph type="title"/>
          </p:nvPr>
        </p:nvSpPr>
        <p:spPr/>
        <p:txBody>
          <a:bodyPr>
            <a:normAutofit fontScale="90000"/>
          </a:bodyPr>
          <a:lstStyle/>
          <a:p>
            <a:r>
              <a:rPr lang="en-US" dirty="0"/>
              <a:t>Basic Decontamination Procedures</a:t>
            </a:r>
          </a:p>
        </p:txBody>
      </p:sp>
      <p:sp>
        <p:nvSpPr>
          <p:cNvPr id="2" name="Content Placeholder 1">
            <a:extLst>
              <a:ext uri="{FF2B5EF4-FFF2-40B4-BE49-F238E27FC236}">
                <a16:creationId xmlns:a16="http://schemas.microsoft.com/office/drawing/2014/main" id="{C02F2E86-7AF1-4FFE-B193-1C011E39C0C9}"/>
              </a:ext>
            </a:extLst>
          </p:cNvPr>
          <p:cNvSpPr>
            <a:spLocks noGrp="1"/>
          </p:cNvSpPr>
          <p:nvPr>
            <p:ph idx="1"/>
          </p:nvPr>
        </p:nvSpPr>
        <p:spPr/>
        <p:txBody>
          <a:bodyPr/>
          <a:lstStyle/>
          <a:p>
            <a:r>
              <a:rPr lang="en-US" dirty="0"/>
              <a:t>Leave the contaminated area </a:t>
            </a:r>
          </a:p>
          <a:p>
            <a:r>
              <a:rPr lang="en-US" dirty="0"/>
              <a:t>Take decontamination action</a:t>
            </a:r>
          </a:p>
          <a:p>
            <a:pPr lvl="1"/>
            <a:r>
              <a:rPr lang="en-US" dirty="0"/>
              <a:t>Remove everything</a:t>
            </a:r>
          </a:p>
          <a:p>
            <a:pPr lvl="1"/>
            <a:r>
              <a:rPr lang="en-US" dirty="0"/>
              <a:t>Wash hands</a:t>
            </a:r>
          </a:p>
          <a:p>
            <a:pPr lvl="1"/>
            <a:r>
              <a:rPr lang="en-US" dirty="0"/>
              <a:t>Flush the entire body</a:t>
            </a:r>
          </a:p>
          <a:p>
            <a:pPr lvl="1"/>
            <a:r>
              <a:rPr lang="en-US" dirty="0"/>
              <a:t>Blot dry </a:t>
            </a:r>
          </a:p>
          <a:p>
            <a:r>
              <a:rPr lang="en-US" dirty="0"/>
              <a:t>Report for decontamination </a:t>
            </a:r>
          </a:p>
        </p:txBody>
      </p:sp>
      <p:pic>
        <p:nvPicPr>
          <p:cNvPr id="6" name="Picture 5" descr="Photo of hands washing in a sink.">
            <a:extLst>
              <a:ext uri="{FF2B5EF4-FFF2-40B4-BE49-F238E27FC236}">
                <a16:creationId xmlns:a16="http://schemas.microsoft.com/office/drawing/2014/main" id="{6D31A48E-9C89-4172-8D38-9A45DD840B2C}"/>
              </a:ext>
            </a:extLst>
          </p:cNvPr>
          <p:cNvPicPr>
            <a:picLocks noChangeAspect="1"/>
          </p:cNvPicPr>
          <p:nvPr/>
        </p:nvPicPr>
        <p:blipFill>
          <a:blip r:embed="rId2"/>
          <a:stretch>
            <a:fillRect/>
          </a:stretch>
        </p:blipFill>
        <p:spPr>
          <a:xfrm>
            <a:off x="5868784" y="1647455"/>
            <a:ext cx="2647581" cy="4108179"/>
          </a:xfrm>
          <a:prstGeom prst="rect">
            <a:avLst/>
          </a:prstGeom>
        </p:spPr>
      </p:pic>
      <p:sp>
        <p:nvSpPr>
          <p:cNvPr id="7" name="Content Placeholder 6">
            <a:extLst>
              <a:ext uri="{FF2B5EF4-FFF2-40B4-BE49-F238E27FC236}">
                <a16:creationId xmlns:a16="http://schemas.microsoft.com/office/drawing/2014/main" id="{D9D4AA05-D2EF-48DD-AEB7-06266802F727}"/>
              </a:ext>
            </a:extLst>
          </p:cNvPr>
          <p:cNvSpPr>
            <a:spLocks noGrp="1"/>
          </p:cNvSpPr>
          <p:nvPr>
            <p:ph sz="quarter" idx="12"/>
          </p:nvPr>
        </p:nvSpPr>
        <p:spPr/>
        <p:txBody>
          <a:bodyPr/>
          <a:lstStyle/>
          <a:p>
            <a:r>
              <a:rPr lang="en-US" dirty="0"/>
              <a:t>PM 8-13</a:t>
            </a:r>
          </a:p>
        </p:txBody>
      </p:sp>
      <p:sp>
        <p:nvSpPr>
          <p:cNvPr id="4" name="Text Placeholder 3">
            <a:extLst>
              <a:ext uri="{FF2B5EF4-FFF2-40B4-BE49-F238E27FC236}">
                <a16:creationId xmlns:a16="http://schemas.microsoft.com/office/drawing/2014/main" id="{2D4E3520-DA92-4516-BF10-7446ED49BB15}"/>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EC5E8A3E-258B-4B1D-BA5E-6B9BF9FC59C4}"/>
              </a:ext>
            </a:extLst>
          </p:cNvPr>
          <p:cNvSpPr>
            <a:spLocks noGrp="1"/>
          </p:cNvSpPr>
          <p:nvPr>
            <p:ph type="body" sz="quarter" idx="11"/>
          </p:nvPr>
        </p:nvSpPr>
        <p:spPr/>
        <p:txBody>
          <a:bodyPr/>
          <a:lstStyle/>
          <a:p>
            <a:r>
              <a:rPr lang="en-US" dirty="0"/>
              <a:t>8-15</a:t>
            </a:r>
          </a:p>
        </p:txBody>
      </p:sp>
    </p:spTree>
    <p:extLst>
      <p:ext uri="{BB962C8B-B14F-4D97-AF65-F5344CB8AC3E}">
        <p14:creationId xmlns:p14="http://schemas.microsoft.com/office/powerpoint/2010/main" val="114677860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26976D-F9EE-466E-891C-6BE5761F07F2}"/>
              </a:ext>
            </a:extLst>
          </p:cNvPr>
          <p:cNvSpPr>
            <a:spLocks noGrp="1"/>
          </p:cNvSpPr>
          <p:nvPr>
            <p:ph type="title"/>
          </p:nvPr>
        </p:nvSpPr>
        <p:spPr/>
        <p:txBody>
          <a:bodyPr/>
          <a:lstStyle/>
          <a:p>
            <a:r>
              <a:rPr lang="en-US" dirty="0"/>
              <a:t>CBRNE Indicators</a:t>
            </a:r>
          </a:p>
        </p:txBody>
      </p:sp>
      <p:sp>
        <p:nvSpPr>
          <p:cNvPr id="2" name="Content Placeholder 1">
            <a:extLst>
              <a:ext uri="{FF2B5EF4-FFF2-40B4-BE49-F238E27FC236}">
                <a16:creationId xmlns:a16="http://schemas.microsoft.com/office/drawing/2014/main" id="{CD2E6762-33BC-4863-9567-49A4EB84365C}"/>
              </a:ext>
            </a:extLst>
          </p:cNvPr>
          <p:cNvSpPr>
            <a:spLocks noGrp="1"/>
          </p:cNvSpPr>
          <p:nvPr>
            <p:ph idx="1"/>
          </p:nvPr>
        </p:nvSpPr>
        <p:spPr/>
        <p:txBody>
          <a:bodyPr/>
          <a:lstStyle/>
          <a:p>
            <a:r>
              <a:rPr lang="en-US" dirty="0"/>
              <a:t>Vapor clouds or mists that are unusual for the area or for the time of day </a:t>
            </a:r>
          </a:p>
          <a:p>
            <a:r>
              <a:rPr lang="en-US" dirty="0"/>
              <a:t>Out of place and unattended packages, boxes, or vehicles </a:t>
            </a:r>
          </a:p>
          <a:p>
            <a:r>
              <a:rPr lang="en-US" dirty="0"/>
              <a:t>If you observe any indicators</a:t>
            </a:r>
          </a:p>
          <a:p>
            <a:pPr lvl="1"/>
            <a:r>
              <a:rPr lang="en-US" dirty="0"/>
              <a:t>Do not touch</a:t>
            </a:r>
          </a:p>
          <a:p>
            <a:pPr lvl="1"/>
            <a:r>
              <a:rPr lang="en-US" dirty="0"/>
              <a:t>Move away</a:t>
            </a:r>
          </a:p>
          <a:p>
            <a:pPr lvl="1"/>
            <a:r>
              <a:rPr lang="en-US" dirty="0"/>
              <a:t>Report it </a:t>
            </a:r>
          </a:p>
        </p:txBody>
      </p:sp>
      <p:sp>
        <p:nvSpPr>
          <p:cNvPr id="6" name="Content Placeholder 5">
            <a:extLst>
              <a:ext uri="{FF2B5EF4-FFF2-40B4-BE49-F238E27FC236}">
                <a16:creationId xmlns:a16="http://schemas.microsoft.com/office/drawing/2014/main" id="{0C0356C9-6050-4208-87F5-A5EFC9D8FF94}"/>
              </a:ext>
            </a:extLst>
          </p:cNvPr>
          <p:cNvSpPr>
            <a:spLocks noGrp="1"/>
          </p:cNvSpPr>
          <p:nvPr>
            <p:ph sz="quarter" idx="12"/>
          </p:nvPr>
        </p:nvSpPr>
        <p:spPr/>
        <p:txBody>
          <a:bodyPr/>
          <a:lstStyle/>
          <a:p>
            <a:r>
              <a:rPr lang="en-US" dirty="0"/>
              <a:t>PM 8-14</a:t>
            </a:r>
          </a:p>
        </p:txBody>
      </p:sp>
      <p:sp>
        <p:nvSpPr>
          <p:cNvPr id="4" name="Text Placeholder 3">
            <a:extLst>
              <a:ext uri="{FF2B5EF4-FFF2-40B4-BE49-F238E27FC236}">
                <a16:creationId xmlns:a16="http://schemas.microsoft.com/office/drawing/2014/main" id="{5556F019-FF68-42E4-9595-C6DA6A1E7037}"/>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ADB49E35-742E-44F9-B5AA-20CC7A0D751F}"/>
              </a:ext>
            </a:extLst>
          </p:cNvPr>
          <p:cNvSpPr>
            <a:spLocks noGrp="1"/>
          </p:cNvSpPr>
          <p:nvPr>
            <p:ph type="body" sz="quarter" idx="11"/>
          </p:nvPr>
        </p:nvSpPr>
        <p:spPr/>
        <p:txBody>
          <a:bodyPr/>
          <a:lstStyle/>
          <a:p>
            <a:r>
              <a:rPr lang="en-US" dirty="0"/>
              <a:t>8-16</a:t>
            </a:r>
          </a:p>
        </p:txBody>
      </p:sp>
    </p:spTree>
    <p:extLst>
      <p:ext uri="{BB962C8B-B14F-4D97-AF65-F5344CB8AC3E}">
        <p14:creationId xmlns:p14="http://schemas.microsoft.com/office/powerpoint/2010/main" val="310553729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332E11-B897-4EAD-9CFE-0F99E2D3627A}"/>
              </a:ext>
            </a:extLst>
          </p:cNvPr>
          <p:cNvSpPr>
            <a:spLocks noGrp="1"/>
          </p:cNvSpPr>
          <p:nvPr>
            <p:ph type="title"/>
          </p:nvPr>
        </p:nvSpPr>
        <p:spPr/>
        <p:txBody>
          <a:bodyPr/>
          <a:lstStyle/>
          <a:p>
            <a:r>
              <a:rPr lang="en-US" dirty="0"/>
              <a:t>Nuclear Weapons</a:t>
            </a:r>
          </a:p>
        </p:txBody>
      </p:sp>
      <p:sp>
        <p:nvSpPr>
          <p:cNvPr id="2" name="Content Placeholder 1">
            <a:extLst>
              <a:ext uri="{FF2B5EF4-FFF2-40B4-BE49-F238E27FC236}">
                <a16:creationId xmlns:a16="http://schemas.microsoft.com/office/drawing/2014/main" id="{C3C50E91-A760-4B4A-8C51-6AE9303B5B89}"/>
              </a:ext>
            </a:extLst>
          </p:cNvPr>
          <p:cNvSpPr>
            <a:spLocks noGrp="1"/>
          </p:cNvSpPr>
          <p:nvPr>
            <p:ph idx="1"/>
          </p:nvPr>
        </p:nvSpPr>
        <p:spPr>
          <a:xfrm>
            <a:off x="315142" y="1521229"/>
            <a:ext cx="4960243" cy="4781145"/>
          </a:xfrm>
        </p:spPr>
        <p:txBody>
          <a:bodyPr>
            <a:normAutofit/>
          </a:bodyPr>
          <a:lstStyle/>
          <a:p>
            <a:r>
              <a:rPr lang="en-US" dirty="0"/>
              <a:t>Derives destructive force from nuclear reaction </a:t>
            </a:r>
          </a:p>
          <a:p>
            <a:r>
              <a:rPr lang="en-US" dirty="0"/>
              <a:t>Affected area is larger as contaminated objects spread </a:t>
            </a:r>
          </a:p>
          <a:p>
            <a:r>
              <a:rPr lang="en-US" dirty="0"/>
              <a:t>Potential for casualties extends beyond initial attack </a:t>
            </a:r>
          </a:p>
          <a:p>
            <a:r>
              <a:rPr lang="en-US" dirty="0"/>
              <a:t>Long-term effects difficult to monitor and track </a:t>
            </a:r>
          </a:p>
        </p:txBody>
      </p:sp>
      <p:pic>
        <p:nvPicPr>
          <p:cNvPr id="6" name="Picture 5" descr="Photo of a sign saying, &quot;No drugs or nuclear weapons allowed inside.&quot; ">
            <a:extLst>
              <a:ext uri="{FF2B5EF4-FFF2-40B4-BE49-F238E27FC236}">
                <a16:creationId xmlns:a16="http://schemas.microsoft.com/office/drawing/2014/main" id="{E7E329A4-652F-48F5-BAED-A9472EBE9CC1}"/>
              </a:ext>
            </a:extLst>
          </p:cNvPr>
          <p:cNvPicPr>
            <a:picLocks noChangeAspect="1"/>
          </p:cNvPicPr>
          <p:nvPr/>
        </p:nvPicPr>
        <p:blipFill>
          <a:blip r:embed="rId2"/>
          <a:stretch>
            <a:fillRect/>
          </a:stretch>
        </p:blipFill>
        <p:spPr>
          <a:xfrm>
            <a:off x="5353495" y="2589246"/>
            <a:ext cx="3607358" cy="2386888"/>
          </a:xfrm>
          <a:prstGeom prst="rect">
            <a:avLst/>
          </a:prstGeom>
        </p:spPr>
      </p:pic>
      <p:sp>
        <p:nvSpPr>
          <p:cNvPr id="7" name="Content Placeholder 6">
            <a:extLst>
              <a:ext uri="{FF2B5EF4-FFF2-40B4-BE49-F238E27FC236}">
                <a16:creationId xmlns:a16="http://schemas.microsoft.com/office/drawing/2014/main" id="{715359B2-CA11-41C6-B0CB-B1A4AFE052D9}"/>
              </a:ext>
            </a:extLst>
          </p:cNvPr>
          <p:cNvSpPr>
            <a:spLocks noGrp="1"/>
          </p:cNvSpPr>
          <p:nvPr>
            <p:ph sz="quarter" idx="12"/>
          </p:nvPr>
        </p:nvSpPr>
        <p:spPr/>
        <p:txBody>
          <a:bodyPr/>
          <a:lstStyle/>
          <a:p>
            <a:r>
              <a:rPr lang="en-US" dirty="0"/>
              <a:t>PM 8-14</a:t>
            </a:r>
          </a:p>
        </p:txBody>
      </p:sp>
      <p:sp>
        <p:nvSpPr>
          <p:cNvPr id="4" name="Text Placeholder 3">
            <a:extLst>
              <a:ext uri="{FF2B5EF4-FFF2-40B4-BE49-F238E27FC236}">
                <a16:creationId xmlns:a16="http://schemas.microsoft.com/office/drawing/2014/main" id="{29C832B8-E746-4F47-8058-360F050B73BE}"/>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3D637DE1-6A6C-41A3-8873-7D49E9F4B9E5}"/>
              </a:ext>
            </a:extLst>
          </p:cNvPr>
          <p:cNvSpPr>
            <a:spLocks noGrp="1"/>
          </p:cNvSpPr>
          <p:nvPr>
            <p:ph type="body" sz="quarter" idx="11"/>
          </p:nvPr>
        </p:nvSpPr>
        <p:spPr/>
        <p:txBody>
          <a:bodyPr/>
          <a:lstStyle/>
          <a:p>
            <a:r>
              <a:rPr lang="en-US" dirty="0"/>
              <a:t>8-17</a:t>
            </a:r>
          </a:p>
        </p:txBody>
      </p:sp>
    </p:spTree>
    <p:extLst>
      <p:ext uri="{BB962C8B-B14F-4D97-AF65-F5344CB8AC3E}">
        <p14:creationId xmlns:p14="http://schemas.microsoft.com/office/powerpoint/2010/main" val="338968190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805131-E99B-4E62-9DE4-42AF1FF105D9}"/>
              </a:ext>
            </a:extLst>
          </p:cNvPr>
          <p:cNvSpPr>
            <a:spLocks noGrp="1"/>
          </p:cNvSpPr>
          <p:nvPr>
            <p:ph type="title"/>
          </p:nvPr>
        </p:nvSpPr>
        <p:spPr/>
        <p:txBody>
          <a:bodyPr>
            <a:normAutofit fontScale="90000"/>
          </a:bodyPr>
          <a:lstStyle/>
          <a:p>
            <a:r>
              <a:rPr lang="en-US" dirty="0"/>
              <a:t>Shelter-in-Place Procedures</a:t>
            </a:r>
          </a:p>
        </p:txBody>
      </p:sp>
      <p:sp>
        <p:nvSpPr>
          <p:cNvPr id="2" name="Content Placeholder 1">
            <a:extLst>
              <a:ext uri="{FF2B5EF4-FFF2-40B4-BE49-F238E27FC236}">
                <a16:creationId xmlns:a16="http://schemas.microsoft.com/office/drawing/2014/main" id="{0D427FBB-46D9-4AF9-A931-C8EACC5F19C2}"/>
              </a:ext>
            </a:extLst>
          </p:cNvPr>
          <p:cNvSpPr>
            <a:spLocks noGrp="1"/>
          </p:cNvSpPr>
          <p:nvPr>
            <p:ph idx="1"/>
          </p:nvPr>
        </p:nvSpPr>
        <p:spPr/>
        <p:txBody>
          <a:bodyPr/>
          <a:lstStyle/>
          <a:p>
            <a:r>
              <a:rPr lang="en-US" dirty="0"/>
              <a:t>Shut off ventilation systems </a:t>
            </a:r>
          </a:p>
          <a:p>
            <a:r>
              <a:rPr lang="en-US" dirty="0"/>
              <a:t>Go to your shelter-in-place room </a:t>
            </a:r>
          </a:p>
          <a:p>
            <a:r>
              <a:rPr lang="en-US" dirty="0"/>
              <a:t>Use precut plastic sheeting to cover air openings </a:t>
            </a:r>
          </a:p>
          <a:p>
            <a:r>
              <a:rPr lang="en-US" dirty="0"/>
              <a:t>Tape sheeting over doors, windows, vents </a:t>
            </a:r>
          </a:p>
          <a:p>
            <a:r>
              <a:rPr lang="en-US" dirty="0"/>
              <a:t>Use duct tape to seal other areas </a:t>
            </a:r>
          </a:p>
          <a:p>
            <a:r>
              <a:rPr lang="en-US" dirty="0"/>
              <a:t>Listen to a battery-powered radio </a:t>
            </a:r>
          </a:p>
          <a:p>
            <a:r>
              <a:rPr lang="en-US" dirty="0"/>
              <a:t>Ventilate room once contaminants are gone </a:t>
            </a:r>
          </a:p>
        </p:txBody>
      </p:sp>
      <p:sp>
        <p:nvSpPr>
          <p:cNvPr id="6" name="Content Placeholder 5">
            <a:extLst>
              <a:ext uri="{FF2B5EF4-FFF2-40B4-BE49-F238E27FC236}">
                <a16:creationId xmlns:a16="http://schemas.microsoft.com/office/drawing/2014/main" id="{DCBCD6CC-32E2-490A-AE20-79FF47B20234}"/>
              </a:ext>
            </a:extLst>
          </p:cNvPr>
          <p:cNvSpPr>
            <a:spLocks noGrp="1"/>
          </p:cNvSpPr>
          <p:nvPr>
            <p:ph sz="quarter" idx="12"/>
          </p:nvPr>
        </p:nvSpPr>
        <p:spPr/>
        <p:txBody>
          <a:bodyPr/>
          <a:lstStyle/>
          <a:p>
            <a:r>
              <a:rPr lang="en-US" dirty="0"/>
              <a:t>8-15</a:t>
            </a:r>
          </a:p>
        </p:txBody>
      </p:sp>
      <p:sp>
        <p:nvSpPr>
          <p:cNvPr id="4" name="Text Placeholder 3">
            <a:extLst>
              <a:ext uri="{FF2B5EF4-FFF2-40B4-BE49-F238E27FC236}">
                <a16:creationId xmlns:a16="http://schemas.microsoft.com/office/drawing/2014/main" id="{E37F9636-CBE1-4AF1-BCC9-2600032F1EB1}"/>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5D7BDEB4-5865-4363-85AF-CDCDA7E4928E}"/>
              </a:ext>
            </a:extLst>
          </p:cNvPr>
          <p:cNvSpPr>
            <a:spLocks noGrp="1"/>
          </p:cNvSpPr>
          <p:nvPr>
            <p:ph type="body" sz="quarter" idx="11"/>
          </p:nvPr>
        </p:nvSpPr>
        <p:spPr/>
        <p:txBody>
          <a:bodyPr/>
          <a:lstStyle/>
          <a:p>
            <a:r>
              <a:rPr lang="en-US" dirty="0"/>
              <a:t>8-18</a:t>
            </a:r>
          </a:p>
        </p:txBody>
      </p:sp>
    </p:spTree>
    <p:extLst>
      <p:ext uri="{BB962C8B-B14F-4D97-AF65-F5344CB8AC3E}">
        <p14:creationId xmlns:p14="http://schemas.microsoft.com/office/powerpoint/2010/main" val="18624978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CD6A38-DAE5-4331-919E-3FED4D42E008}"/>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8)</a:t>
            </a:r>
            <a:endParaRPr lang="en-US" dirty="0">
              <a:solidFill>
                <a:srgbClr val="448431"/>
              </a:solidFill>
            </a:endParaRPr>
          </a:p>
        </p:txBody>
      </p:sp>
      <p:sp>
        <p:nvSpPr>
          <p:cNvPr id="2" name="Content Placeholder 1">
            <a:extLst>
              <a:ext uri="{FF2B5EF4-FFF2-40B4-BE49-F238E27FC236}">
                <a16:creationId xmlns:a16="http://schemas.microsoft.com/office/drawing/2014/main" id="{D40FFE69-4B18-4745-8E3B-6F11EB2C7F21}"/>
              </a:ext>
            </a:extLst>
          </p:cNvPr>
          <p:cNvSpPr>
            <a:spLocks noGrp="1"/>
          </p:cNvSpPr>
          <p:nvPr>
            <p:ph idx="1"/>
          </p:nvPr>
        </p:nvSpPr>
        <p:spPr/>
        <p:txBody>
          <a:bodyPr>
            <a:normAutofit/>
          </a:bodyPr>
          <a:lstStyle/>
          <a:p>
            <a:r>
              <a:rPr lang="en-US" sz="2400" dirty="0"/>
              <a:t>When terrorists attack, their goals are to:</a:t>
            </a:r>
          </a:p>
          <a:p>
            <a:pPr lvl="1"/>
            <a:r>
              <a:rPr lang="en-US" sz="2000" dirty="0"/>
              <a:t>Create mass casualties</a:t>
            </a:r>
          </a:p>
          <a:p>
            <a:pPr lvl="1"/>
            <a:r>
              <a:rPr lang="en-US" sz="2000" dirty="0"/>
              <a:t>Disrupt critical resources, vital services, and the economy</a:t>
            </a:r>
          </a:p>
          <a:p>
            <a:pPr lvl="1"/>
            <a:r>
              <a:rPr lang="en-US" sz="2000" dirty="0"/>
              <a:t>Cause fear </a:t>
            </a:r>
          </a:p>
          <a:p>
            <a:r>
              <a:rPr lang="en-US" sz="2400" dirty="0"/>
              <a:t>New Tactics</a:t>
            </a:r>
          </a:p>
          <a:p>
            <a:pPr lvl="1"/>
            <a:r>
              <a:rPr lang="en-US" sz="2000" dirty="0"/>
              <a:t>Active Shooter</a:t>
            </a:r>
          </a:p>
          <a:p>
            <a:pPr lvl="1"/>
            <a:r>
              <a:rPr lang="en-US" sz="2000" dirty="0"/>
              <a:t>Improvised Explosive Devices</a:t>
            </a:r>
          </a:p>
          <a:p>
            <a:pPr lvl="1"/>
            <a:r>
              <a:rPr lang="en-US" sz="2000" dirty="0"/>
              <a:t>Complex Coordinated Attacks</a:t>
            </a:r>
          </a:p>
          <a:p>
            <a:pPr lvl="1"/>
            <a:r>
              <a:rPr lang="en-US" sz="2000" dirty="0"/>
              <a:t>Cyber Attacks </a:t>
            </a:r>
          </a:p>
          <a:p>
            <a:r>
              <a:rPr lang="en-US" sz="2400" dirty="0"/>
              <a:t>CERT volunteers are NOT equipped or trained to respond to terrorist incidents </a:t>
            </a:r>
          </a:p>
        </p:txBody>
      </p:sp>
      <p:sp>
        <p:nvSpPr>
          <p:cNvPr id="6" name="Content Placeholder 5">
            <a:extLst>
              <a:ext uri="{FF2B5EF4-FFF2-40B4-BE49-F238E27FC236}">
                <a16:creationId xmlns:a16="http://schemas.microsoft.com/office/drawing/2014/main" id="{D015CF69-B339-4293-AFB3-B6241779F2E3}"/>
              </a:ext>
            </a:extLst>
          </p:cNvPr>
          <p:cNvSpPr>
            <a:spLocks noGrp="1"/>
          </p:cNvSpPr>
          <p:nvPr>
            <p:ph sz="quarter" idx="12"/>
          </p:nvPr>
        </p:nvSpPr>
        <p:spPr/>
        <p:txBody>
          <a:bodyPr/>
          <a:lstStyle/>
          <a:p>
            <a:r>
              <a:rPr lang="en-US" dirty="0"/>
              <a:t>PM 8-17</a:t>
            </a:r>
          </a:p>
        </p:txBody>
      </p:sp>
      <p:sp>
        <p:nvSpPr>
          <p:cNvPr id="4" name="Text Placeholder 3">
            <a:extLst>
              <a:ext uri="{FF2B5EF4-FFF2-40B4-BE49-F238E27FC236}">
                <a16:creationId xmlns:a16="http://schemas.microsoft.com/office/drawing/2014/main" id="{06A0A58F-7908-4826-A4B4-F27D4C53C225}"/>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E767D7CB-7201-4FCC-A42D-401B4D36DF68}"/>
              </a:ext>
            </a:extLst>
          </p:cNvPr>
          <p:cNvSpPr>
            <a:spLocks noGrp="1"/>
          </p:cNvSpPr>
          <p:nvPr>
            <p:ph type="body" sz="quarter" idx="11"/>
          </p:nvPr>
        </p:nvSpPr>
        <p:spPr/>
        <p:txBody>
          <a:bodyPr/>
          <a:lstStyle/>
          <a:p>
            <a:r>
              <a:rPr lang="en-US" dirty="0"/>
              <a:t>8-19</a:t>
            </a:r>
          </a:p>
        </p:txBody>
      </p:sp>
    </p:spTree>
    <p:extLst>
      <p:ext uri="{BB962C8B-B14F-4D97-AF65-F5344CB8AC3E}">
        <p14:creationId xmlns:p14="http://schemas.microsoft.com/office/powerpoint/2010/main" val="2611045780"/>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394776-D006-4DC6-847E-052AAD6FE962}"/>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8)</a:t>
            </a:r>
            <a:endParaRPr lang="en-US" dirty="0">
              <a:solidFill>
                <a:srgbClr val="448431"/>
              </a:solidFill>
            </a:endParaRPr>
          </a:p>
        </p:txBody>
      </p:sp>
      <p:sp>
        <p:nvSpPr>
          <p:cNvPr id="2" name="Content Placeholder 1">
            <a:extLst>
              <a:ext uri="{FF2B5EF4-FFF2-40B4-BE49-F238E27FC236}">
                <a16:creationId xmlns:a16="http://schemas.microsoft.com/office/drawing/2014/main" id="{6AC77E62-D5D8-4DC6-B9A4-A9048A2B9A14}"/>
              </a:ext>
            </a:extLst>
          </p:cNvPr>
          <p:cNvSpPr>
            <a:spLocks noGrp="1"/>
          </p:cNvSpPr>
          <p:nvPr>
            <p:ph idx="1"/>
          </p:nvPr>
        </p:nvSpPr>
        <p:spPr/>
        <p:txBody>
          <a:bodyPr/>
          <a:lstStyle/>
          <a:p>
            <a:r>
              <a:rPr lang="en-US" dirty="0"/>
              <a:t>Review the materials for the next session </a:t>
            </a:r>
          </a:p>
          <a:p>
            <a:r>
              <a:rPr lang="en-US" dirty="0"/>
              <a:t>Wear appropriate clothing for next session </a:t>
            </a:r>
          </a:p>
        </p:txBody>
      </p:sp>
      <p:pic>
        <p:nvPicPr>
          <p:cNvPr id="6" name="Picture 5" descr="Photo: CERT members place a splint on a survivor.">
            <a:extLst>
              <a:ext uri="{FF2B5EF4-FFF2-40B4-BE49-F238E27FC236}">
                <a16:creationId xmlns:a16="http://schemas.microsoft.com/office/drawing/2014/main" id="{00E84CA7-B003-4122-A777-7A3396D44776}"/>
              </a:ext>
            </a:extLst>
          </p:cNvPr>
          <p:cNvPicPr>
            <a:picLocks noChangeAspect="1"/>
          </p:cNvPicPr>
          <p:nvPr/>
        </p:nvPicPr>
        <p:blipFill>
          <a:blip r:embed="rId2"/>
          <a:stretch>
            <a:fillRect/>
          </a:stretch>
        </p:blipFill>
        <p:spPr>
          <a:xfrm>
            <a:off x="2664337" y="2954776"/>
            <a:ext cx="3815326" cy="2533563"/>
          </a:xfrm>
          <a:prstGeom prst="rect">
            <a:avLst/>
          </a:prstGeom>
        </p:spPr>
      </p:pic>
      <p:sp>
        <p:nvSpPr>
          <p:cNvPr id="7" name="Content Placeholder 6">
            <a:extLst>
              <a:ext uri="{FF2B5EF4-FFF2-40B4-BE49-F238E27FC236}">
                <a16:creationId xmlns:a16="http://schemas.microsoft.com/office/drawing/2014/main" id="{1B65075E-C1A4-4657-8C4B-7C871F4BB287}"/>
              </a:ext>
            </a:extLst>
          </p:cNvPr>
          <p:cNvSpPr>
            <a:spLocks noGrp="1"/>
          </p:cNvSpPr>
          <p:nvPr>
            <p:ph sz="quarter" idx="12"/>
          </p:nvPr>
        </p:nvSpPr>
        <p:spPr/>
        <p:txBody>
          <a:bodyPr/>
          <a:lstStyle/>
          <a:p>
            <a:r>
              <a:rPr lang="en-US" dirty="0"/>
              <a:t>PM 8-18</a:t>
            </a:r>
          </a:p>
        </p:txBody>
      </p:sp>
      <p:sp>
        <p:nvSpPr>
          <p:cNvPr id="4" name="Text Placeholder 3">
            <a:extLst>
              <a:ext uri="{FF2B5EF4-FFF2-40B4-BE49-F238E27FC236}">
                <a16:creationId xmlns:a16="http://schemas.microsoft.com/office/drawing/2014/main" id="{FF9935FF-64D2-4DE0-AE9E-76808908398F}"/>
              </a:ext>
            </a:extLst>
          </p:cNvPr>
          <p:cNvSpPr>
            <a:spLocks noGrp="1"/>
          </p:cNvSpPr>
          <p:nvPr>
            <p:ph type="body" sz="quarter" idx="10"/>
          </p:nvPr>
        </p:nvSpPr>
        <p:spPr/>
        <p:txBody>
          <a:bodyPr/>
          <a:lstStyle/>
          <a:p>
            <a:r>
              <a:rPr lang="en-US" dirty="0"/>
              <a:t>CERT Basic Training Unit 8: Terrorism and CERT</a:t>
            </a:r>
          </a:p>
        </p:txBody>
      </p:sp>
      <p:sp>
        <p:nvSpPr>
          <p:cNvPr id="5" name="Text Placeholder 4">
            <a:extLst>
              <a:ext uri="{FF2B5EF4-FFF2-40B4-BE49-F238E27FC236}">
                <a16:creationId xmlns:a16="http://schemas.microsoft.com/office/drawing/2014/main" id="{0573DD68-A14F-4150-8ADB-BD32752491E7}"/>
              </a:ext>
            </a:extLst>
          </p:cNvPr>
          <p:cNvSpPr>
            <a:spLocks noGrp="1"/>
          </p:cNvSpPr>
          <p:nvPr>
            <p:ph type="body" sz="quarter" idx="11"/>
          </p:nvPr>
        </p:nvSpPr>
        <p:spPr/>
        <p:txBody>
          <a:bodyPr/>
          <a:lstStyle/>
          <a:p>
            <a:r>
              <a:rPr lang="en-US" dirty="0"/>
              <a:t>8-20</a:t>
            </a:r>
          </a:p>
        </p:txBody>
      </p:sp>
    </p:spTree>
    <p:extLst>
      <p:ext uri="{BB962C8B-B14F-4D97-AF65-F5344CB8AC3E}">
        <p14:creationId xmlns:p14="http://schemas.microsoft.com/office/powerpoint/2010/main" val="6916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0342A4-F718-4347-A8EF-0B7CCF6F0B19}"/>
              </a:ext>
            </a:extLst>
          </p:cNvPr>
          <p:cNvSpPr>
            <a:spLocks noGrp="1"/>
          </p:cNvSpPr>
          <p:nvPr>
            <p:ph type="title"/>
          </p:nvPr>
        </p:nvSpPr>
        <p:spPr/>
        <p:txBody>
          <a:bodyPr/>
          <a:lstStyle/>
          <a:p>
            <a:r>
              <a:rPr lang="en-US" dirty="0"/>
              <a:t>Sheltering</a:t>
            </a:r>
          </a:p>
        </p:txBody>
      </p:sp>
      <p:sp>
        <p:nvSpPr>
          <p:cNvPr id="2" name="Content Placeholder 1">
            <a:extLst>
              <a:ext uri="{FF2B5EF4-FFF2-40B4-BE49-F238E27FC236}">
                <a16:creationId xmlns:a16="http://schemas.microsoft.com/office/drawing/2014/main" id="{67B89849-CF36-48EF-85E7-647B984C0B7D}"/>
              </a:ext>
            </a:extLst>
          </p:cNvPr>
          <p:cNvSpPr>
            <a:spLocks noGrp="1"/>
          </p:cNvSpPr>
          <p:nvPr>
            <p:ph idx="1"/>
          </p:nvPr>
        </p:nvSpPr>
        <p:spPr/>
        <p:txBody>
          <a:bodyPr>
            <a:normAutofit/>
          </a:bodyPr>
          <a:lstStyle/>
          <a:p>
            <a:pPr>
              <a:spcBef>
                <a:spcPts val="400"/>
              </a:spcBef>
            </a:pPr>
            <a:r>
              <a:rPr lang="en-US" b="1" dirty="0"/>
              <a:t>Shelter in place: sealing a room</a:t>
            </a:r>
          </a:p>
          <a:p>
            <a:pPr lvl="1">
              <a:spcBef>
                <a:spcPts val="400"/>
              </a:spcBef>
            </a:pPr>
            <a:r>
              <a:rPr lang="en-US" dirty="0"/>
              <a:t>Identify internal room</a:t>
            </a:r>
          </a:p>
          <a:p>
            <a:pPr lvl="1">
              <a:spcBef>
                <a:spcPts val="400"/>
              </a:spcBef>
            </a:pPr>
            <a:r>
              <a:rPr lang="en-US" dirty="0"/>
              <a:t>Stay for several hours</a:t>
            </a:r>
          </a:p>
          <a:p>
            <a:pPr lvl="1">
              <a:spcBef>
                <a:spcPts val="400"/>
              </a:spcBef>
            </a:pPr>
            <a:r>
              <a:rPr lang="en-US" dirty="0"/>
              <a:t>Store supplies </a:t>
            </a:r>
          </a:p>
          <a:p>
            <a:pPr>
              <a:spcBef>
                <a:spcPts val="400"/>
              </a:spcBef>
            </a:pPr>
            <a:r>
              <a:rPr lang="en-US" b="1" dirty="0"/>
              <a:t>Shelter for extended stay</a:t>
            </a:r>
          </a:p>
          <a:p>
            <a:pPr lvl="1">
              <a:spcBef>
                <a:spcPts val="400"/>
              </a:spcBef>
            </a:pPr>
            <a:r>
              <a:rPr lang="en-US" dirty="0"/>
              <a:t>Stay for several days or up to 2 weeks</a:t>
            </a:r>
          </a:p>
          <a:p>
            <a:pPr lvl="1">
              <a:spcBef>
                <a:spcPts val="400"/>
              </a:spcBef>
            </a:pPr>
            <a:r>
              <a:rPr lang="en-US" dirty="0"/>
              <a:t>Store emergency supplies </a:t>
            </a:r>
          </a:p>
          <a:p>
            <a:pPr>
              <a:spcBef>
                <a:spcPts val="400"/>
              </a:spcBef>
            </a:pPr>
            <a:r>
              <a:rPr lang="en-US" b="1" dirty="0"/>
              <a:t>Mass care or community shelter</a:t>
            </a:r>
          </a:p>
          <a:p>
            <a:pPr lvl="1">
              <a:spcBef>
                <a:spcPts val="400"/>
              </a:spcBef>
            </a:pPr>
            <a:r>
              <a:rPr lang="en-US" dirty="0"/>
              <a:t>Take 3-day disaster kits</a:t>
            </a:r>
          </a:p>
          <a:p>
            <a:pPr lvl="1">
              <a:spcBef>
                <a:spcPts val="400"/>
              </a:spcBef>
            </a:pPr>
            <a:r>
              <a:rPr lang="en-US" dirty="0"/>
              <a:t>Shelters provide most supplies </a:t>
            </a:r>
          </a:p>
          <a:p>
            <a:pPr>
              <a:spcBef>
                <a:spcPts val="400"/>
              </a:spcBef>
            </a:pPr>
            <a:endParaRPr lang="en-US" dirty="0"/>
          </a:p>
          <a:p>
            <a:pPr lvl="1">
              <a:spcBef>
                <a:spcPts val="400"/>
              </a:spcBef>
            </a:pPr>
            <a:endParaRPr lang="en-US" dirty="0"/>
          </a:p>
          <a:p>
            <a:pPr>
              <a:spcBef>
                <a:spcPts val="400"/>
              </a:spcBef>
            </a:pPr>
            <a:endParaRPr lang="en-US" dirty="0"/>
          </a:p>
        </p:txBody>
      </p:sp>
      <p:sp>
        <p:nvSpPr>
          <p:cNvPr id="3" name="Content Placeholder 2">
            <a:extLst>
              <a:ext uri="{FF2B5EF4-FFF2-40B4-BE49-F238E27FC236}">
                <a16:creationId xmlns:a16="http://schemas.microsoft.com/office/drawing/2014/main" id="{1D46271C-4679-4F84-B266-134FC9082CEC}"/>
              </a:ext>
            </a:extLst>
          </p:cNvPr>
          <p:cNvSpPr>
            <a:spLocks noGrp="1"/>
          </p:cNvSpPr>
          <p:nvPr>
            <p:ph sz="quarter" idx="12"/>
          </p:nvPr>
        </p:nvSpPr>
        <p:spPr/>
        <p:txBody>
          <a:bodyPr/>
          <a:lstStyle/>
          <a:p>
            <a:r>
              <a:rPr lang="en-US" dirty="0"/>
              <a:t>PM 1-19</a:t>
            </a:r>
          </a:p>
        </p:txBody>
      </p:sp>
      <p:sp>
        <p:nvSpPr>
          <p:cNvPr id="5" name="Text Placeholder 4">
            <a:extLst>
              <a:ext uri="{FF2B5EF4-FFF2-40B4-BE49-F238E27FC236}">
                <a16:creationId xmlns:a16="http://schemas.microsoft.com/office/drawing/2014/main" id="{73B54959-D18E-4615-9358-3DC8F8DFFA77}"/>
              </a:ext>
            </a:extLst>
          </p:cNvPr>
          <p:cNvSpPr>
            <a:spLocks noGrp="1"/>
          </p:cNvSpPr>
          <p:nvPr>
            <p:ph type="body" sz="quarter" idx="10"/>
          </p:nvPr>
        </p:nvSpPr>
        <p:spPr/>
        <p:txBody>
          <a:bodyPr/>
          <a:lstStyle/>
          <a:p>
            <a:r>
              <a:rPr lang="en-US" dirty="0"/>
              <a:t>CERT Basic Training Unit 1: Disaster Preparedness</a:t>
            </a:r>
          </a:p>
        </p:txBody>
      </p:sp>
      <p:sp>
        <p:nvSpPr>
          <p:cNvPr id="6" name="Text Placeholder 5">
            <a:extLst>
              <a:ext uri="{FF2B5EF4-FFF2-40B4-BE49-F238E27FC236}">
                <a16:creationId xmlns:a16="http://schemas.microsoft.com/office/drawing/2014/main" id="{E7A73EA0-9388-431C-8373-CF43AC2B46F4}"/>
              </a:ext>
            </a:extLst>
          </p:cNvPr>
          <p:cNvSpPr>
            <a:spLocks noGrp="1"/>
          </p:cNvSpPr>
          <p:nvPr>
            <p:ph type="body" sz="quarter" idx="11"/>
          </p:nvPr>
        </p:nvSpPr>
        <p:spPr/>
        <p:txBody>
          <a:bodyPr/>
          <a:lstStyle/>
          <a:p>
            <a:r>
              <a:rPr lang="en-US" dirty="0"/>
              <a:t>1-25</a:t>
            </a:r>
          </a:p>
        </p:txBody>
      </p:sp>
    </p:spTree>
    <p:extLst>
      <p:ext uri="{BB962C8B-B14F-4D97-AF65-F5344CB8AC3E}">
        <p14:creationId xmlns:p14="http://schemas.microsoft.com/office/powerpoint/2010/main" val="1202860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7525BB-38E6-4EE0-99CC-8CA1C4FB4CE9}"/>
              </a:ext>
            </a:extLst>
          </p:cNvPr>
          <p:cNvSpPr>
            <a:spLocks noGrp="1"/>
          </p:cNvSpPr>
          <p:nvPr>
            <p:ph type="title"/>
          </p:nvPr>
        </p:nvSpPr>
        <p:spPr/>
        <p:txBody>
          <a:bodyPr/>
          <a:lstStyle/>
          <a:p>
            <a:r>
              <a:rPr lang="en-US" dirty="0"/>
              <a:t>Mitigation</a:t>
            </a:r>
          </a:p>
        </p:txBody>
      </p:sp>
      <p:sp>
        <p:nvSpPr>
          <p:cNvPr id="8" name="Content Placeholder 7">
            <a:extLst>
              <a:ext uri="{FF2B5EF4-FFF2-40B4-BE49-F238E27FC236}">
                <a16:creationId xmlns:a16="http://schemas.microsoft.com/office/drawing/2014/main" id="{86E75ED8-1CD4-4104-8F6E-9F47CA9A11C7}"/>
              </a:ext>
            </a:extLst>
          </p:cNvPr>
          <p:cNvSpPr>
            <a:spLocks noGrp="1"/>
          </p:cNvSpPr>
          <p:nvPr>
            <p:ph idx="1"/>
          </p:nvPr>
        </p:nvSpPr>
        <p:spPr/>
        <p:txBody>
          <a:bodyPr/>
          <a:lstStyle/>
          <a:p>
            <a:r>
              <a:rPr lang="en-US" dirty="0"/>
              <a:t>Mitigation is the reduction of loss of life and property by lessening the impact of disasters and includes any activity that prevents an emergency or reduces effects of hazards </a:t>
            </a:r>
          </a:p>
          <a:p>
            <a:r>
              <a:rPr lang="en-US" dirty="0"/>
              <a:t>CERT members should have adequate homeowners coverage </a:t>
            </a:r>
          </a:p>
          <a:p>
            <a:pPr lvl="1"/>
            <a:r>
              <a:rPr lang="en-US" dirty="0"/>
              <a:t>Add flood insurance if in a flood hazard area </a:t>
            </a:r>
          </a:p>
          <a:p>
            <a:endParaRPr lang="en-US" dirty="0"/>
          </a:p>
        </p:txBody>
      </p:sp>
      <p:sp>
        <p:nvSpPr>
          <p:cNvPr id="2" name="Content Placeholder 1">
            <a:extLst>
              <a:ext uri="{FF2B5EF4-FFF2-40B4-BE49-F238E27FC236}">
                <a16:creationId xmlns:a16="http://schemas.microsoft.com/office/drawing/2014/main" id="{5A09EF20-410D-4189-BBC5-A8B775750723}"/>
              </a:ext>
            </a:extLst>
          </p:cNvPr>
          <p:cNvSpPr>
            <a:spLocks noGrp="1"/>
          </p:cNvSpPr>
          <p:nvPr>
            <p:ph sz="quarter" idx="12"/>
          </p:nvPr>
        </p:nvSpPr>
        <p:spPr/>
        <p:txBody>
          <a:bodyPr/>
          <a:lstStyle/>
          <a:p>
            <a:r>
              <a:rPr lang="en-US" dirty="0"/>
              <a:t>PM 1-20</a:t>
            </a:r>
          </a:p>
        </p:txBody>
      </p:sp>
      <p:sp>
        <p:nvSpPr>
          <p:cNvPr id="9" name="Text Placeholder 8">
            <a:extLst>
              <a:ext uri="{FF2B5EF4-FFF2-40B4-BE49-F238E27FC236}">
                <a16:creationId xmlns:a16="http://schemas.microsoft.com/office/drawing/2014/main" id="{01047DF9-8EA4-4B46-906D-FE36B1A7C091}"/>
              </a:ext>
            </a:extLst>
          </p:cNvPr>
          <p:cNvSpPr>
            <a:spLocks noGrp="1"/>
          </p:cNvSpPr>
          <p:nvPr>
            <p:ph type="body" sz="quarter" idx="10"/>
          </p:nvPr>
        </p:nvSpPr>
        <p:spPr/>
        <p:txBody>
          <a:bodyPr/>
          <a:lstStyle/>
          <a:p>
            <a:r>
              <a:rPr lang="en-US" dirty="0"/>
              <a:t>CERT Basic Training Unit 1: Disaster Preparedness</a:t>
            </a:r>
          </a:p>
        </p:txBody>
      </p:sp>
      <p:sp>
        <p:nvSpPr>
          <p:cNvPr id="10" name="Text Placeholder 9">
            <a:extLst>
              <a:ext uri="{FF2B5EF4-FFF2-40B4-BE49-F238E27FC236}">
                <a16:creationId xmlns:a16="http://schemas.microsoft.com/office/drawing/2014/main" id="{BADA2276-B5E2-4080-8C7E-CFE7DAB77D47}"/>
              </a:ext>
            </a:extLst>
          </p:cNvPr>
          <p:cNvSpPr>
            <a:spLocks noGrp="1"/>
          </p:cNvSpPr>
          <p:nvPr>
            <p:ph type="body" sz="quarter" idx="11"/>
          </p:nvPr>
        </p:nvSpPr>
        <p:spPr/>
        <p:txBody>
          <a:bodyPr/>
          <a:lstStyle/>
          <a:p>
            <a:r>
              <a:rPr lang="en-US" dirty="0"/>
              <a:t>1-26</a:t>
            </a:r>
          </a:p>
        </p:txBody>
      </p:sp>
    </p:spTree>
    <p:extLst>
      <p:ext uri="{BB962C8B-B14F-4D97-AF65-F5344CB8AC3E}">
        <p14:creationId xmlns:p14="http://schemas.microsoft.com/office/powerpoint/2010/main" val="4243268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BA9A79-A4DD-4663-9514-78770D6AA4F9}"/>
              </a:ext>
            </a:extLst>
          </p:cNvPr>
          <p:cNvSpPr>
            <a:spLocks noGrp="1"/>
          </p:cNvSpPr>
          <p:nvPr>
            <p:ph type="title"/>
          </p:nvPr>
        </p:nvSpPr>
        <p:spPr/>
        <p:txBody>
          <a:bodyPr>
            <a:normAutofit fontScale="90000"/>
          </a:bodyPr>
          <a:lstStyle/>
          <a:p>
            <a:r>
              <a:rPr lang="en-US" dirty="0"/>
              <a:t>Structural Mitigation Measures</a:t>
            </a:r>
          </a:p>
        </p:txBody>
      </p:sp>
      <p:sp>
        <p:nvSpPr>
          <p:cNvPr id="2" name="Content Placeholder 1">
            <a:extLst>
              <a:ext uri="{FF2B5EF4-FFF2-40B4-BE49-F238E27FC236}">
                <a16:creationId xmlns:a16="http://schemas.microsoft.com/office/drawing/2014/main" id="{05795C09-AB7D-4DC3-917D-D59791257DEB}"/>
              </a:ext>
            </a:extLst>
          </p:cNvPr>
          <p:cNvSpPr>
            <a:spLocks noGrp="1"/>
          </p:cNvSpPr>
          <p:nvPr>
            <p:ph idx="1"/>
          </p:nvPr>
        </p:nvSpPr>
        <p:spPr/>
        <p:txBody>
          <a:bodyPr/>
          <a:lstStyle/>
          <a:p>
            <a:r>
              <a:rPr lang="en-US" dirty="0"/>
              <a:t>Bolt houses to foundations </a:t>
            </a:r>
          </a:p>
          <a:p>
            <a:r>
              <a:rPr lang="en-US" dirty="0"/>
              <a:t>Install trusses or hurricane straps to reinforce roof </a:t>
            </a:r>
          </a:p>
          <a:p>
            <a:r>
              <a:rPr lang="en-US" dirty="0"/>
              <a:t>Strap propane tanks and chimneys </a:t>
            </a:r>
          </a:p>
          <a:p>
            <a:r>
              <a:rPr lang="en-US" dirty="0"/>
              <a:t>Strap mobile homes to their slabs </a:t>
            </a:r>
          </a:p>
          <a:p>
            <a:r>
              <a:rPr lang="en-US" dirty="0"/>
              <a:t>Raise utilities </a:t>
            </a:r>
          </a:p>
          <a:p>
            <a:r>
              <a:rPr lang="en-US" dirty="0"/>
              <a:t>Build a safe room </a:t>
            </a:r>
          </a:p>
        </p:txBody>
      </p:sp>
      <p:sp>
        <p:nvSpPr>
          <p:cNvPr id="6" name="Content Placeholder 5">
            <a:extLst>
              <a:ext uri="{FF2B5EF4-FFF2-40B4-BE49-F238E27FC236}">
                <a16:creationId xmlns:a16="http://schemas.microsoft.com/office/drawing/2014/main" id="{999930FB-D97E-4201-9BE6-AFB4BB972CC5}"/>
              </a:ext>
            </a:extLst>
          </p:cNvPr>
          <p:cNvSpPr>
            <a:spLocks noGrp="1"/>
          </p:cNvSpPr>
          <p:nvPr>
            <p:ph sz="quarter" idx="12"/>
          </p:nvPr>
        </p:nvSpPr>
        <p:spPr/>
        <p:txBody>
          <a:bodyPr/>
          <a:lstStyle/>
          <a:p>
            <a:r>
              <a:rPr lang="en-US" dirty="0"/>
              <a:t>PM 1-20</a:t>
            </a:r>
          </a:p>
        </p:txBody>
      </p:sp>
      <p:sp>
        <p:nvSpPr>
          <p:cNvPr id="4" name="Text Placeholder 3">
            <a:extLst>
              <a:ext uri="{FF2B5EF4-FFF2-40B4-BE49-F238E27FC236}">
                <a16:creationId xmlns:a16="http://schemas.microsoft.com/office/drawing/2014/main" id="{971811E8-9D74-408E-8A7C-8979A3CBE31A}"/>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31B0FDA9-6B1D-45B2-9904-5E7C63A6BBBB}"/>
              </a:ext>
            </a:extLst>
          </p:cNvPr>
          <p:cNvSpPr>
            <a:spLocks noGrp="1"/>
          </p:cNvSpPr>
          <p:nvPr>
            <p:ph type="body" sz="quarter" idx="11"/>
          </p:nvPr>
        </p:nvSpPr>
        <p:spPr/>
        <p:txBody>
          <a:bodyPr/>
          <a:lstStyle/>
          <a:p>
            <a:r>
              <a:rPr lang="en-US" dirty="0"/>
              <a:t>1-27</a:t>
            </a:r>
          </a:p>
        </p:txBody>
      </p:sp>
    </p:spTree>
    <p:extLst>
      <p:ext uri="{BB962C8B-B14F-4D97-AF65-F5344CB8AC3E}">
        <p14:creationId xmlns:p14="http://schemas.microsoft.com/office/powerpoint/2010/main" val="2624017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558DBE-BAFC-402F-9A90-2DEF58971F53}"/>
              </a:ext>
            </a:extLst>
          </p:cNvPr>
          <p:cNvSpPr>
            <a:spLocks noGrp="1"/>
          </p:cNvSpPr>
          <p:nvPr>
            <p:ph type="title"/>
          </p:nvPr>
        </p:nvSpPr>
        <p:spPr/>
        <p:txBody>
          <a:bodyPr/>
          <a:lstStyle/>
          <a:p>
            <a:r>
              <a:rPr lang="en-US" dirty="0"/>
              <a:t>Setting the Stage</a:t>
            </a:r>
          </a:p>
        </p:txBody>
      </p:sp>
      <p:sp>
        <p:nvSpPr>
          <p:cNvPr id="7" name="Content Placeholder 6">
            <a:extLst>
              <a:ext uri="{FF2B5EF4-FFF2-40B4-BE49-F238E27FC236}">
                <a16:creationId xmlns:a16="http://schemas.microsoft.com/office/drawing/2014/main" id="{9C21DA49-5332-492B-B21E-718A70D7CC9D}"/>
              </a:ext>
            </a:extLst>
          </p:cNvPr>
          <p:cNvSpPr>
            <a:spLocks noGrp="1"/>
          </p:cNvSpPr>
          <p:nvPr>
            <p:ph idx="1"/>
          </p:nvPr>
        </p:nvSpPr>
        <p:spPr/>
        <p:txBody>
          <a:bodyPr>
            <a:normAutofit/>
          </a:bodyPr>
          <a:lstStyle/>
          <a:p>
            <a:r>
              <a:rPr lang="en-US" dirty="0"/>
              <a:t>CERTs are able to:</a:t>
            </a:r>
          </a:p>
          <a:p>
            <a:pPr lvl="1"/>
            <a:r>
              <a:rPr lang="en-US" dirty="0"/>
              <a:t>Assist emergency services personnel when requested in accordance with standard operating procedures (SOPs) developed by the sponsoring agency and by area of training </a:t>
            </a:r>
          </a:p>
          <a:p>
            <a:pPr lvl="1"/>
            <a:r>
              <a:rPr lang="en-US" dirty="0"/>
              <a:t>Assume some of the same functions as emergency services personnel following a disaster </a:t>
            </a:r>
          </a:p>
          <a:p>
            <a:pPr lvl="1"/>
            <a:r>
              <a:rPr lang="en-US" dirty="0"/>
              <a:t>Prepare families and communities prior to emergencies and assist neighbors during an emergency when first responders are not immediately available </a:t>
            </a:r>
          </a:p>
        </p:txBody>
      </p:sp>
      <p:sp>
        <p:nvSpPr>
          <p:cNvPr id="2" name="Content Placeholder 1">
            <a:extLst>
              <a:ext uri="{FF2B5EF4-FFF2-40B4-BE49-F238E27FC236}">
                <a16:creationId xmlns:a16="http://schemas.microsoft.com/office/drawing/2014/main" id="{9FD75A5E-083B-4224-ADD2-C2E22FAA1B17}"/>
              </a:ext>
            </a:extLst>
          </p:cNvPr>
          <p:cNvSpPr>
            <a:spLocks noGrp="1"/>
          </p:cNvSpPr>
          <p:nvPr>
            <p:ph sz="quarter" idx="12"/>
          </p:nvPr>
        </p:nvSpPr>
        <p:spPr/>
        <p:txBody>
          <a:bodyPr/>
          <a:lstStyle/>
          <a:p>
            <a:r>
              <a:rPr lang="en-US" dirty="0"/>
              <a:t>PM 1-1</a:t>
            </a:r>
          </a:p>
        </p:txBody>
      </p:sp>
      <p:sp>
        <p:nvSpPr>
          <p:cNvPr id="8" name="Text Placeholder 7">
            <a:extLst>
              <a:ext uri="{FF2B5EF4-FFF2-40B4-BE49-F238E27FC236}">
                <a16:creationId xmlns:a16="http://schemas.microsoft.com/office/drawing/2014/main" id="{47ACE6EB-4621-467A-80A5-D70F5BB02161}"/>
              </a:ext>
            </a:extLst>
          </p:cNvPr>
          <p:cNvSpPr>
            <a:spLocks noGrp="1"/>
          </p:cNvSpPr>
          <p:nvPr>
            <p:ph type="body" sz="quarter" idx="10"/>
          </p:nvPr>
        </p:nvSpPr>
        <p:spPr/>
        <p:txBody>
          <a:bodyPr/>
          <a:lstStyle/>
          <a:p>
            <a:r>
              <a:rPr lang="en-US" dirty="0"/>
              <a:t>CERT Basic Training Unit 1: Disaster Preparedness	</a:t>
            </a:r>
          </a:p>
        </p:txBody>
      </p:sp>
      <p:sp>
        <p:nvSpPr>
          <p:cNvPr id="9" name="Text Placeholder 8">
            <a:extLst>
              <a:ext uri="{FF2B5EF4-FFF2-40B4-BE49-F238E27FC236}">
                <a16:creationId xmlns:a16="http://schemas.microsoft.com/office/drawing/2014/main" id="{613F3D83-0CBF-4E58-B06D-A28192D4482D}"/>
              </a:ext>
            </a:extLst>
          </p:cNvPr>
          <p:cNvSpPr>
            <a:spLocks noGrp="1"/>
          </p:cNvSpPr>
          <p:nvPr>
            <p:ph type="body" sz="quarter" idx="11"/>
          </p:nvPr>
        </p:nvSpPr>
        <p:spPr/>
        <p:txBody>
          <a:bodyPr/>
          <a:lstStyle/>
          <a:p>
            <a:r>
              <a:rPr lang="en-US" dirty="0"/>
              <a:t>1-1</a:t>
            </a:r>
          </a:p>
        </p:txBody>
      </p:sp>
    </p:spTree>
    <p:extLst>
      <p:ext uri="{BB962C8B-B14F-4D97-AF65-F5344CB8AC3E}">
        <p14:creationId xmlns:p14="http://schemas.microsoft.com/office/powerpoint/2010/main" val="3715939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282C86-7CF9-4250-A8E5-7C91F50C1488}"/>
              </a:ext>
            </a:extLst>
          </p:cNvPr>
          <p:cNvSpPr>
            <a:spLocks noGrp="1"/>
          </p:cNvSpPr>
          <p:nvPr>
            <p:ph type="title"/>
          </p:nvPr>
        </p:nvSpPr>
        <p:spPr/>
        <p:txBody>
          <a:bodyPr>
            <a:normAutofit fontScale="90000"/>
          </a:bodyPr>
          <a:lstStyle/>
          <a:p>
            <a:r>
              <a:rPr lang="en-US" dirty="0"/>
              <a:t>Non-Structural Hazard Mitigation</a:t>
            </a:r>
          </a:p>
        </p:txBody>
      </p:sp>
      <p:sp>
        <p:nvSpPr>
          <p:cNvPr id="2" name="Content Placeholder 1">
            <a:extLst>
              <a:ext uri="{FF2B5EF4-FFF2-40B4-BE49-F238E27FC236}">
                <a16:creationId xmlns:a16="http://schemas.microsoft.com/office/drawing/2014/main" id="{4D8337B7-3747-4862-B329-0E3AEA396238}"/>
              </a:ext>
            </a:extLst>
          </p:cNvPr>
          <p:cNvSpPr>
            <a:spLocks noGrp="1"/>
          </p:cNvSpPr>
          <p:nvPr>
            <p:ph idx="1"/>
          </p:nvPr>
        </p:nvSpPr>
        <p:spPr/>
        <p:txBody>
          <a:bodyPr/>
          <a:lstStyle/>
          <a:p>
            <a:r>
              <a:rPr lang="en-US" dirty="0"/>
              <a:t>Anchor heavy furniture </a:t>
            </a:r>
          </a:p>
          <a:p>
            <a:r>
              <a:rPr lang="en-US" dirty="0"/>
              <a:t>Secure appliances and office equipment </a:t>
            </a:r>
          </a:p>
          <a:p>
            <a:r>
              <a:rPr lang="en-US" dirty="0"/>
              <a:t>Childproof cabinet doors </a:t>
            </a:r>
          </a:p>
          <a:p>
            <a:r>
              <a:rPr lang="en-US" dirty="0"/>
              <a:t>Locate and label gas, electricity, and water shutoffs </a:t>
            </a:r>
          </a:p>
          <a:p>
            <a:r>
              <a:rPr lang="en-US" dirty="0"/>
              <a:t>Secure water heaters and have flexible gas lines installed </a:t>
            </a:r>
          </a:p>
          <a:p>
            <a:r>
              <a:rPr lang="en-US" dirty="0"/>
              <a:t>Install hurricane storm shutters </a:t>
            </a:r>
          </a:p>
        </p:txBody>
      </p:sp>
      <p:sp>
        <p:nvSpPr>
          <p:cNvPr id="6" name="Content Placeholder 5">
            <a:extLst>
              <a:ext uri="{FF2B5EF4-FFF2-40B4-BE49-F238E27FC236}">
                <a16:creationId xmlns:a16="http://schemas.microsoft.com/office/drawing/2014/main" id="{E98A8389-45C7-4B41-B519-20601943211D}"/>
              </a:ext>
            </a:extLst>
          </p:cNvPr>
          <p:cNvSpPr>
            <a:spLocks noGrp="1"/>
          </p:cNvSpPr>
          <p:nvPr>
            <p:ph sz="quarter" idx="12"/>
          </p:nvPr>
        </p:nvSpPr>
        <p:spPr/>
        <p:txBody>
          <a:bodyPr/>
          <a:lstStyle/>
          <a:p>
            <a:r>
              <a:rPr lang="en-US" dirty="0"/>
              <a:t>PM 1-20</a:t>
            </a:r>
          </a:p>
        </p:txBody>
      </p:sp>
      <p:sp>
        <p:nvSpPr>
          <p:cNvPr id="4" name="Text Placeholder 3">
            <a:extLst>
              <a:ext uri="{FF2B5EF4-FFF2-40B4-BE49-F238E27FC236}">
                <a16:creationId xmlns:a16="http://schemas.microsoft.com/office/drawing/2014/main" id="{16D377EF-4BA8-46DA-AED9-93B1D9D7BBF4}"/>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EAE3A5E2-B9D1-48F2-AB6D-D5089FF01F51}"/>
              </a:ext>
            </a:extLst>
          </p:cNvPr>
          <p:cNvSpPr>
            <a:spLocks noGrp="1"/>
          </p:cNvSpPr>
          <p:nvPr>
            <p:ph type="body" sz="quarter" idx="11"/>
          </p:nvPr>
        </p:nvSpPr>
        <p:spPr/>
        <p:txBody>
          <a:bodyPr/>
          <a:lstStyle/>
          <a:p>
            <a:r>
              <a:rPr lang="en-US" dirty="0"/>
              <a:t>1-28</a:t>
            </a:r>
          </a:p>
        </p:txBody>
      </p:sp>
    </p:spTree>
    <p:extLst>
      <p:ext uri="{BB962C8B-B14F-4D97-AF65-F5344CB8AC3E}">
        <p14:creationId xmlns:p14="http://schemas.microsoft.com/office/powerpoint/2010/main" val="1320065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D28FAE-EE8F-49F0-834B-C4BABA6BC8E6}"/>
              </a:ext>
            </a:extLst>
          </p:cNvPr>
          <p:cNvSpPr>
            <a:spLocks noGrp="1"/>
          </p:cNvSpPr>
          <p:nvPr>
            <p:ph type="title"/>
          </p:nvPr>
        </p:nvSpPr>
        <p:spPr/>
        <p:txBody>
          <a:bodyPr/>
          <a:lstStyle/>
          <a:p>
            <a:r>
              <a:rPr lang="en-US" dirty="0"/>
              <a:t>Fortifying Your Home</a:t>
            </a:r>
          </a:p>
        </p:txBody>
      </p:sp>
      <p:sp>
        <p:nvSpPr>
          <p:cNvPr id="2" name="Content Placeholder 1">
            <a:extLst>
              <a:ext uri="{FF2B5EF4-FFF2-40B4-BE49-F238E27FC236}">
                <a16:creationId xmlns:a16="http://schemas.microsoft.com/office/drawing/2014/main" id="{538897AC-7BE7-49B7-804D-B6816CF6611A}"/>
              </a:ext>
            </a:extLst>
          </p:cNvPr>
          <p:cNvSpPr>
            <a:spLocks noGrp="1"/>
          </p:cNvSpPr>
          <p:nvPr>
            <p:ph idx="1"/>
          </p:nvPr>
        </p:nvSpPr>
        <p:spPr/>
        <p:txBody>
          <a:bodyPr/>
          <a:lstStyle/>
          <a:p>
            <a:r>
              <a:rPr lang="en-US" dirty="0"/>
              <a:t>Non-structural hazard mitigation by disaster type:</a:t>
            </a:r>
          </a:p>
          <a:p>
            <a:pPr lvl="1"/>
            <a:r>
              <a:rPr lang="en-US" dirty="0"/>
              <a:t>Home fires: Burglar bars and locks on outside window entries easy to open from the inside</a:t>
            </a:r>
          </a:p>
          <a:p>
            <a:pPr lvl="1"/>
            <a:r>
              <a:rPr lang="en-US" dirty="0"/>
              <a:t>Landslides: Flexible fittings are more breakage resistant</a:t>
            </a:r>
          </a:p>
          <a:p>
            <a:pPr lvl="1"/>
            <a:r>
              <a:rPr lang="en-US" dirty="0"/>
              <a:t>Wildfires: Reduce fuel sources</a:t>
            </a:r>
          </a:p>
          <a:p>
            <a:pPr lvl="2"/>
            <a:r>
              <a:rPr lang="en-US" dirty="0"/>
              <a:t>Avoid wooden shakes and shingles</a:t>
            </a:r>
          </a:p>
          <a:p>
            <a:pPr lvl="2"/>
            <a:r>
              <a:rPr lang="en-US" dirty="0"/>
              <a:t>Clear flammable vegetation up to 30 feet from home and remove climbing vines from walls of home </a:t>
            </a:r>
          </a:p>
          <a:p>
            <a:pPr lvl="1"/>
            <a:endParaRPr lang="en-US" dirty="0"/>
          </a:p>
          <a:p>
            <a:endParaRPr lang="en-US" dirty="0"/>
          </a:p>
        </p:txBody>
      </p:sp>
      <p:sp>
        <p:nvSpPr>
          <p:cNvPr id="6" name="Content Placeholder 5">
            <a:extLst>
              <a:ext uri="{FF2B5EF4-FFF2-40B4-BE49-F238E27FC236}">
                <a16:creationId xmlns:a16="http://schemas.microsoft.com/office/drawing/2014/main" id="{2ADD932C-A248-4962-A845-D3D22C5A9D06}"/>
              </a:ext>
            </a:extLst>
          </p:cNvPr>
          <p:cNvSpPr>
            <a:spLocks noGrp="1"/>
          </p:cNvSpPr>
          <p:nvPr>
            <p:ph sz="quarter" idx="12"/>
          </p:nvPr>
        </p:nvSpPr>
        <p:spPr/>
        <p:txBody>
          <a:bodyPr/>
          <a:lstStyle/>
          <a:p>
            <a:r>
              <a:rPr lang="en-US" dirty="0"/>
              <a:t>PM 1-21</a:t>
            </a:r>
          </a:p>
        </p:txBody>
      </p:sp>
      <p:sp>
        <p:nvSpPr>
          <p:cNvPr id="4" name="Text Placeholder 3">
            <a:extLst>
              <a:ext uri="{FF2B5EF4-FFF2-40B4-BE49-F238E27FC236}">
                <a16:creationId xmlns:a16="http://schemas.microsoft.com/office/drawing/2014/main" id="{2D605A9B-28AE-4D16-BDEA-D53F33A9769B}"/>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55FAE787-7FF2-4507-9453-4C57B195DFD6}"/>
              </a:ext>
            </a:extLst>
          </p:cNvPr>
          <p:cNvSpPr>
            <a:spLocks noGrp="1"/>
          </p:cNvSpPr>
          <p:nvPr>
            <p:ph type="body" sz="quarter" idx="11"/>
          </p:nvPr>
        </p:nvSpPr>
        <p:spPr/>
        <p:txBody>
          <a:bodyPr/>
          <a:lstStyle/>
          <a:p>
            <a:r>
              <a:rPr lang="en-US" dirty="0"/>
              <a:t>1-29</a:t>
            </a:r>
          </a:p>
        </p:txBody>
      </p:sp>
    </p:spTree>
    <p:extLst>
      <p:ext uri="{BB962C8B-B14F-4D97-AF65-F5344CB8AC3E}">
        <p14:creationId xmlns:p14="http://schemas.microsoft.com/office/powerpoint/2010/main" val="11732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642A96-2083-46B4-8AC3-103B5EA06B65}"/>
              </a:ext>
            </a:extLst>
          </p:cNvPr>
          <p:cNvSpPr>
            <a:spLocks noGrp="1"/>
          </p:cNvSpPr>
          <p:nvPr>
            <p:ph type="title"/>
          </p:nvPr>
        </p:nvSpPr>
        <p:spPr/>
        <p:txBody>
          <a:bodyPr>
            <a:noAutofit/>
          </a:bodyPr>
          <a:lstStyle/>
          <a:p>
            <a:r>
              <a:rPr lang="en-US" dirty="0"/>
              <a:t>CERT Disaster Response</a:t>
            </a:r>
          </a:p>
        </p:txBody>
      </p:sp>
      <p:sp>
        <p:nvSpPr>
          <p:cNvPr id="2" name="Content Placeholder 1">
            <a:extLst>
              <a:ext uri="{FF2B5EF4-FFF2-40B4-BE49-F238E27FC236}">
                <a16:creationId xmlns:a16="http://schemas.microsoft.com/office/drawing/2014/main" id="{C5561DB4-80B8-4019-9A20-07C2CD28A6DD}"/>
              </a:ext>
            </a:extLst>
          </p:cNvPr>
          <p:cNvSpPr>
            <a:spLocks noGrp="1"/>
          </p:cNvSpPr>
          <p:nvPr>
            <p:ph idx="1"/>
          </p:nvPr>
        </p:nvSpPr>
        <p:spPr/>
        <p:txBody>
          <a:bodyPr/>
          <a:lstStyle/>
          <a:p>
            <a:r>
              <a:rPr lang="en-US" dirty="0"/>
              <a:t>CERTs respond post-disaster by:</a:t>
            </a:r>
          </a:p>
          <a:p>
            <a:pPr lvl="1"/>
            <a:r>
              <a:rPr lang="en-US" dirty="0"/>
              <a:t>Treating life-threatening injuries until professional assistance is available</a:t>
            </a:r>
          </a:p>
          <a:p>
            <a:pPr lvl="1"/>
            <a:r>
              <a:rPr lang="en-US" dirty="0"/>
              <a:t>Helping disaster survivors cope with their emotional stressors</a:t>
            </a:r>
          </a:p>
          <a:p>
            <a:pPr lvl="1"/>
            <a:r>
              <a:rPr lang="en-US" dirty="0"/>
              <a:t>Locating and turning off utilities, if safe to do so</a:t>
            </a:r>
          </a:p>
          <a:p>
            <a:pPr lvl="1"/>
            <a:r>
              <a:rPr lang="en-US" dirty="0"/>
              <a:t>Extinguishing small fires</a:t>
            </a:r>
          </a:p>
          <a:p>
            <a:pPr lvl="1"/>
            <a:r>
              <a:rPr lang="en-US" dirty="0"/>
              <a:t>Conducting light search and rescue operations </a:t>
            </a:r>
          </a:p>
          <a:p>
            <a:endParaRPr lang="en-US" dirty="0"/>
          </a:p>
        </p:txBody>
      </p:sp>
      <p:sp>
        <p:nvSpPr>
          <p:cNvPr id="6" name="Content Placeholder 5">
            <a:extLst>
              <a:ext uri="{FF2B5EF4-FFF2-40B4-BE49-F238E27FC236}">
                <a16:creationId xmlns:a16="http://schemas.microsoft.com/office/drawing/2014/main" id="{A85F6DAE-4C8F-408B-9879-C90DD65A4165}"/>
              </a:ext>
            </a:extLst>
          </p:cNvPr>
          <p:cNvSpPr>
            <a:spLocks noGrp="1"/>
          </p:cNvSpPr>
          <p:nvPr>
            <p:ph sz="quarter" idx="12"/>
          </p:nvPr>
        </p:nvSpPr>
        <p:spPr/>
        <p:txBody>
          <a:bodyPr/>
          <a:lstStyle/>
          <a:p>
            <a:r>
              <a:rPr lang="en-US" dirty="0"/>
              <a:t>PM 1-22</a:t>
            </a:r>
          </a:p>
        </p:txBody>
      </p:sp>
      <p:sp>
        <p:nvSpPr>
          <p:cNvPr id="4" name="Text Placeholder 3">
            <a:extLst>
              <a:ext uri="{FF2B5EF4-FFF2-40B4-BE49-F238E27FC236}">
                <a16:creationId xmlns:a16="http://schemas.microsoft.com/office/drawing/2014/main" id="{CF25F4BA-AFC3-4176-9B47-9EA05926317B}"/>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492D0D22-CCF5-463B-8FB0-2178535BA4D5}"/>
              </a:ext>
            </a:extLst>
          </p:cNvPr>
          <p:cNvSpPr>
            <a:spLocks noGrp="1"/>
          </p:cNvSpPr>
          <p:nvPr>
            <p:ph type="body" sz="quarter" idx="11"/>
          </p:nvPr>
        </p:nvSpPr>
        <p:spPr/>
        <p:txBody>
          <a:bodyPr/>
          <a:lstStyle/>
          <a:p>
            <a:r>
              <a:rPr lang="en-US" dirty="0"/>
              <a:t>1-30</a:t>
            </a:r>
          </a:p>
        </p:txBody>
      </p:sp>
    </p:spTree>
    <p:extLst>
      <p:ext uri="{BB962C8B-B14F-4D97-AF65-F5344CB8AC3E}">
        <p14:creationId xmlns:p14="http://schemas.microsoft.com/office/powerpoint/2010/main" val="391369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7B84AA-6FBD-4FF0-BC94-11222C57D713}"/>
              </a:ext>
            </a:extLst>
          </p:cNvPr>
          <p:cNvSpPr>
            <a:spLocks noGrp="1"/>
          </p:cNvSpPr>
          <p:nvPr>
            <p:ph type="title"/>
          </p:nvPr>
        </p:nvSpPr>
        <p:spPr/>
        <p:txBody>
          <a:bodyPr/>
          <a:lstStyle/>
          <a:p>
            <a:r>
              <a:rPr lang="en-US" dirty="0"/>
              <a:t>CERT Organization</a:t>
            </a:r>
          </a:p>
        </p:txBody>
      </p:sp>
      <p:pic>
        <p:nvPicPr>
          <p:cNvPr id="10" name="Content Placeholder 9" descr="The Government Agency Liaison has a Team Leader, who manages the Operations Section Chief, the Planning Section Chief, the Logistics Section Chief, and the Administration Section Chief. The Operations Section Chief manages Fire Suppression, Search &amp; Rescue, and Medical. The Planning Section Chief manages Documentation and Incident Status.">
            <a:extLst>
              <a:ext uri="{FF2B5EF4-FFF2-40B4-BE49-F238E27FC236}">
                <a16:creationId xmlns:a16="http://schemas.microsoft.com/office/drawing/2014/main" id="{CC8FD9B4-A67C-4E9F-A98D-D51FA2E2AE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7102" y="1555993"/>
            <a:ext cx="7509796" cy="4287928"/>
          </a:xfrm>
        </p:spPr>
      </p:pic>
      <p:sp>
        <p:nvSpPr>
          <p:cNvPr id="6" name="Content Placeholder 5">
            <a:extLst>
              <a:ext uri="{FF2B5EF4-FFF2-40B4-BE49-F238E27FC236}">
                <a16:creationId xmlns:a16="http://schemas.microsoft.com/office/drawing/2014/main" id="{6AD86F3A-1FA9-49AA-99F7-54069A57167B}"/>
              </a:ext>
            </a:extLst>
          </p:cNvPr>
          <p:cNvSpPr>
            <a:spLocks noGrp="1"/>
          </p:cNvSpPr>
          <p:nvPr>
            <p:ph sz="quarter" idx="12"/>
          </p:nvPr>
        </p:nvSpPr>
        <p:spPr/>
        <p:txBody>
          <a:bodyPr/>
          <a:lstStyle/>
          <a:p>
            <a:r>
              <a:rPr lang="en-US" dirty="0"/>
              <a:t>PM 1-23</a:t>
            </a:r>
          </a:p>
        </p:txBody>
      </p:sp>
      <p:sp>
        <p:nvSpPr>
          <p:cNvPr id="4" name="Text Placeholder 3">
            <a:extLst>
              <a:ext uri="{FF2B5EF4-FFF2-40B4-BE49-F238E27FC236}">
                <a16:creationId xmlns:a16="http://schemas.microsoft.com/office/drawing/2014/main" id="{BD0D6C57-1A7E-4FC5-8C86-11E6DA954A60}"/>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CBE851A8-CB82-4C7D-9F76-CD5D9C42CD91}"/>
              </a:ext>
            </a:extLst>
          </p:cNvPr>
          <p:cNvSpPr>
            <a:spLocks noGrp="1"/>
          </p:cNvSpPr>
          <p:nvPr>
            <p:ph type="body" sz="quarter" idx="11"/>
          </p:nvPr>
        </p:nvSpPr>
        <p:spPr/>
        <p:txBody>
          <a:bodyPr/>
          <a:lstStyle/>
          <a:p>
            <a:r>
              <a:rPr lang="en-US" dirty="0"/>
              <a:t>1-31</a:t>
            </a:r>
          </a:p>
        </p:txBody>
      </p:sp>
    </p:spTree>
    <p:extLst>
      <p:ext uri="{BB962C8B-B14F-4D97-AF65-F5344CB8AC3E}">
        <p14:creationId xmlns:p14="http://schemas.microsoft.com/office/powerpoint/2010/main" val="1831157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B42A69-CB18-4518-AF52-DC53147F7803}"/>
              </a:ext>
            </a:extLst>
          </p:cNvPr>
          <p:cNvSpPr>
            <a:spLocks noGrp="1"/>
          </p:cNvSpPr>
          <p:nvPr>
            <p:ph type="title"/>
          </p:nvPr>
        </p:nvSpPr>
        <p:spPr/>
        <p:txBody>
          <a:bodyPr>
            <a:normAutofit fontScale="90000"/>
          </a:bodyPr>
          <a:lstStyle/>
          <a:p>
            <a:r>
              <a:rPr lang="en-US" dirty="0"/>
              <a:t>Personal Protective Equipment</a:t>
            </a:r>
          </a:p>
        </p:txBody>
      </p:sp>
      <p:sp>
        <p:nvSpPr>
          <p:cNvPr id="2" name="Content Placeholder 1">
            <a:extLst>
              <a:ext uri="{FF2B5EF4-FFF2-40B4-BE49-F238E27FC236}">
                <a16:creationId xmlns:a16="http://schemas.microsoft.com/office/drawing/2014/main" id="{BB50CD7F-CC89-4CE8-94FB-2552A23B0ABA}"/>
              </a:ext>
            </a:extLst>
          </p:cNvPr>
          <p:cNvSpPr>
            <a:spLocks noGrp="1"/>
          </p:cNvSpPr>
          <p:nvPr>
            <p:ph idx="1"/>
          </p:nvPr>
        </p:nvSpPr>
        <p:spPr/>
        <p:txBody>
          <a:bodyPr/>
          <a:lstStyle/>
          <a:p>
            <a:r>
              <a:rPr lang="en-US" dirty="0"/>
              <a:t>Helmet</a:t>
            </a:r>
          </a:p>
          <a:p>
            <a:r>
              <a:rPr lang="en-US" dirty="0"/>
              <a:t>Goggles</a:t>
            </a:r>
          </a:p>
          <a:p>
            <a:r>
              <a:rPr lang="en-US" dirty="0"/>
              <a:t>N95 Mask</a:t>
            </a:r>
          </a:p>
          <a:p>
            <a:r>
              <a:rPr lang="en-US" dirty="0"/>
              <a:t>Gloves (work and non-latex)</a:t>
            </a:r>
          </a:p>
          <a:p>
            <a:r>
              <a:rPr lang="en-US" dirty="0"/>
              <a:t>Sturdy shoes or work boots</a:t>
            </a:r>
          </a:p>
        </p:txBody>
      </p:sp>
      <p:pic>
        <p:nvPicPr>
          <p:cNvPr id="9" name="Content Placeholder 7" descr="Photo depicts examples of Personal Protective Equipment, including work boots, goggles, a flashlight, a helmet, an N95 MASK, gloves (work and non-latex), and a backpack. ">
            <a:extLst>
              <a:ext uri="{FF2B5EF4-FFF2-40B4-BE49-F238E27FC236}">
                <a16:creationId xmlns:a16="http://schemas.microsoft.com/office/drawing/2014/main" id="{162F640F-F759-4A49-B246-AB0E131C9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381" y="1833319"/>
            <a:ext cx="3702372" cy="2750042"/>
          </a:xfrm>
          <a:prstGeom prst="rect">
            <a:avLst/>
          </a:prstGeom>
        </p:spPr>
      </p:pic>
      <p:sp>
        <p:nvSpPr>
          <p:cNvPr id="7" name="Content Placeholder 6">
            <a:extLst>
              <a:ext uri="{FF2B5EF4-FFF2-40B4-BE49-F238E27FC236}">
                <a16:creationId xmlns:a16="http://schemas.microsoft.com/office/drawing/2014/main" id="{D113B10D-CD53-4AC3-9CA5-5ECDB1E85CDA}"/>
              </a:ext>
            </a:extLst>
          </p:cNvPr>
          <p:cNvSpPr>
            <a:spLocks noGrp="1"/>
          </p:cNvSpPr>
          <p:nvPr>
            <p:ph sz="quarter" idx="12"/>
          </p:nvPr>
        </p:nvSpPr>
        <p:spPr/>
        <p:txBody>
          <a:bodyPr/>
          <a:lstStyle/>
          <a:p>
            <a:r>
              <a:rPr lang="en-US" dirty="0"/>
              <a:t>PM 1-24</a:t>
            </a:r>
          </a:p>
        </p:txBody>
      </p:sp>
      <p:sp>
        <p:nvSpPr>
          <p:cNvPr id="5" name="Text Placeholder 4">
            <a:extLst>
              <a:ext uri="{FF2B5EF4-FFF2-40B4-BE49-F238E27FC236}">
                <a16:creationId xmlns:a16="http://schemas.microsoft.com/office/drawing/2014/main" id="{D0433419-3755-484D-B8A2-A3B2DB37BE42}"/>
              </a:ext>
            </a:extLst>
          </p:cNvPr>
          <p:cNvSpPr>
            <a:spLocks noGrp="1"/>
          </p:cNvSpPr>
          <p:nvPr>
            <p:ph type="body" sz="quarter" idx="10"/>
          </p:nvPr>
        </p:nvSpPr>
        <p:spPr/>
        <p:txBody>
          <a:bodyPr/>
          <a:lstStyle/>
          <a:p>
            <a:r>
              <a:rPr lang="en-US" dirty="0"/>
              <a:t>CERT Basic Training Unit 1: Disaster Preparedness</a:t>
            </a:r>
          </a:p>
        </p:txBody>
      </p:sp>
      <p:sp>
        <p:nvSpPr>
          <p:cNvPr id="6" name="Text Placeholder 5">
            <a:extLst>
              <a:ext uri="{FF2B5EF4-FFF2-40B4-BE49-F238E27FC236}">
                <a16:creationId xmlns:a16="http://schemas.microsoft.com/office/drawing/2014/main" id="{DBDA40CE-C1E2-49D6-A1BB-1B9D4A0A13BD}"/>
              </a:ext>
            </a:extLst>
          </p:cNvPr>
          <p:cNvSpPr>
            <a:spLocks noGrp="1"/>
          </p:cNvSpPr>
          <p:nvPr>
            <p:ph type="body" sz="quarter" idx="11"/>
          </p:nvPr>
        </p:nvSpPr>
        <p:spPr/>
        <p:txBody>
          <a:bodyPr/>
          <a:lstStyle/>
          <a:p>
            <a:r>
              <a:rPr lang="en-US" dirty="0"/>
              <a:t>1-32</a:t>
            </a:r>
          </a:p>
        </p:txBody>
      </p:sp>
    </p:spTree>
    <p:extLst>
      <p:ext uri="{BB962C8B-B14F-4D97-AF65-F5344CB8AC3E}">
        <p14:creationId xmlns:p14="http://schemas.microsoft.com/office/powerpoint/2010/main" val="214684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20925-4F11-4396-ADBB-F7DBE05585A9}"/>
              </a:ext>
            </a:extLst>
          </p:cNvPr>
          <p:cNvSpPr>
            <a:spLocks noGrp="1"/>
          </p:cNvSpPr>
          <p:nvPr>
            <p:ph type="title"/>
          </p:nvPr>
        </p:nvSpPr>
        <p:spPr/>
        <p:txBody>
          <a:bodyPr/>
          <a:lstStyle/>
          <a:p>
            <a:r>
              <a:rPr lang="en-US" dirty="0"/>
              <a:t>CERT in Action</a:t>
            </a:r>
          </a:p>
        </p:txBody>
      </p:sp>
      <p:pic>
        <p:nvPicPr>
          <p:cNvPr id="9" name="Picture 8" descr="Photo: CERT members discuss work outside.">
            <a:extLst>
              <a:ext uri="{FF2B5EF4-FFF2-40B4-BE49-F238E27FC236}">
                <a16:creationId xmlns:a16="http://schemas.microsoft.com/office/drawing/2014/main" id="{23D69015-8F02-495B-B56D-5115CA369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5718" y="1729127"/>
            <a:ext cx="3000042" cy="2062529"/>
          </a:xfrm>
          <a:prstGeom prst="rect">
            <a:avLst/>
          </a:prstGeom>
        </p:spPr>
      </p:pic>
      <p:pic>
        <p:nvPicPr>
          <p:cNvPr id="11" name="Picture 10" descr="Photo: CERT members holding a staff meeting to discuss response operations.">
            <a:extLst>
              <a:ext uri="{FF2B5EF4-FFF2-40B4-BE49-F238E27FC236}">
                <a16:creationId xmlns:a16="http://schemas.microsoft.com/office/drawing/2014/main" id="{ECC7E1AC-BE98-4500-AAFD-D9B18195D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703" y="1729127"/>
            <a:ext cx="3082704" cy="2062529"/>
          </a:xfrm>
          <a:prstGeom prst="rect">
            <a:avLst/>
          </a:prstGeom>
        </p:spPr>
      </p:pic>
      <p:pic>
        <p:nvPicPr>
          <p:cNvPr id="13" name="Picture 12" descr="Photo: CERT members wearing protective gear conduct response operations.">
            <a:extLst>
              <a:ext uri="{FF2B5EF4-FFF2-40B4-BE49-F238E27FC236}">
                <a16:creationId xmlns:a16="http://schemas.microsoft.com/office/drawing/2014/main" id="{40D792BC-DF62-4F2E-BDE9-6AC029228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701" y="3932410"/>
            <a:ext cx="2924597" cy="1962150"/>
          </a:xfrm>
          <a:prstGeom prst="rect">
            <a:avLst/>
          </a:prstGeom>
        </p:spPr>
      </p:pic>
      <p:sp>
        <p:nvSpPr>
          <p:cNvPr id="6" name="Content Placeholder 5">
            <a:extLst>
              <a:ext uri="{FF2B5EF4-FFF2-40B4-BE49-F238E27FC236}">
                <a16:creationId xmlns:a16="http://schemas.microsoft.com/office/drawing/2014/main" id="{C9EC9E53-5133-4DCF-A540-AE66EDC5D83C}"/>
              </a:ext>
            </a:extLst>
          </p:cNvPr>
          <p:cNvSpPr>
            <a:spLocks noGrp="1"/>
          </p:cNvSpPr>
          <p:nvPr>
            <p:ph sz="quarter" idx="12"/>
          </p:nvPr>
        </p:nvSpPr>
        <p:spPr/>
        <p:txBody>
          <a:bodyPr/>
          <a:lstStyle/>
          <a:p>
            <a:r>
              <a:rPr lang="en-US" dirty="0"/>
              <a:t>PM 1-24</a:t>
            </a:r>
          </a:p>
        </p:txBody>
      </p:sp>
      <p:sp>
        <p:nvSpPr>
          <p:cNvPr id="4" name="Text Placeholder 3">
            <a:extLst>
              <a:ext uri="{FF2B5EF4-FFF2-40B4-BE49-F238E27FC236}">
                <a16:creationId xmlns:a16="http://schemas.microsoft.com/office/drawing/2014/main" id="{FFF1011C-3726-434E-8110-38B1CB18E372}"/>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9AF02D11-0B67-4FA8-ADE4-EA677C9BBC05}"/>
              </a:ext>
            </a:extLst>
          </p:cNvPr>
          <p:cNvSpPr>
            <a:spLocks noGrp="1"/>
          </p:cNvSpPr>
          <p:nvPr>
            <p:ph type="body" sz="quarter" idx="11"/>
          </p:nvPr>
        </p:nvSpPr>
        <p:spPr/>
        <p:txBody>
          <a:bodyPr/>
          <a:lstStyle/>
          <a:p>
            <a:r>
              <a:rPr lang="en-US" dirty="0"/>
              <a:t>1-33</a:t>
            </a:r>
          </a:p>
        </p:txBody>
      </p:sp>
    </p:spTree>
    <p:extLst>
      <p:ext uri="{BB962C8B-B14F-4D97-AF65-F5344CB8AC3E}">
        <p14:creationId xmlns:p14="http://schemas.microsoft.com/office/powerpoint/2010/main" val="1625647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03A30C-7DD9-4468-AD8C-7C122010E789}"/>
              </a:ext>
            </a:extLst>
          </p:cNvPr>
          <p:cNvSpPr>
            <a:spLocks noGrp="1"/>
          </p:cNvSpPr>
          <p:nvPr>
            <p:ph type="title"/>
          </p:nvPr>
        </p:nvSpPr>
        <p:spPr/>
        <p:txBody>
          <a:bodyPr/>
          <a:lstStyle/>
          <a:p>
            <a:r>
              <a:rPr lang="en-US" dirty="0"/>
              <a:t>Non-Disaster Roles</a:t>
            </a:r>
          </a:p>
        </p:txBody>
      </p:sp>
      <p:sp>
        <p:nvSpPr>
          <p:cNvPr id="2" name="Content Placeholder 1">
            <a:extLst>
              <a:ext uri="{FF2B5EF4-FFF2-40B4-BE49-F238E27FC236}">
                <a16:creationId xmlns:a16="http://schemas.microsoft.com/office/drawing/2014/main" id="{60B4DD5C-2AD0-4399-986C-7E7B92FA6424}"/>
              </a:ext>
            </a:extLst>
          </p:cNvPr>
          <p:cNvSpPr>
            <a:spLocks noGrp="1"/>
          </p:cNvSpPr>
          <p:nvPr>
            <p:ph idx="1"/>
          </p:nvPr>
        </p:nvSpPr>
        <p:spPr/>
        <p:txBody>
          <a:bodyPr>
            <a:normAutofit lnSpcReduction="10000"/>
          </a:bodyPr>
          <a:lstStyle/>
          <a:p>
            <a:pPr>
              <a:lnSpc>
                <a:spcPct val="110000"/>
              </a:lnSpc>
              <a:spcBef>
                <a:spcPts val="600"/>
              </a:spcBef>
            </a:pPr>
            <a:r>
              <a:rPr lang="en-US" sz="2400" dirty="0"/>
              <a:t>Identify and aid neighbors/coworkers who might need assistance </a:t>
            </a:r>
          </a:p>
          <a:p>
            <a:pPr>
              <a:lnSpc>
                <a:spcPct val="110000"/>
              </a:lnSpc>
              <a:spcBef>
                <a:spcPts val="600"/>
              </a:spcBef>
            </a:pPr>
            <a:r>
              <a:rPr lang="en-US" sz="2400" dirty="0"/>
              <a:t>Distribute preparedness materials; do demos </a:t>
            </a:r>
          </a:p>
          <a:p>
            <a:pPr>
              <a:lnSpc>
                <a:spcPct val="110000"/>
              </a:lnSpc>
              <a:spcBef>
                <a:spcPts val="600"/>
              </a:spcBef>
            </a:pPr>
            <a:r>
              <a:rPr lang="en-US" sz="2400" dirty="0"/>
              <a:t>Staff first aid booths at special events </a:t>
            </a:r>
          </a:p>
          <a:p>
            <a:pPr>
              <a:lnSpc>
                <a:spcPct val="110000"/>
              </a:lnSpc>
              <a:spcBef>
                <a:spcPts val="600"/>
              </a:spcBef>
            </a:pPr>
            <a:r>
              <a:rPr lang="en-US" sz="2400" dirty="0"/>
              <a:t>Assist with installation of smoke alarms </a:t>
            </a:r>
          </a:p>
          <a:p>
            <a:pPr>
              <a:lnSpc>
                <a:spcPct val="110000"/>
              </a:lnSpc>
              <a:spcBef>
                <a:spcPts val="600"/>
              </a:spcBef>
            </a:pPr>
            <a:r>
              <a:rPr lang="en-US" sz="2400" dirty="0"/>
              <a:t>Participate in parade route management </a:t>
            </a:r>
          </a:p>
        </p:txBody>
      </p:sp>
      <p:pic>
        <p:nvPicPr>
          <p:cNvPr id="15" name="Content Placeholder 7" descr="Photo: CERT members at an event provide information at a table to local residents.">
            <a:extLst>
              <a:ext uri="{FF2B5EF4-FFF2-40B4-BE49-F238E27FC236}">
                <a16:creationId xmlns:a16="http://schemas.microsoft.com/office/drawing/2014/main" id="{755F19B0-B574-4EAD-A5B8-9F96DA50E0FF}"/>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334672" y="1643762"/>
            <a:ext cx="4597871" cy="3693009"/>
          </a:xfrm>
        </p:spPr>
      </p:pic>
      <p:sp>
        <p:nvSpPr>
          <p:cNvPr id="12" name="Content Placeholder 11">
            <a:extLst>
              <a:ext uri="{FF2B5EF4-FFF2-40B4-BE49-F238E27FC236}">
                <a16:creationId xmlns:a16="http://schemas.microsoft.com/office/drawing/2014/main" id="{70F9A688-584B-47D1-82F7-49259C9597B6}"/>
              </a:ext>
            </a:extLst>
          </p:cNvPr>
          <p:cNvSpPr>
            <a:spLocks noGrp="1"/>
          </p:cNvSpPr>
          <p:nvPr>
            <p:ph sz="quarter" idx="12"/>
          </p:nvPr>
        </p:nvSpPr>
        <p:spPr/>
        <p:txBody>
          <a:bodyPr/>
          <a:lstStyle/>
          <a:p>
            <a:r>
              <a:rPr lang="en-US" dirty="0"/>
              <a:t>PM 1-24</a:t>
            </a:r>
          </a:p>
        </p:txBody>
      </p:sp>
      <p:sp>
        <p:nvSpPr>
          <p:cNvPr id="5" name="Text Placeholder 4">
            <a:extLst>
              <a:ext uri="{FF2B5EF4-FFF2-40B4-BE49-F238E27FC236}">
                <a16:creationId xmlns:a16="http://schemas.microsoft.com/office/drawing/2014/main" id="{4866D9C5-78DA-493A-BE07-BC3A30625C40}"/>
              </a:ext>
            </a:extLst>
          </p:cNvPr>
          <p:cNvSpPr>
            <a:spLocks noGrp="1"/>
          </p:cNvSpPr>
          <p:nvPr>
            <p:ph type="body" sz="quarter" idx="10"/>
          </p:nvPr>
        </p:nvSpPr>
        <p:spPr/>
        <p:txBody>
          <a:bodyPr/>
          <a:lstStyle/>
          <a:p>
            <a:r>
              <a:rPr lang="en-US" dirty="0"/>
              <a:t>CERT Basic Training Unit 1: Disaster Preparedness</a:t>
            </a:r>
          </a:p>
        </p:txBody>
      </p:sp>
      <p:sp>
        <p:nvSpPr>
          <p:cNvPr id="6" name="Text Placeholder 5">
            <a:extLst>
              <a:ext uri="{FF2B5EF4-FFF2-40B4-BE49-F238E27FC236}">
                <a16:creationId xmlns:a16="http://schemas.microsoft.com/office/drawing/2014/main" id="{1E87E032-3140-4FFB-BDFC-DB02689E9EE1}"/>
              </a:ext>
            </a:extLst>
          </p:cNvPr>
          <p:cNvSpPr>
            <a:spLocks noGrp="1"/>
          </p:cNvSpPr>
          <p:nvPr>
            <p:ph type="body" sz="quarter" idx="11"/>
          </p:nvPr>
        </p:nvSpPr>
        <p:spPr/>
        <p:txBody>
          <a:bodyPr/>
          <a:lstStyle/>
          <a:p>
            <a:r>
              <a:rPr lang="en-US" dirty="0"/>
              <a:t>1-34</a:t>
            </a:r>
          </a:p>
        </p:txBody>
      </p:sp>
    </p:spTree>
    <p:extLst>
      <p:ext uri="{BB962C8B-B14F-4D97-AF65-F5344CB8AC3E}">
        <p14:creationId xmlns:p14="http://schemas.microsoft.com/office/powerpoint/2010/main" val="39764231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0BBFB9-0A42-48AC-A5E8-C37326AF2A3D}"/>
              </a:ext>
            </a:extLst>
          </p:cNvPr>
          <p:cNvSpPr>
            <a:spLocks noGrp="1"/>
          </p:cNvSpPr>
          <p:nvPr>
            <p:ph type="title"/>
          </p:nvPr>
        </p:nvSpPr>
        <p:spPr/>
        <p:txBody>
          <a:bodyPr>
            <a:normAutofit fontScale="90000"/>
          </a:bodyPr>
          <a:lstStyle/>
          <a:p>
            <a:r>
              <a:rPr lang="en-US" dirty="0"/>
              <a:t>Protection for Disaster Workers</a:t>
            </a:r>
          </a:p>
        </p:txBody>
      </p:sp>
      <p:sp>
        <p:nvSpPr>
          <p:cNvPr id="2" name="Content Placeholder 1">
            <a:extLst>
              <a:ext uri="{FF2B5EF4-FFF2-40B4-BE49-F238E27FC236}">
                <a16:creationId xmlns:a16="http://schemas.microsoft.com/office/drawing/2014/main" id="{1D247B79-B0D0-4AD3-A16F-FA4E79B3B126}"/>
              </a:ext>
            </a:extLst>
          </p:cNvPr>
          <p:cNvSpPr>
            <a:spLocks noGrp="1"/>
          </p:cNvSpPr>
          <p:nvPr>
            <p:ph idx="1"/>
          </p:nvPr>
        </p:nvSpPr>
        <p:spPr/>
        <p:txBody>
          <a:bodyPr/>
          <a:lstStyle/>
          <a:p>
            <a:r>
              <a:rPr lang="en-US" dirty="0"/>
              <a:t>CERT members are generally protected by:</a:t>
            </a:r>
          </a:p>
          <a:p>
            <a:pPr lvl="1"/>
            <a:r>
              <a:rPr lang="en-US" dirty="0"/>
              <a:t>“Good Samaritan” laws</a:t>
            </a:r>
          </a:p>
          <a:p>
            <a:pPr lvl="1"/>
            <a:r>
              <a:rPr lang="en-US" dirty="0"/>
              <a:t>Volunteer Protection Act of 1997</a:t>
            </a:r>
          </a:p>
          <a:p>
            <a:pPr lvl="1"/>
            <a:r>
              <a:rPr lang="en-US" dirty="0"/>
              <a:t>Relevant State statutes </a:t>
            </a:r>
          </a:p>
          <a:p>
            <a:pPr marL="0" indent="0">
              <a:buNone/>
            </a:pPr>
            <a:endParaRPr lang="en-US" dirty="0"/>
          </a:p>
        </p:txBody>
      </p:sp>
      <p:sp>
        <p:nvSpPr>
          <p:cNvPr id="6" name="Content Placeholder 5">
            <a:extLst>
              <a:ext uri="{FF2B5EF4-FFF2-40B4-BE49-F238E27FC236}">
                <a16:creationId xmlns:a16="http://schemas.microsoft.com/office/drawing/2014/main" id="{681CE570-58B5-4114-8AA9-ABACBDE117E9}"/>
              </a:ext>
            </a:extLst>
          </p:cNvPr>
          <p:cNvSpPr>
            <a:spLocks noGrp="1"/>
          </p:cNvSpPr>
          <p:nvPr>
            <p:ph sz="quarter" idx="12"/>
          </p:nvPr>
        </p:nvSpPr>
        <p:spPr/>
        <p:txBody>
          <a:bodyPr/>
          <a:lstStyle/>
          <a:p>
            <a:r>
              <a:rPr lang="en-US" dirty="0"/>
              <a:t>PM 1-24</a:t>
            </a:r>
          </a:p>
        </p:txBody>
      </p:sp>
      <p:sp>
        <p:nvSpPr>
          <p:cNvPr id="4" name="Text Placeholder 3">
            <a:extLst>
              <a:ext uri="{FF2B5EF4-FFF2-40B4-BE49-F238E27FC236}">
                <a16:creationId xmlns:a16="http://schemas.microsoft.com/office/drawing/2014/main" id="{E6CBEF90-C7F7-4929-A8E5-34F6F8D88C10}"/>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DCB20D90-7332-4987-8DA8-9AFD6D583CCA}"/>
              </a:ext>
            </a:extLst>
          </p:cNvPr>
          <p:cNvSpPr>
            <a:spLocks noGrp="1"/>
          </p:cNvSpPr>
          <p:nvPr>
            <p:ph type="body" sz="quarter" idx="11"/>
          </p:nvPr>
        </p:nvSpPr>
        <p:spPr/>
        <p:txBody>
          <a:bodyPr/>
          <a:lstStyle/>
          <a:p>
            <a:r>
              <a:rPr lang="en-US" dirty="0"/>
              <a:t>1-35</a:t>
            </a:r>
          </a:p>
        </p:txBody>
      </p:sp>
    </p:spTree>
    <p:extLst>
      <p:ext uri="{BB962C8B-B14F-4D97-AF65-F5344CB8AC3E}">
        <p14:creationId xmlns:p14="http://schemas.microsoft.com/office/powerpoint/2010/main" val="2147085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3443F6-C9D1-4D28-A509-F729E310C1F4}"/>
              </a:ext>
            </a:extLst>
          </p:cNvPr>
          <p:cNvSpPr>
            <a:spLocks noGrp="1"/>
          </p:cNvSpPr>
          <p:nvPr>
            <p:ph type="title"/>
          </p:nvPr>
        </p:nvSpPr>
        <p:spPr/>
        <p:txBody>
          <a:bodyPr/>
          <a:lstStyle/>
          <a:p>
            <a:r>
              <a:rPr lang="en-US" dirty="0"/>
              <a:t>Additional Training</a:t>
            </a:r>
          </a:p>
        </p:txBody>
      </p:sp>
      <p:sp>
        <p:nvSpPr>
          <p:cNvPr id="2" name="Content Placeholder 1">
            <a:extLst>
              <a:ext uri="{FF2B5EF4-FFF2-40B4-BE49-F238E27FC236}">
                <a16:creationId xmlns:a16="http://schemas.microsoft.com/office/drawing/2014/main" id="{AED25D6B-011B-4F9F-9005-72A609CDD740}"/>
              </a:ext>
            </a:extLst>
          </p:cNvPr>
          <p:cNvSpPr>
            <a:spLocks noGrp="1"/>
          </p:cNvSpPr>
          <p:nvPr>
            <p:ph idx="1"/>
          </p:nvPr>
        </p:nvSpPr>
        <p:spPr/>
        <p:txBody>
          <a:bodyPr/>
          <a:lstStyle/>
          <a:p>
            <a:r>
              <a:rPr lang="en-US" dirty="0"/>
              <a:t>Advanced first aid</a:t>
            </a:r>
          </a:p>
          <a:p>
            <a:r>
              <a:rPr lang="en-US" dirty="0"/>
              <a:t>Animal issues in disasters</a:t>
            </a:r>
          </a:p>
          <a:p>
            <a:r>
              <a:rPr lang="en-US" dirty="0"/>
              <a:t>Automated External Defibrillator (AED) use</a:t>
            </a:r>
          </a:p>
          <a:p>
            <a:r>
              <a:rPr lang="en-US" dirty="0"/>
              <a:t>Community relations</a:t>
            </a:r>
          </a:p>
          <a:p>
            <a:r>
              <a:rPr lang="en-US" dirty="0"/>
              <a:t>CPR skills</a:t>
            </a:r>
          </a:p>
          <a:p>
            <a:r>
              <a:rPr lang="en-US" dirty="0"/>
              <a:t>Debris removal</a:t>
            </a:r>
          </a:p>
        </p:txBody>
      </p:sp>
      <p:sp>
        <p:nvSpPr>
          <p:cNvPr id="9" name="Content Placeholder 8">
            <a:extLst>
              <a:ext uri="{FF2B5EF4-FFF2-40B4-BE49-F238E27FC236}">
                <a16:creationId xmlns:a16="http://schemas.microsoft.com/office/drawing/2014/main" id="{125BC726-CDF9-428B-9A72-79AB62A90485}"/>
              </a:ext>
            </a:extLst>
          </p:cNvPr>
          <p:cNvSpPr>
            <a:spLocks noGrp="1"/>
          </p:cNvSpPr>
          <p:nvPr>
            <p:ph idx="13"/>
          </p:nvPr>
        </p:nvSpPr>
        <p:spPr/>
        <p:txBody>
          <a:bodyPr/>
          <a:lstStyle/>
          <a:p>
            <a:r>
              <a:rPr lang="en-US" dirty="0"/>
              <a:t>Donations management</a:t>
            </a:r>
          </a:p>
          <a:p>
            <a:r>
              <a:rPr lang="en-US" dirty="0"/>
              <a:t>Shelter management</a:t>
            </a:r>
          </a:p>
          <a:p>
            <a:r>
              <a:rPr lang="en-US" dirty="0"/>
              <a:t>Special needs concerns</a:t>
            </a:r>
          </a:p>
          <a:p>
            <a:r>
              <a:rPr lang="en-US" dirty="0"/>
              <a:t>Traffic/crowd control</a:t>
            </a:r>
          </a:p>
          <a:p>
            <a:r>
              <a:rPr lang="en-US" dirty="0"/>
              <a:t>Utilities control</a:t>
            </a:r>
          </a:p>
          <a:p>
            <a:r>
              <a:rPr lang="en-US" dirty="0"/>
              <a:t>Online courses</a:t>
            </a:r>
          </a:p>
          <a:p>
            <a:pPr marL="0" indent="0">
              <a:buNone/>
            </a:pPr>
            <a:endParaRPr lang="en-US" dirty="0"/>
          </a:p>
        </p:txBody>
      </p:sp>
      <p:sp>
        <p:nvSpPr>
          <p:cNvPr id="8" name="Content Placeholder 7">
            <a:extLst>
              <a:ext uri="{FF2B5EF4-FFF2-40B4-BE49-F238E27FC236}">
                <a16:creationId xmlns:a16="http://schemas.microsoft.com/office/drawing/2014/main" id="{FC97A416-DC7E-43AF-AA61-7A0CF97FAADA}"/>
              </a:ext>
            </a:extLst>
          </p:cNvPr>
          <p:cNvSpPr>
            <a:spLocks noGrp="1"/>
          </p:cNvSpPr>
          <p:nvPr>
            <p:ph sz="quarter" idx="12"/>
          </p:nvPr>
        </p:nvSpPr>
        <p:spPr/>
        <p:txBody>
          <a:bodyPr/>
          <a:lstStyle/>
          <a:p>
            <a:r>
              <a:rPr lang="en-US" dirty="0"/>
              <a:t>PM 1-26</a:t>
            </a:r>
          </a:p>
        </p:txBody>
      </p:sp>
      <p:sp>
        <p:nvSpPr>
          <p:cNvPr id="5" name="Text Placeholder 4">
            <a:extLst>
              <a:ext uri="{FF2B5EF4-FFF2-40B4-BE49-F238E27FC236}">
                <a16:creationId xmlns:a16="http://schemas.microsoft.com/office/drawing/2014/main" id="{67EC0EA6-C3B9-4874-8F15-686F9CB08929}"/>
              </a:ext>
            </a:extLst>
          </p:cNvPr>
          <p:cNvSpPr>
            <a:spLocks noGrp="1"/>
          </p:cNvSpPr>
          <p:nvPr>
            <p:ph type="body" sz="quarter" idx="10"/>
          </p:nvPr>
        </p:nvSpPr>
        <p:spPr/>
        <p:txBody>
          <a:bodyPr/>
          <a:lstStyle/>
          <a:p>
            <a:r>
              <a:rPr lang="en-US" dirty="0"/>
              <a:t>CERT Basic Training Unit 1: Disaster Preparedness</a:t>
            </a:r>
          </a:p>
        </p:txBody>
      </p:sp>
      <p:sp>
        <p:nvSpPr>
          <p:cNvPr id="6" name="Text Placeholder 5">
            <a:extLst>
              <a:ext uri="{FF2B5EF4-FFF2-40B4-BE49-F238E27FC236}">
                <a16:creationId xmlns:a16="http://schemas.microsoft.com/office/drawing/2014/main" id="{EE2B8195-78F6-468B-A3F7-45CBE25653BE}"/>
              </a:ext>
            </a:extLst>
          </p:cNvPr>
          <p:cNvSpPr>
            <a:spLocks noGrp="1"/>
          </p:cNvSpPr>
          <p:nvPr>
            <p:ph type="body" sz="quarter" idx="11"/>
          </p:nvPr>
        </p:nvSpPr>
        <p:spPr/>
        <p:txBody>
          <a:bodyPr/>
          <a:lstStyle/>
          <a:p>
            <a:r>
              <a:rPr lang="en-US" dirty="0"/>
              <a:t>1-36</a:t>
            </a:r>
          </a:p>
        </p:txBody>
      </p:sp>
    </p:spTree>
    <p:extLst>
      <p:ext uri="{BB962C8B-B14F-4D97-AF65-F5344CB8AC3E}">
        <p14:creationId xmlns:p14="http://schemas.microsoft.com/office/powerpoint/2010/main" val="3722028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6F727E9-1FFB-4D9E-A23D-2502A1EB61D1}"/>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1)</a:t>
            </a:r>
            <a:endParaRPr lang="en-US" dirty="0">
              <a:solidFill>
                <a:srgbClr val="448431"/>
              </a:solidFill>
            </a:endParaRPr>
          </a:p>
        </p:txBody>
      </p:sp>
      <p:sp>
        <p:nvSpPr>
          <p:cNvPr id="8" name="Content Placeholder 7">
            <a:extLst>
              <a:ext uri="{FF2B5EF4-FFF2-40B4-BE49-F238E27FC236}">
                <a16:creationId xmlns:a16="http://schemas.microsoft.com/office/drawing/2014/main" id="{D4804122-EFC5-4C1E-8AE2-B3D558992094}"/>
              </a:ext>
            </a:extLst>
          </p:cNvPr>
          <p:cNvSpPr>
            <a:spLocks noGrp="1"/>
          </p:cNvSpPr>
          <p:nvPr>
            <p:ph idx="1"/>
          </p:nvPr>
        </p:nvSpPr>
        <p:spPr/>
        <p:txBody>
          <a:bodyPr/>
          <a:lstStyle/>
          <a:p>
            <a:r>
              <a:rPr lang="en-US" dirty="0"/>
              <a:t>You should now be able to:</a:t>
            </a:r>
          </a:p>
          <a:p>
            <a:pPr lvl="1"/>
            <a:r>
              <a:rPr lang="en-US" dirty="0"/>
              <a:t>Identify roles and responsibilities for community preparedness</a:t>
            </a:r>
          </a:p>
          <a:p>
            <a:pPr lvl="1"/>
            <a:r>
              <a:rPr lang="en-US" dirty="0"/>
              <a:t>Describe types of hazards that affect communities, people, health, and infrastructure</a:t>
            </a:r>
          </a:p>
          <a:p>
            <a:pPr lvl="1"/>
            <a:r>
              <a:rPr lang="en-US" dirty="0"/>
              <a:t>Undertake personal and organizational preparedness actions</a:t>
            </a:r>
          </a:p>
          <a:p>
            <a:pPr lvl="1"/>
            <a:r>
              <a:rPr lang="en-US" dirty="0"/>
              <a:t>Describe functions of CERTs </a:t>
            </a:r>
          </a:p>
        </p:txBody>
      </p:sp>
      <p:sp>
        <p:nvSpPr>
          <p:cNvPr id="5" name="Content Placeholder 4">
            <a:extLst>
              <a:ext uri="{FF2B5EF4-FFF2-40B4-BE49-F238E27FC236}">
                <a16:creationId xmlns:a16="http://schemas.microsoft.com/office/drawing/2014/main" id="{5A930719-2A41-4A2D-A0B2-3953339E69E2}"/>
              </a:ext>
            </a:extLst>
          </p:cNvPr>
          <p:cNvSpPr>
            <a:spLocks noGrp="1"/>
          </p:cNvSpPr>
          <p:nvPr>
            <p:ph sz="quarter" idx="12"/>
          </p:nvPr>
        </p:nvSpPr>
        <p:spPr/>
        <p:txBody>
          <a:bodyPr/>
          <a:lstStyle/>
          <a:p>
            <a:r>
              <a:rPr lang="en-US" dirty="0"/>
              <a:t>PM 1-27</a:t>
            </a:r>
          </a:p>
        </p:txBody>
      </p:sp>
      <p:sp>
        <p:nvSpPr>
          <p:cNvPr id="9" name="Text Placeholder 8">
            <a:extLst>
              <a:ext uri="{FF2B5EF4-FFF2-40B4-BE49-F238E27FC236}">
                <a16:creationId xmlns:a16="http://schemas.microsoft.com/office/drawing/2014/main" id="{B3E8AD7F-14F1-4F9A-9413-30A08D56D4C2}"/>
              </a:ext>
            </a:extLst>
          </p:cNvPr>
          <p:cNvSpPr>
            <a:spLocks noGrp="1"/>
          </p:cNvSpPr>
          <p:nvPr>
            <p:ph type="body" sz="quarter" idx="10"/>
          </p:nvPr>
        </p:nvSpPr>
        <p:spPr/>
        <p:txBody>
          <a:bodyPr/>
          <a:lstStyle/>
          <a:p>
            <a:r>
              <a:rPr lang="en-US" dirty="0"/>
              <a:t>CERT Basic Training Unit 1: Disaster Preparedness</a:t>
            </a:r>
          </a:p>
        </p:txBody>
      </p:sp>
      <p:sp>
        <p:nvSpPr>
          <p:cNvPr id="10" name="Text Placeholder 9">
            <a:extLst>
              <a:ext uri="{FF2B5EF4-FFF2-40B4-BE49-F238E27FC236}">
                <a16:creationId xmlns:a16="http://schemas.microsoft.com/office/drawing/2014/main" id="{88F23A80-1706-4B16-9526-419B01DFCF9D}"/>
              </a:ext>
            </a:extLst>
          </p:cNvPr>
          <p:cNvSpPr>
            <a:spLocks noGrp="1"/>
          </p:cNvSpPr>
          <p:nvPr>
            <p:ph type="body" sz="quarter" idx="11"/>
          </p:nvPr>
        </p:nvSpPr>
        <p:spPr/>
        <p:txBody>
          <a:bodyPr/>
          <a:lstStyle/>
          <a:p>
            <a:r>
              <a:rPr lang="en-US" dirty="0"/>
              <a:t>1-37</a:t>
            </a:r>
          </a:p>
        </p:txBody>
      </p:sp>
    </p:spTree>
    <p:extLst>
      <p:ext uri="{BB962C8B-B14F-4D97-AF65-F5344CB8AC3E}">
        <p14:creationId xmlns:p14="http://schemas.microsoft.com/office/powerpoint/2010/main" val="1014662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3CAE70-0E41-4894-9302-2C1D48ECB6A3}"/>
              </a:ext>
            </a:extLst>
          </p:cNvPr>
          <p:cNvSpPr>
            <a:spLocks noGrp="1"/>
          </p:cNvSpPr>
          <p:nvPr>
            <p:ph type="title"/>
          </p:nvPr>
        </p:nvSpPr>
        <p:spPr/>
        <p:txBody>
          <a:bodyPr/>
          <a:lstStyle/>
          <a:p>
            <a:r>
              <a:rPr lang="en-US" dirty="0"/>
              <a:t>Course Preview</a:t>
            </a:r>
          </a:p>
        </p:txBody>
      </p:sp>
      <p:sp>
        <p:nvSpPr>
          <p:cNvPr id="2" name="Content Placeholder 1">
            <a:extLst>
              <a:ext uri="{FF2B5EF4-FFF2-40B4-BE49-F238E27FC236}">
                <a16:creationId xmlns:a16="http://schemas.microsoft.com/office/drawing/2014/main" id="{EC397266-A911-49C9-B1B8-E2873E8DED86}"/>
              </a:ext>
            </a:extLst>
          </p:cNvPr>
          <p:cNvSpPr>
            <a:spLocks noGrp="1"/>
          </p:cNvSpPr>
          <p:nvPr>
            <p:ph idx="1"/>
          </p:nvPr>
        </p:nvSpPr>
        <p:spPr/>
        <p:txBody>
          <a:bodyPr/>
          <a:lstStyle/>
          <a:p>
            <a:r>
              <a:rPr lang="en-US" dirty="0"/>
              <a:t>Unit 1: Disaster Preparedness</a:t>
            </a:r>
          </a:p>
          <a:p>
            <a:r>
              <a:rPr lang="en-US" dirty="0"/>
              <a:t>Unit 2: CERT Organization</a:t>
            </a:r>
          </a:p>
          <a:p>
            <a:r>
              <a:rPr lang="en-US" dirty="0"/>
              <a:t>Unit 3: Disaster Medical Operations, Part 1</a:t>
            </a:r>
          </a:p>
          <a:p>
            <a:r>
              <a:rPr lang="en-US" dirty="0"/>
              <a:t>Unit 4: Disaster Medical Operations, Part 2</a:t>
            </a:r>
          </a:p>
          <a:p>
            <a:r>
              <a:rPr lang="en-US" dirty="0"/>
              <a:t>Unit 5: Disaster Psychology</a:t>
            </a:r>
          </a:p>
          <a:p>
            <a:r>
              <a:rPr lang="en-US" dirty="0"/>
              <a:t>Unit 6: Fire Safety and Utility Controls</a:t>
            </a:r>
          </a:p>
          <a:p>
            <a:r>
              <a:rPr lang="en-US" dirty="0"/>
              <a:t>Unit 7: Light Search and Rescue Operations</a:t>
            </a:r>
          </a:p>
          <a:p>
            <a:r>
              <a:rPr lang="en-US" dirty="0"/>
              <a:t>Unit 8: Terrorism and CERT</a:t>
            </a:r>
          </a:p>
        </p:txBody>
      </p:sp>
      <p:sp>
        <p:nvSpPr>
          <p:cNvPr id="6" name="Content Placeholder 5">
            <a:extLst>
              <a:ext uri="{FF2B5EF4-FFF2-40B4-BE49-F238E27FC236}">
                <a16:creationId xmlns:a16="http://schemas.microsoft.com/office/drawing/2014/main" id="{91BAB96F-4A90-4CD9-A88F-95868CE39CAA}"/>
              </a:ext>
            </a:extLst>
          </p:cNvPr>
          <p:cNvSpPr>
            <a:spLocks noGrp="1"/>
          </p:cNvSpPr>
          <p:nvPr>
            <p:ph sz="quarter" idx="12"/>
          </p:nvPr>
        </p:nvSpPr>
        <p:spPr/>
        <p:txBody>
          <a:bodyPr/>
          <a:lstStyle/>
          <a:p>
            <a:r>
              <a:rPr lang="en-US" dirty="0"/>
              <a:t>PM 1-1</a:t>
            </a:r>
          </a:p>
        </p:txBody>
      </p:sp>
      <p:sp>
        <p:nvSpPr>
          <p:cNvPr id="4" name="Text Placeholder 3">
            <a:extLst>
              <a:ext uri="{FF2B5EF4-FFF2-40B4-BE49-F238E27FC236}">
                <a16:creationId xmlns:a16="http://schemas.microsoft.com/office/drawing/2014/main" id="{EB493906-0CE4-41AE-B731-1276AD85E0C0}"/>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47322D01-016D-46ED-9AC8-615CBF9D956C}"/>
              </a:ext>
            </a:extLst>
          </p:cNvPr>
          <p:cNvSpPr>
            <a:spLocks noGrp="1"/>
          </p:cNvSpPr>
          <p:nvPr>
            <p:ph type="body" sz="quarter" idx="11"/>
          </p:nvPr>
        </p:nvSpPr>
        <p:spPr/>
        <p:txBody>
          <a:bodyPr/>
          <a:lstStyle/>
          <a:p>
            <a:r>
              <a:rPr lang="en-US" dirty="0"/>
              <a:t>1-2</a:t>
            </a:r>
          </a:p>
        </p:txBody>
      </p:sp>
    </p:spTree>
    <p:extLst>
      <p:ext uri="{BB962C8B-B14F-4D97-AF65-F5344CB8AC3E}">
        <p14:creationId xmlns:p14="http://schemas.microsoft.com/office/powerpoint/2010/main" val="18995527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5B261F-4FA7-4AF0-9C74-980784BB99DC}"/>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1)</a:t>
            </a:r>
            <a:endParaRPr lang="en-US" dirty="0">
              <a:solidFill>
                <a:srgbClr val="448431"/>
              </a:solidFill>
            </a:endParaRPr>
          </a:p>
        </p:txBody>
      </p:sp>
      <p:sp>
        <p:nvSpPr>
          <p:cNvPr id="2" name="Content Placeholder 1">
            <a:extLst>
              <a:ext uri="{FF2B5EF4-FFF2-40B4-BE49-F238E27FC236}">
                <a16:creationId xmlns:a16="http://schemas.microsoft.com/office/drawing/2014/main" id="{4E0FD700-6E0D-4BEC-8D49-5BA410DC535B}"/>
              </a:ext>
            </a:extLst>
          </p:cNvPr>
          <p:cNvSpPr>
            <a:spLocks noGrp="1"/>
          </p:cNvSpPr>
          <p:nvPr>
            <p:ph idx="1"/>
          </p:nvPr>
        </p:nvSpPr>
        <p:spPr/>
        <p:txBody>
          <a:bodyPr>
            <a:normAutofit/>
          </a:bodyPr>
          <a:lstStyle/>
          <a:p>
            <a:pPr>
              <a:spcBef>
                <a:spcPts val="0"/>
              </a:spcBef>
            </a:pPr>
            <a:r>
              <a:rPr lang="en-US" dirty="0"/>
              <a:t>Review the detailed information in Unit 1 of the Participant Manual </a:t>
            </a:r>
          </a:p>
          <a:p>
            <a:pPr>
              <a:spcBef>
                <a:spcPts val="0"/>
              </a:spcBef>
            </a:pPr>
            <a:r>
              <a:rPr lang="en-US" dirty="0"/>
              <a:t>Read and familiarize yourself with Unit 2: CERT Organization in the Participant Manual </a:t>
            </a:r>
          </a:p>
          <a:p>
            <a:pPr>
              <a:spcBef>
                <a:spcPts val="0"/>
              </a:spcBef>
            </a:pPr>
            <a:r>
              <a:rPr lang="en-US" dirty="0"/>
              <a:t>Discuss preparedness with family and friends and make a communications plan, including an out-of-state “check-in contact ”</a:t>
            </a:r>
          </a:p>
          <a:p>
            <a:pPr>
              <a:spcBef>
                <a:spcPts val="0"/>
              </a:spcBef>
            </a:pPr>
            <a:r>
              <a:rPr lang="en-US" dirty="0"/>
              <a:t>Begin to assemble supplies in multiple locations </a:t>
            </a:r>
          </a:p>
          <a:p>
            <a:pPr>
              <a:spcBef>
                <a:spcPts val="0"/>
              </a:spcBef>
            </a:pPr>
            <a:r>
              <a:rPr lang="en-US" dirty="0"/>
              <a:t>Examine your home for hazards and identify ways to prevent potential injury </a:t>
            </a:r>
          </a:p>
        </p:txBody>
      </p:sp>
      <p:sp>
        <p:nvSpPr>
          <p:cNvPr id="6" name="Content Placeholder 5">
            <a:extLst>
              <a:ext uri="{FF2B5EF4-FFF2-40B4-BE49-F238E27FC236}">
                <a16:creationId xmlns:a16="http://schemas.microsoft.com/office/drawing/2014/main" id="{7B0C0881-A67B-45E6-A51E-B86DF4D1A25F}"/>
              </a:ext>
            </a:extLst>
          </p:cNvPr>
          <p:cNvSpPr>
            <a:spLocks noGrp="1"/>
          </p:cNvSpPr>
          <p:nvPr>
            <p:ph sz="quarter" idx="12"/>
          </p:nvPr>
        </p:nvSpPr>
        <p:spPr/>
        <p:txBody>
          <a:bodyPr/>
          <a:lstStyle/>
          <a:p>
            <a:r>
              <a:rPr lang="en-US" dirty="0"/>
              <a:t>PM 1-27</a:t>
            </a:r>
          </a:p>
        </p:txBody>
      </p:sp>
      <p:sp>
        <p:nvSpPr>
          <p:cNvPr id="4" name="Text Placeholder 3">
            <a:extLst>
              <a:ext uri="{FF2B5EF4-FFF2-40B4-BE49-F238E27FC236}">
                <a16:creationId xmlns:a16="http://schemas.microsoft.com/office/drawing/2014/main" id="{960C8E40-C087-465E-AB28-9C17FC7D7A84}"/>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E938BDC2-621D-48CC-A961-E50EAB6CCB4B}"/>
              </a:ext>
            </a:extLst>
          </p:cNvPr>
          <p:cNvSpPr>
            <a:spLocks noGrp="1"/>
          </p:cNvSpPr>
          <p:nvPr>
            <p:ph type="body" sz="quarter" idx="11"/>
          </p:nvPr>
        </p:nvSpPr>
        <p:spPr/>
        <p:txBody>
          <a:bodyPr/>
          <a:lstStyle/>
          <a:p>
            <a:r>
              <a:rPr lang="en-US" dirty="0"/>
              <a:t>1-38</a:t>
            </a:r>
          </a:p>
        </p:txBody>
      </p:sp>
    </p:spTree>
    <p:extLst>
      <p:ext uri="{BB962C8B-B14F-4D97-AF65-F5344CB8AC3E}">
        <p14:creationId xmlns:p14="http://schemas.microsoft.com/office/powerpoint/2010/main" val="32360712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9BCDE0-EEB2-47CE-A7FF-A63979B6F524}"/>
              </a:ext>
            </a:extLst>
          </p:cNvPr>
          <p:cNvSpPr>
            <a:spLocks noGrp="1"/>
          </p:cNvSpPr>
          <p:nvPr>
            <p:ph type="title" idx="4294967295"/>
          </p:nvPr>
        </p:nvSpPr>
        <p:spPr>
          <a:xfrm>
            <a:off x="645050" y="2177501"/>
            <a:ext cx="7886700" cy="1325563"/>
          </a:xfrm>
        </p:spPr>
        <p:txBody>
          <a:bodyPr/>
          <a:lstStyle/>
          <a:p>
            <a:pPr lvl="0" algn="ctr">
              <a:spcBef>
                <a:spcPts val="1000"/>
              </a:spcBef>
            </a:pPr>
            <a:r>
              <a:rPr lang="en-US" sz="3400" b="1" dirty="0">
                <a:solidFill>
                  <a:prstClr val="black"/>
                </a:solidFill>
                <a:latin typeface="Arial" panose="020B0604020202020204" pitchFamily="34" charset="0"/>
                <a:ea typeface="+mn-ea"/>
                <a:cs typeface="Arial" panose="020B0604020202020204" pitchFamily="34" charset="0"/>
              </a:rPr>
              <a:t>Unit 2: CERT Organization</a:t>
            </a:r>
          </a:p>
        </p:txBody>
      </p:sp>
      <p:sp>
        <p:nvSpPr>
          <p:cNvPr id="3" name="Text Placeholder 2">
            <a:extLst>
              <a:ext uri="{FF2B5EF4-FFF2-40B4-BE49-F238E27FC236}">
                <a16:creationId xmlns:a16="http://schemas.microsoft.com/office/drawing/2014/main" id="{7DC33537-F60B-43DA-BF89-AB4B04C188A3}"/>
              </a:ext>
            </a:extLst>
          </p:cNvPr>
          <p:cNvSpPr>
            <a:spLocks noGrp="1"/>
          </p:cNvSpPr>
          <p:nvPr>
            <p:ph type="body" sz="quarter" idx="11"/>
          </p:nvPr>
        </p:nvSpPr>
        <p:spPr>
          <a:xfrm>
            <a:off x="1397286" y="1654567"/>
            <a:ext cx="9144000" cy="725488"/>
          </a:xfrm>
        </p:spPr>
        <p:txBody>
          <a:bodyPr>
            <a:noAutofit/>
          </a:bodyPr>
          <a:lstStyle/>
          <a:p>
            <a:pPr lvl="0" algn="l" defTabSz="914400">
              <a:lnSpc>
                <a:spcPct val="100000"/>
              </a:lnSpc>
              <a:spcBef>
                <a:spcPts val="0"/>
              </a:spcBef>
            </a:pPr>
            <a:r>
              <a:rPr lang="en-US" sz="5000" dirty="0">
                <a:solidFill>
                  <a:srgbClr val="FFFFFF"/>
                </a:solidFill>
              </a:rPr>
              <a:t>CERT Basic Training</a:t>
            </a:r>
            <a:endParaRPr lang="en-US" sz="5000" b="0" dirty="0">
              <a:solidFill>
                <a:prstClr val="black"/>
              </a:solidFill>
              <a:latin typeface="Calibri" panose="020F0502020204030204"/>
              <a:cs typeface="+mn-cs"/>
            </a:endParaRPr>
          </a:p>
        </p:txBody>
      </p:sp>
    </p:spTree>
    <p:extLst>
      <p:ext uri="{BB962C8B-B14F-4D97-AF65-F5344CB8AC3E}">
        <p14:creationId xmlns:p14="http://schemas.microsoft.com/office/powerpoint/2010/main" val="27577459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17F67E-1C8C-4BFD-A455-45B89A257958}"/>
              </a:ext>
            </a:extLst>
          </p:cNvPr>
          <p:cNvSpPr>
            <a:spLocks noGrp="1"/>
          </p:cNvSpPr>
          <p:nvPr>
            <p:ph type="title"/>
          </p:nvPr>
        </p:nvSpPr>
        <p:spPr/>
        <p:txBody>
          <a:bodyPr/>
          <a:lstStyle/>
          <a:p>
            <a:r>
              <a:rPr lang="en-US" dirty="0"/>
              <a:t>Unit</a:t>
            </a:r>
            <a:r>
              <a:rPr lang="en-US" sz="800" dirty="0">
                <a:solidFill>
                  <a:srgbClr val="448431"/>
                </a:solidFill>
              </a:rPr>
              <a:t> 2 </a:t>
            </a:r>
            <a:r>
              <a:rPr lang="en-US" dirty="0"/>
              <a:t>Objectives</a:t>
            </a:r>
          </a:p>
        </p:txBody>
      </p:sp>
      <p:sp>
        <p:nvSpPr>
          <p:cNvPr id="6" name="Content Placeholder 5">
            <a:extLst>
              <a:ext uri="{FF2B5EF4-FFF2-40B4-BE49-F238E27FC236}">
                <a16:creationId xmlns:a16="http://schemas.microsoft.com/office/drawing/2014/main" id="{895680F1-BE8F-4BCA-89BD-0CEBE99F0763}"/>
              </a:ext>
            </a:extLst>
          </p:cNvPr>
          <p:cNvSpPr>
            <a:spLocks noGrp="1"/>
          </p:cNvSpPr>
          <p:nvPr>
            <p:ph idx="1"/>
          </p:nvPr>
        </p:nvSpPr>
        <p:spPr/>
        <p:txBody>
          <a:bodyPr/>
          <a:lstStyle/>
          <a:p>
            <a:r>
              <a:rPr lang="en-US" dirty="0"/>
              <a:t>Describe the CERT organizational structure </a:t>
            </a:r>
          </a:p>
          <a:p>
            <a:r>
              <a:rPr lang="en-US" dirty="0"/>
              <a:t>Explain the Incident Command System (ICS) and how CERT operates within this structure </a:t>
            </a:r>
          </a:p>
          <a:p>
            <a:r>
              <a:rPr lang="en-US" dirty="0"/>
              <a:t>Describe the 9-step one-scene size-up process </a:t>
            </a:r>
          </a:p>
          <a:p>
            <a:r>
              <a:rPr lang="en-US" dirty="0"/>
              <a:t>Describe how to use CERT standard documents </a:t>
            </a:r>
          </a:p>
        </p:txBody>
      </p:sp>
      <p:sp>
        <p:nvSpPr>
          <p:cNvPr id="2" name="Content Placeholder 1">
            <a:extLst>
              <a:ext uri="{FF2B5EF4-FFF2-40B4-BE49-F238E27FC236}">
                <a16:creationId xmlns:a16="http://schemas.microsoft.com/office/drawing/2014/main" id="{42A7AA07-15F7-4E04-AC9D-49E6ADA6701F}"/>
              </a:ext>
            </a:extLst>
          </p:cNvPr>
          <p:cNvSpPr>
            <a:spLocks noGrp="1"/>
          </p:cNvSpPr>
          <p:nvPr>
            <p:ph sz="quarter" idx="12"/>
          </p:nvPr>
        </p:nvSpPr>
        <p:spPr/>
        <p:txBody>
          <a:bodyPr/>
          <a:lstStyle/>
          <a:p>
            <a:r>
              <a:rPr lang="en-US" dirty="0"/>
              <a:t>PM 2-1</a:t>
            </a:r>
          </a:p>
        </p:txBody>
      </p:sp>
      <p:sp>
        <p:nvSpPr>
          <p:cNvPr id="7" name="Text Placeholder 6">
            <a:extLst>
              <a:ext uri="{FF2B5EF4-FFF2-40B4-BE49-F238E27FC236}">
                <a16:creationId xmlns:a16="http://schemas.microsoft.com/office/drawing/2014/main" id="{E865355C-F98C-4791-BBF3-84090D50A52F}"/>
              </a:ext>
            </a:extLst>
          </p:cNvPr>
          <p:cNvSpPr>
            <a:spLocks noGrp="1"/>
          </p:cNvSpPr>
          <p:nvPr>
            <p:ph type="body" sz="quarter" idx="10"/>
          </p:nvPr>
        </p:nvSpPr>
        <p:spPr/>
        <p:txBody>
          <a:bodyPr/>
          <a:lstStyle/>
          <a:p>
            <a:r>
              <a:rPr lang="en-US" dirty="0"/>
              <a:t>CERT Basic Training Unit 2: CERT Organization</a:t>
            </a:r>
          </a:p>
        </p:txBody>
      </p:sp>
      <p:sp>
        <p:nvSpPr>
          <p:cNvPr id="8" name="Text Placeholder 7">
            <a:extLst>
              <a:ext uri="{FF2B5EF4-FFF2-40B4-BE49-F238E27FC236}">
                <a16:creationId xmlns:a16="http://schemas.microsoft.com/office/drawing/2014/main" id="{EE1C6CD4-8D27-48C8-8F2B-C18EE6E7D8A5}"/>
              </a:ext>
            </a:extLst>
          </p:cNvPr>
          <p:cNvSpPr>
            <a:spLocks noGrp="1"/>
          </p:cNvSpPr>
          <p:nvPr>
            <p:ph type="body" sz="quarter" idx="11"/>
          </p:nvPr>
        </p:nvSpPr>
        <p:spPr/>
        <p:txBody>
          <a:bodyPr/>
          <a:lstStyle/>
          <a:p>
            <a:r>
              <a:rPr lang="en-US" dirty="0"/>
              <a:t>2-1</a:t>
            </a:r>
          </a:p>
        </p:txBody>
      </p:sp>
    </p:spTree>
    <p:extLst>
      <p:ext uri="{BB962C8B-B14F-4D97-AF65-F5344CB8AC3E}">
        <p14:creationId xmlns:p14="http://schemas.microsoft.com/office/powerpoint/2010/main" val="31354261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641864-5E67-4621-95CE-48FB6D1EB9F1}"/>
              </a:ext>
            </a:extLst>
          </p:cNvPr>
          <p:cNvSpPr>
            <a:spLocks noGrp="1"/>
          </p:cNvSpPr>
          <p:nvPr>
            <p:ph type="title"/>
          </p:nvPr>
        </p:nvSpPr>
        <p:spPr/>
        <p:txBody>
          <a:bodyPr>
            <a:normAutofit fontScale="90000"/>
          </a:bodyPr>
          <a:lstStyle/>
          <a:p>
            <a:r>
              <a:rPr lang="en-US" dirty="0"/>
              <a:t>Principles of On-Scene Management</a:t>
            </a:r>
          </a:p>
        </p:txBody>
      </p:sp>
      <p:sp>
        <p:nvSpPr>
          <p:cNvPr id="2" name="Content Placeholder 1">
            <a:extLst>
              <a:ext uri="{FF2B5EF4-FFF2-40B4-BE49-F238E27FC236}">
                <a16:creationId xmlns:a16="http://schemas.microsoft.com/office/drawing/2014/main" id="{FA5493B1-0AEE-4A0D-8EC4-8A404A611178}"/>
              </a:ext>
            </a:extLst>
          </p:cNvPr>
          <p:cNvSpPr>
            <a:spLocks noGrp="1"/>
          </p:cNvSpPr>
          <p:nvPr>
            <p:ph idx="1"/>
          </p:nvPr>
        </p:nvSpPr>
        <p:spPr/>
        <p:txBody>
          <a:bodyPr/>
          <a:lstStyle/>
          <a:p>
            <a:r>
              <a:rPr lang="en-US" dirty="0"/>
              <a:t>Maintain the safety of disaster workers </a:t>
            </a:r>
          </a:p>
          <a:p>
            <a:r>
              <a:rPr lang="en-US" dirty="0"/>
              <a:t>Provide clear leadership and organizational structure </a:t>
            </a:r>
          </a:p>
          <a:p>
            <a:r>
              <a:rPr lang="en-US" dirty="0"/>
              <a:t>Improve effectiveness of rescue efforts </a:t>
            </a:r>
          </a:p>
        </p:txBody>
      </p:sp>
      <p:sp>
        <p:nvSpPr>
          <p:cNvPr id="6" name="Content Placeholder 5">
            <a:extLst>
              <a:ext uri="{FF2B5EF4-FFF2-40B4-BE49-F238E27FC236}">
                <a16:creationId xmlns:a16="http://schemas.microsoft.com/office/drawing/2014/main" id="{B7B51DA8-964B-4861-B911-187D067B6B9E}"/>
              </a:ext>
            </a:extLst>
          </p:cNvPr>
          <p:cNvSpPr>
            <a:spLocks noGrp="1"/>
          </p:cNvSpPr>
          <p:nvPr>
            <p:ph sz="quarter" idx="12"/>
          </p:nvPr>
        </p:nvSpPr>
        <p:spPr/>
        <p:txBody>
          <a:bodyPr/>
          <a:lstStyle/>
          <a:p>
            <a:r>
              <a:rPr lang="en-US" dirty="0"/>
              <a:t>PM 2-2</a:t>
            </a:r>
          </a:p>
        </p:txBody>
      </p:sp>
      <p:sp>
        <p:nvSpPr>
          <p:cNvPr id="4" name="Text Placeholder 3">
            <a:extLst>
              <a:ext uri="{FF2B5EF4-FFF2-40B4-BE49-F238E27FC236}">
                <a16:creationId xmlns:a16="http://schemas.microsoft.com/office/drawing/2014/main" id="{9B1035E1-C765-4370-AAB4-5C277D4A1B29}"/>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45EABF4A-361A-4874-8770-6DE7A924285D}"/>
              </a:ext>
            </a:extLst>
          </p:cNvPr>
          <p:cNvSpPr>
            <a:spLocks noGrp="1"/>
          </p:cNvSpPr>
          <p:nvPr>
            <p:ph type="body" sz="quarter" idx="11"/>
          </p:nvPr>
        </p:nvSpPr>
        <p:spPr/>
        <p:txBody>
          <a:bodyPr/>
          <a:lstStyle/>
          <a:p>
            <a:r>
              <a:rPr lang="en-US" dirty="0"/>
              <a:t>2-2</a:t>
            </a:r>
          </a:p>
        </p:txBody>
      </p:sp>
    </p:spTree>
    <p:extLst>
      <p:ext uri="{BB962C8B-B14F-4D97-AF65-F5344CB8AC3E}">
        <p14:creationId xmlns:p14="http://schemas.microsoft.com/office/powerpoint/2010/main" val="3194306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C62063-F6F9-445E-BBBE-1F5889059FF6}"/>
              </a:ext>
            </a:extLst>
          </p:cNvPr>
          <p:cNvSpPr>
            <a:spLocks noGrp="1"/>
          </p:cNvSpPr>
          <p:nvPr>
            <p:ph type="title"/>
          </p:nvPr>
        </p:nvSpPr>
        <p:spPr/>
        <p:txBody>
          <a:bodyPr>
            <a:normAutofit fontScale="90000"/>
          </a:bodyPr>
          <a:lstStyle/>
          <a:p>
            <a:r>
              <a:rPr lang="en-US" dirty="0"/>
              <a:t>CERT On-Scene Management</a:t>
            </a:r>
          </a:p>
        </p:txBody>
      </p:sp>
      <p:sp>
        <p:nvSpPr>
          <p:cNvPr id="2" name="Content Placeholder 1">
            <a:extLst>
              <a:ext uri="{FF2B5EF4-FFF2-40B4-BE49-F238E27FC236}">
                <a16:creationId xmlns:a16="http://schemas.microsoft.com/office/drawing/2014/main" id="{8F7E3BEA-2D85-4A81-9C53-383591E6D20C}"/>
              </a:ext>
            </a:extLst>
          </p:cNvPr>
          <p:cNvSpPr>
            <a:spLocks noGrp="1"/>
          </p:cNvSpPr>
          <p:nvPr>
            <p:ph idx="1"/>
          </p:nvPr>
        </p:nvSpPr>
        <p:spPr/>
        <p:txBody>
          <a:bodyPr/>
          <a:lstStyle/>
          <a:p>
            <a:r>
              <a:rPr lang="en-US" dirty="0"/>
              <a:t>Well-defined management structure</a:t>
            </a:r>
          </a:p>
          <a:p>
            <a:r>
              <a:rPr lang="en-US" dirty="0"/>
              <a:t>Manageable span of control</a:t>
            </a:r>
          </a:p>
          <a:p>
            <a:r>
              <a:rPr lang="en-US" dirty="0"/>
              <a:t>Common terminology</a:t>
            </a:r>
          </a:p>
          <a:p>
            <a:r>
              <a:rPr lang="en-US" dirty="0"/>
              <a:t>Effective communication</a:t>
            </a:r>
          </a:p>
          <a:p>
            <a:r>
              <a:rPr lang="en-US" dirty="0"/>
              <a:t>Consolidated action plans</a:t>
            </a:r>
          </a:p>
          <a:p>
            <a:r>
              <a:rPr lang="en-US" dirty="0"/>
              <a:t>Comprehensive resource management</a:t>
            </a:r>
          </a:p>
          <a:p>
            <a:r>
              <a:rPr lang="en-US" dirty="0"/>
              <a:t>Accountability</a:t>
            </a:r>
          </a:p>
        </p:txBody>
      </p:sp>
      <p:sp>
        <p:nvSpPr>
          <p:cNvPr id="6" name="Content Placeholder 5">
            <a:extLst>
              <a:ext uri="{FF2B5EF4-FFF2-40B4-BE49-F238E27FC236}">
                <a16:creationId xmlns:a16="http://schemas.microsoft.com/office/drawing/2014/main" id="{29C2EEFB-B0C3-42BF-AA31-2EBAC6B72DFB}"/>
              </a:ext>
            </a:extLst>
          </p:cNvPr>
          <p:cNvSpPr>
            <a:spLocks noGrp="1"/>
          </p:cNvSpPr>
          <p:nvPr>
            <p:ph sz="quarter" idx="12"/>
          </p:nvPr>
        </p:nvSpPr>
        <p:spPr/>
        <p:txBody>
          <a:bodyPr/>
          <a:lstStyle/>
          <a:p>
            <a:r>
              <a:rPr lang="en-US" dirty="0"/>
              <a:t>PM 2-2</a:t>
            </a:r>
          </a:p>
        </p:txBody>
      </p:sp>
      <p:sp>
        <p:nvSpPr>
          <p:cNvPr id="4" name="Text Placeholder 3">
            <a:extLst>
              <a:ext uri="{FF2B5EF4-FFF2-40B4-BE49-F238E27FC236}">
                <a16:creationId xmlns:a16="http://schemas.microsoft.com/office/drawing/2014/main" id="{418F32E3-FC55-4AC9-8F39-5342D2480897}"/>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CC8E30AD-09AC-447A-9239-65F234FA343C}"/>
              </a:ext>
            </a:extLst>
          </p:cNvPr>
          <p:cNvSpPr>
            <a:spLocks noGrp="1"/>
          </p:cNvSpPr>
          <p:nvPr>
            <p:ph type="body" sz="quarter" idx="11"/>
          </p:nvPr>
        </p:nvSpPr>
        <p:spPr/>
        <p:txBody>
          <a:bodyPr/>
          <a:lstStyle/>
          <a:p>
            <a:r>
              <a:rPr lang="en-US" dirty="0"/>
              <a:t>2-3</a:t>
            </a:r>
          </a:p>
        </p:txBody>
      </p:sp>
    </p:spTree>
    <p:extLst>
      <p:ext uri="{BB962C8B-B14F-4D97-AF65-F5344CB8AC3E}">
        <p14:creationId xmlns:p14="http://schemas.microsoft.com/office/powerpoint/2010/main" val="40115422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C6E3ED-BE59-4AC9-9D1C-6CF78A20A60A}"/>
              </a:ext>
            </a:extLst>
          </p:cNvPr>
          <p:cNvSpPr>
            <a:spLocks noGrp="1"/>
          </p:cNvSpPr>
          <p:nvPr>
            <p:ph type="title"/>
          </p:nvPr>
        </p:nvSpPr>
        <p:spPr/>
        <p:txBody>
          <a:bodyPr>
            <a:normAutofit fontScale="90000"/>
          </a:bodyPr>
          <a:lstStyle/>
          <a:p>
            <a:r>
              <a:rPr lang="en-US" dirty="0"/>
              <a:t>Objectives for On-Scene Management</a:t>
            </a:r>
          </a:p>
        </p:txBody>
      </p:sp>
      <p:sp>
        <p:nvSpPr>
          <p:cNvPr id="2" name="Content Placeholder 1">
            <a:extLst>
              <a:ext uri="{FF2B5EF4-FFF2-40B4-BE49-F238E27FC236}">
                <a16:creationId xmlns:a16="http://schemas.microsoft.com/office/drawing/2014/main" id="{121F0BB3-8E44-4C56-B011-325D4B8DB1EC}"/>
              </a:ext>
            </a:extLst>
          </p:cNvPr>
          <p:cNvSpPr>
            <a:spLocks noGrp="1"/>
          </p:cNvSpPr>
          <p:nvPr>
            <p:ph idx="1"/>
          </p:nvPr>
        </p:nvSpPr>
        <p:spPr/>
        <p:txBody>
          <a:bodyPr/>
          <a:lstStyle/>
          <a:p>
            <a:r>
              <a:rPr lang="en-US" dirty="0"/>
              <a:t>Identify scope of incident</a:t>
            </a:r>
          </a:p>
          <a:p>
            <a:r>
              <a:rPr lang="en-US" dirty="0"/>
              <a:t>Determine overall strategy</a:t>
            </a:r>
          </a:p>
          <a:p>
            <a:r>
              <a:rPr lang="en-US" dirty="0"/>
              <a:t>Deploy resources</a:t>
            </a:r>
          </a:p>
          <a:p>
            <a:r>
              <a:rPr lang="en-US" dirty="0"/>
              <a:t>Document actions and results</a:t>
            </a:r>
          </a:p>
        </p:txBody>
      </p:sp>
      <p:sp>
        <p:nvSpPr>
          <p:cNvPr id="6" name="Content Placeholder 5">
            <a:extLst>
              <a:ext uri="{FF2B5EF4-FFF2-40B4-BE49-F238E27FC236}">
                <a16:creationId xmlns:a16="http://schemas.microsoft.com/office/drawing/2014/main" id="{8238F3E3-BD55-44CB-816D-F2316F420572}"/>
              </a:ext>
            </a:extLst>
          </p:cNvPr>
          <p:cNvSpPr>
            <a:spLocks noGrp="1"/>
          </p:cNvSpPr>
          <p:nvPr>
            <p:ph sz="quarter" idx="12"/>
          </p:nvPr>
        </p:nvSpPr>
        <p:spPr/>
        <p:txBody>
          <a:bodyPr/>
          <a:lstStyle/>
          <a:p>
            <a:r>
              <a:rPr lang="en-US" dirty="0"/>
              <a:t>PM 2-2</a:t>
            </a:r>
          </a:p>
        </p:txBody>
      </p:sp>
      <p:sp>
        <p:nvSpPr>
          <p:cNvPr id="4" name="Text Placeholder 3">
            <a:extLst>
              <a:ext uri="{FF2B5EF4-FFF2-40B4-BE49-F238E27FC236}">
                <a16:creationId xmlns:a16="http://schemas.microsoft.com/office/drawing/2014/main" id="{FAFD4861-53E9-416B-AAE8-2B80ACACEF70}"/>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D2BB3FD3-13AB-42E4-BCDB-9844FD5B06BC}"/>
              </a:ext>
            </a:extLst>
          </p:cNvPr>
          <p:cNvSpPr>
            <a:spLocks noGrp="1"/>
          </p:cNvSpPr>
          <p:nvPr>
            <p:ph type="body" sz="quarter" idx="11"/>
          </p:nvPr>
        </p:nvSpPr>
        <p:spPr/>
        <p:txBody>
          <a:bodyPr/>
          <a:lstStyle/>
          <a:p>
            <a:r>
              <a:rPr lang="en-US" dirty="0"/>
              <a:t>2-4</a:t>
            </a:r>
          </a:p>
        </p:txBody>
      </p:sp>
    </p:spTree>
    <p:extLst>
      <p:ext uri="{BB962C8B-B14F-4D97-AF65-F5344CB8AC3E}">
        <p14:creationId xmlns:p14="http://schemas.microsoft.com/office/powerpoint/2010/main" val="804542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F37AE5-5310-4542-B8C7-6CB4650889F2}"/>
              </a:ext>
            </a:extLst>
          </p:cNvPr>
          <p:cNvSpPr>
            <a:spLocks noGrp="1"/>
          </p:cNvSpPr>
          <p:nvPr>
            <p:ph type="title"/>
          </p:nvPr>
        </p:nvSpPr>
        <p:spPr/>
        <p:txBody>
          <a:bodyPr>
            <a:normAutofit fontScale="90000"/>
          </a:bodyPr>
          <a:lstStyle/>
          <a:p>
            <a:r>
              <a:rPr lang="en-US" dirty="0"/>
              <a:t>Incident Command System</a:t>
            </a:r>
          </a:p>
        </p:txBody>
      </p:sp>
      <p:pic>
        <p:nvPicPr>
          <p:cNvPr id="7" name="Content Placeholder 6" descr="An organizational chart for the Incident Command System. Command Staff and General Staff fall under Incident Command. The Command Staff consist of a Public Information Officer, Safety Officer, and Liaison Officer. The General Staff consist of an Operations Section Chief, Intelligence/Investigations Section Chief, Planning Section Chief, Logistics Section Chief, and a Finance/Administration Chief. ">
            <a:extLst>
              <a:ext uri="{FF2B5EF4-FFF2-40B4-BE49-F238E27FC236}">
                <a16:creationId xmlns:a16="http://schemas.microsoft.com/office/drawing/2014/main" id="{D5924138-AF87-4F4A-B5A3-9858B81BB9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4807" y="1679331"/>
            <a:ext cx="6674386" cy="3912333"/>
          </a:xfrm>
        </p:spPr>
      </p:pic>
      <p:sp>
        <p:nvSpPr>
          <p:cNvPr id="2" name="Content Placeholder 1">
            <a:extLst>
              <a:ext uri="{FF2B5EF4-FFF2-40B4-BE49-F238E27FC236}">
                <a16:creationId xmlns:a16="http://schemas.microsoft.com/office/drawing/2014/main" id="{718F55AA-FE70-4315-A9F4-5F15E1716339}"/>
              </a:ext>
            </a:extLst>
          </p:cNvPr>
          <p:cNvSpPr>
            <a:spLocks noGrp="1"/>
          </p:cNvSpPr>
          <p:nvPr>
            <p:ph sz="quarter" idx="12"/>
          </p:nvPr>
        </p:nvSpPr>
        <p:spPr/>
        <p:txBody>
          <a:bodyPr/>
          <a:lstStyle/>
          <a:p>
            <a:r>
              <a:rPr lang="en-US" dirty="0"/>
              <a:t>PM 2-3</a:t>
            </a:r>
          </a:p>
        </p:txBody>
      </p:sp>
      <p:sp>
        <p:nvSpPr>
          <p:cNvPr id="4" name="Text Placeholder 3">
            <a:extLst>
              <a:ext uri="{FF2B5EF4-FFF2-40B4-BE49-F238E27FC236}">
                <a16:creationId xmlns:a16="http://schemas.microsoft.com/office/drawing/2014/main" id="{D2613BA0-7503-47EE-9FD4-9DF29698A851}"/>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43DFB3F6-2FA8-4F7C-B114-E45A8C9B20EE}"/>
              </a:ext>
            </a:extLst>
          </p:cNvPr>
          <p:cNvSpPr>
            <a:spLocks noGrp="1"/>
          </p:cNvSpPr>
          <p:nvPr>
            <p:ph type="body" sz="quarter" idx="11"/>
          </p:nvPr>
        </p:nvSpPr>
        <p:spPr/>
        <p:txBody>
          <a:bodyPr/>
          <a:lstStyle/>
          <a:p>
            <a:r>
              <a:rPr lang="en-US" dirty="0"/>
              <a:t>2-5</a:t>
            </a:r>
          </a:p>
        </p:txBody>
      </p:sp>
    </p:spTree>
    <p:extLst>
      <p:ext uri="{BB962C8B-B14F-4D97-AF65-F5344CB8AC3E}">
        <p14:creationId xmlns:p14="http://schemas.microsoft.com/office/powerpoint/2010/main" val="41806773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1D3978-2E1F-4BFD-AE08-55EF3644837A}"/>
              </a:ext>
            </a:extLst>
          </p:cNvPr>
          <p:cNvSpPr>
            <a:spLocks noGrp="1"/>
          </p:cNvSpPr>
          <p:nvPr>
            <p:ph type="title"/>
          </p:nvPr>
        </p:nvSpPr>
        <p:spPr/>
        <p:txBody>
          <a:bodyPr/>
          <a:lstStyle/>
          <a:p>
            <a:r>
              <a:rPr lang="en-US" dirty="0"/>
              <a:t>CERT Operations</a:t>
            </a:r>
          </a:p>
        </p:txBody>
      </p:sp>
      <p:sp>
        <p:nvSpPr>
          <p:cNvPr id="2" name="Content Placeholder 1">
            <a:extLst>
              <a:ext uri="{FF2B5EF4-FFF2-40B4-BE49-F238E27FC236}">
                <a16:creationId xmlns:a16="http://schemas.microsoft.com/office/drawing/2014/main" id="{673977C2-0BF6-4CA3-A829-31483E90F0C4}"/>
              </a:ext>
            </a:extLst>
          </p:cNvPr>
          <p:cNvSpPr>
            <a:spLocks noGrp="1"/>
          </p:cNvSpPr>
          <p:nvPr>
            <p:ph idx="1"/>
          </p:nvPr>
        </p:nvSpPr>
        <p:spPr/>
        <p:txBody>
          <a:bodyPr/>
          <a:lstStyle/>
          <a:p>
            <a:r>
              <a:rPr lang="en-US" dirty="0"/>
              <a:t>Command structure</a:t>
            </a:r>
          </a:p>
          <a:p>
            <a:r>
              <a:rPr lang="en-US" dirty="0"/>
              <a:t>CERT Team Leader</a:t>
            </a:r>
          </a:p>
          <a:p>
            <a:r>
              <a:rPr lang="en-US" dirty="0"/>
              <a:t>Command Post</a:t>
            </a:r>
          </a:p>
          <a:p>
            <a:r>
              <a:rPr lang="en-US" dirty="0"/>
              <a:t>Expanded structure as needed</a:t>
            </a:r>
          </a:p>
        </p:txBody>
      </p:sp>
      <p:sp>
        <p:nvSpPr>
          <p:cNvPr id="4" name="Text Placeholder 3">
            <a:extLst>
              <a:ext uri="{FF2B5EF4-FFF2-40B4-BE49-F238E27FC236}">
                <a16:creationId xmlns:a16="http://schemas.microsoft.com/office/drawing/2014/main" id="{8ACD138B-950F-4FBD-B005-3929286E77B7}"/>
              </a:ext>
            </a:extLst>
          </p:cNvPr>
          <p:cNvSpPr>
            <a:spLocks noGrp="1"/>
          </p:cNvSpPr>
          <p:nvPr>
            <p:ph type="body" sz="quarter" idx="10"/>
          </p:nvPr>
        </p:nvSpPr>
        <p:spPr/>
        <p:txBody>
          <a:bodyPr/>
          <a:lstStyle/>
          <a:p>
            <a:r>
              <a:rPr lang="en-US" dirty="0"/>
              <a:t>CERT Basic Training Unit 2: CERT Organization</a:t>
            </a:r>
          </a:p>
        </p:txBody>
      </p:sp>
      <p:sp>
        <p:nvSpPr>
          <p:cNvPr id="6" name="Content Placeholder 5">
            <a:extLst>
              <a:ext uri="{FF2B5EF4-FFF2-40B4-BE49-F238E27FC236}">
                <a16:creationId xmlns:a16="http://schemas.microsoft.com/office/drawing/2014/main" id="{A9B618CB-142C-4E15-9F65-88B75E9C6467}"/>
              </a:ext>
            </a:extLst>
          </p:cNvPr>
          <p:cNvSpPr>
            <a:spLocks noGrp="1"/>
          </p:cNvSpPr>
          <p:nvPr>
            <p:ph sz="quarter" idx="12"/>
          </p:nvPr>
        </p:nvSpPr>
        <p:spPr/>
        <p:txBody>
          <a:bodyPr/>
          <a:lstStyle/>
          <a:p>
            <a:r>
              <a:rPr lang="en-US" dirty="0"/>
              <a:t>PM 2-5</a:t>
            </a:r>
          </a:p>
        </p:txBody>
      </p:sp>
      <p:sp>
        <p:nvSpPr>
          <p:cNvPr id="5" name="Text Placeholder 4">
            <a:extLst>
              <a:ext uri="{FF2B5EF4-FFF2-40B4-BE49-F238E27FC236}">
                <a16:creationId xmlns:a16="http://schemas.microsoft.com/office/drawing/2014/main" id="{BCF5F19B-CDC7-4C41-B3FA-AC6DAC3FF0CA}"/>
              </a:ext>
            </a:extLst>
          </p:cNvPr>
          <p:cNvSpPr>
            <a:spLocks noGrp="1"/>
          </p:cNvSpPr>
          <p:nvPr>
            <p:ph type="body" sz="quarter" idx="11"/>
          </p:nvPr>
        </p:nvSpPr>
        <p:spPr/>
        <p:txBody>
          <a:bodyPr/>
          <a:lstStyle/>
          <a:p>
            <a:r>
              <a:rPr lang="en-US" dirty="0"/>
              <a:t>2-6</a:t>
            </a:r>
          </a:p>
        </p:txBody>
      </p:sp>
    </p:spTree>
    <p:extLst>
      <p:ext uri="{BB962C8B-B14F-4D97-AF65-F5344CB8AC3E}">
        <p14:creationId xmlns:p14="http://schemas.microsoft.com/office/powerpoint/2010/main" val="305774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C49B2C-873F-470F-BC4E-7D5D8F8C5246}"/>
              </a:ext>
            </a:extLst>
          </p:cNvPr>
          <p:cNvSpPr>
            <a:spLocks noGrp="1"/>
          </p:cNvSpPr>
          <p:nvPr>
            <p:ph type="title"/>
          </p:nvPr>
        </p:nvSpPr>
        <p:spPr/>
        <p:txBody>
          <a:bodyPr/>
          <a:lstStyle/>
          <a:p>
            <a:r>
              <a:rPr lang="en-US" dirty="0"/>
              <a:t>Dealing with the Media</a:t>
            </a:r>
          </a:p>
        </p:txBody>
      </p:sp>
      <p:sp>
        <p:nvSpPr>
          <p:cNvPr id="6" name="Content Placeholder 5">
            <a:extLst>
              <a:ext uri="{FF2B5EF4-FFF2-40B4-BE49-F238E27FC236}">
                <a16:creationId xmlns:a16="http://schemas.microsoft.com/office/drawing/2014/main" id="{BEBFBAC4-ACCD-492F-A9DF-6560462EDA1C}"/>
              </a:ext>
            </a:extLst>
          </p:cNvPr>
          <p:cNvSpPr>
            <a:spLocks noGrp="1"/>
          </p:cNvSpPr>
          <p:nvPr>
            <p:ph idx="1"/>
          </p:nvPr>
        </p:nvSpPr>
        <p:spPr/>
        <p:txBody>
          <a:bodyPr/>
          <a:lstStyle/>
          <a:p>
            <a:r>
              <a:rPr lang="en-US" dirty="0"/>
              <a:t>Refer media inquiries to CERT Incident Commander/Team Leader </a:t>
            </a:r>
          </a:p>
          <a:p>
            <a:r>
              <a:rPr lang="en-US" dirty="0"/>
              <a:t>Do not let media inhibit CERT goals </a:t>
            </a:r>
          </a:p>
          <a:p>
            <a:r>
              <a:rPr lang="en-US" dirty="0"/>
              <a:t>Be careful about information released </a:t>
            </a:r>
          </a:p>
        </p:txBody>
      </p:sp>
      <p:pic>
        <p:nvPicPr>
          <p:cNvPr id="12" name="Content Placeholder 10" descr="Photo: CERT Incident Commander/Team Leader talks to members of the media.">
            <a:extLst>
              <a:ext uri="{FF2B5EF4-FFF2-40B4-BE49-F238E27FC236}">
                <a16:creationId xmlns:a16="http://schemas.microsoft.com/office/drawing/2014/main" id="{C727315D-79FE-49FB-9415-E202BB8E971A}"/>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4580341" y="1769314"/>
            <a:ext cx="4256088" cy="3319371"/>
          </a:xfrm>
        </p:spPr>
      </p:pic>
      <p:sp>
        <p:nvSpPr>
          <p:cNvPr id="4" name="Content Placeholder 3">
            <a:extLst>
              <a:ext uri="{FF2B5EF4-FFF2-40B4-BE49-F238E27FC236}">
                <a16:creationId xmlns:a16="http://schemas.microsoft.com/office/drawing/2014/main" id="{8954CD20-B2B6-483C-9BB2-97EACA9B5FEE}"/>
              </a:ext>
            </a:extLst>
          </p:cNvPr>
          <p:cNvSpPr>
            <a:spLocks noGrp="1"/>
          </p:cNvSpPr>
          <p:nvPr>
            <p:ph sz="quarter" idx="12"/>
          </p:nvPr>
        </p:nvSpPr>
        <p:spPr/>
        <p:txBody>
          <a:bodyPr/>
          <a:lstStyle/>
          <a:p>
            <a:r>
              <a:rPr lang="en-US" dirty="0"/>
              <a:t>PM 2-6</a:t>
            </a:r>
          </a:p>
        </p:txBody>
      </p:sp>
      <p:sp>
        <p:nvSpPr>
          <p:cNvPr id="7" name="Text Placeholder 6">
            <a:extLst>
              <a:ext uri="{FF2B5EF4-FFF2-40B4-BE49-F238E27FC236}">
                <a16:creationId xmlns:a16="http://schemas.microsoft.com/office/drawing/2014/main" id="{84048D43-563B-466D-A60A-CF450DB7FCEF}"/>
              </a:ext>
            </a:extLst>
          </p:cNvPr>
          <p:cNvSpPr>
            <a:spLocks noGrp="1"/>
          </p:cNvSpPr>
          <p:nvPr>
            <p:ph type="body" sz="quarter" idx="10"/>
          </p:nvPr>
        </p:nvSpPr>
        <p:spPr/>
        <p:txBody>
          <a:bodyPr/>
          <a:lstStyle/>
          <a:p>
            <a:r>
              <a:rPr lang="en-US" dirty="0"/>
              <a:t>CERT Basic Training Unit 2: CERT Organization</a:t>
            </a:r>
          </a:p>
        </p:txBody>
      </p:sp>
      <p:sp>
        <p:nvSpPr>
          <p:cNvPr id="8" name="Text Placeholder 7">
            <a:extLst>
              <a:ext uri="{FF2B5EF4-FFF2-40B4-BE49-F238E27FC236}">
                <a16:creationId xmlns:a16="http://schemas.microsoft.com/office/drawing/2014/main" id="{87867D5E-48A6-474A-8169-7FFCE339068A}"/>
              </a:ext>
            </a:extLst>
          </p:cNvPr>
          <p:cNvSpPr>
            <a:spLocks noGrp="1"/>
          </p:cNvSpPr>
          <p:nvPr>
            <p:ph type="body" sz="quarter" idx="11"/>
          </p:nvPr>
        </p:nvSpPr>
        <p:spPr/>
        <p:txBody>
          <a:bodyPr/>
          <a:lstStyle/>
          <a:p>
            <a:r>
              <a:rPr lang="en-US" dirty="0"/>
              <a:t>2-7</a:t>
            </a:r>
          </a:p>
        </p:txBody>
      </p:sp>
    </p:spTree>
    <p:extLst>
      <p:ext uri="{BB962C8B-B14F-4D97-AF65-F5344CB8AC3E}">
        <p14:creationId xmlns:p14="http://schemas.microsoft.com/office/powerpoint/2010/main" val="4468371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332B5-EF78-428B-8296-1F3FCB293C7A}"/>
              </a:ext>
            </a:extLst>
          </p:cNvPr>
          <p:cNvSpPr>
            <a:spLocks noGrp="1"/>
          </p:cNvSpPr>
          <p:nvPr>
            <p:ph type="title"/>
          </p:nvPr>
        </p:nvSpPr>
        <p:spPr/>
        <p:txBody>
          <a:bodyPr/>
          <a:lstStyle/>
          <a:p>
            <a:r>
              <a:rPr lang="en-US" dirty="0"/>
              <a:t>NIMS Implementation</a:t>
            </a:r>
          </a:p>
        </p:txBody>
      </p:sp>
      <p:sp>
        <p:nvSpPr>
          <p:cNvPr id="2" name="Content Placeholder 1">
            <a:extLst>
              <a:ext uri="{FF2B5EF4-FFF2-40B4-BE49-F238E27FC236}">
                <a16:creationId xmlns:a16="http://schemas.microsoft.com/office/drawing/2014/main" id="{994C667B-3C13-4152-B796-390D65823DF3}"/>
              </a:ext>
            </a:extLst>
          </p:cNvPr>
          <p:cNvSpPr>
            <a:spLocks noGrp="1"/>
          </p:cNvSpPr>
          <p:nvPr>
            <p:ph idx="1"/>
          </p:nvPr>
        </p:nvSpPr>
        <p:spPr>
          <a:xfrm>
            <a:off x="315142" y="1521229"/>
            <a:ext cx="4995412" cy="4758287"/>
          </a:xfrm>
        </p:spPr>
        <p:txBody>
          <a:bodyPr/>
          <a:lstStyle/>
          <a:p>
            <a:r>
              <a:rPr lang="en-US" dirty="0"/>
              <a:t>Ability to work together</a:t>
            </a:r>
          </a:p>
          <a:p>
            <a:r>
              <a:rPr lang="en-US" dirty="0"/>
              <a:t>IS-100: Introduction to ICS</a:t>
            </a:r>
          </a:p>
          <a:p>
            <a:pPr lvl="1"/>
            <a:r>
              <a:rPr lang="en-US" dirty="0">
                <a:hlinkClick r:id="rId2"/>
              </a:rPr>
              <a:t>https://emilms.fema.gov/IS100c/curriculum/1.html</a:t>
            </a:r>
            <a:endParaRPr lang="en-US" dirty="0"/>
          </a:p>
          <a:p>
            <a:r>
              <a:rPr lang="en-US" dirty="0"/>
              <a:t>IS-700: Introduction to NIMS</a:t>
            </a:r>
          </a:p>
          <a:p>
            <a:pPr lvl="1"/>
            <a:r>
              <a:rPr lang="en-US" dirty="0">
                <a:hlinkClick r:id="rId3"/>
              </a:rPr>
              <a:t>https://emilms.fema.gov/IS700b/curriculum/1.html</a:t>
            </a:r>
            <a:r>
              <a:rPr lang="en-US" dirty="0"/>
              <a:t> </a:t>
            </a:r>
          </a:p>
        </p:txBody>
      </p:sp>
      <p:pic>
        <p:nvPicPr>
          <p:cNvPr id="12" name="Content Placeholder 7" descr="Example screenshot of a FEMA training course webpage.">
            <a:extLst>
              <a:ext uri="{FF2B5EF4-FFF2-40B4-BE49-F238E27FC236}">
                <a16:creationId xmlns:a16="http://schemas.microsoft.com/office/drawing/2014/main" id="{A3D6C1AB-5C8B-48EF-8A1A-4C4D381AC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2078" y="2339524"/>
            <a:ext cx="3154351" cy="2178951"/>
          </a:xfrm>
          <a:prstGeom prst="rect">
            <a:avLst/>
          </a:prstGeom>
        </p:spPr>
      </p:pic>
      <p:sp>
        <p:nvSpPr>
          <p:cNvPr id="9" name="Content Placeholder 8">
            <a:extLst>
              <a:ext uri="{FF2B5EF4-FFF2-40B4-BE49-F238E27FC236}">
                <a16:creationId xmlns:a16="http://schemas.microsoft.com/office/drawing/2014/main" id="{C96FBDE6-DF22-4EA6-B629-5C674632DAD0}"/>
              </a:ext>
            </a:extLst>
          </p:cNvPr>
          <p:cNvSpPr>
            <a:spLocks noGrp="1"/>
          </p:cNvSpPr>
          <p:nvPr>
            <p:ph sz="quarter" idx="12"/>
          </p:nvPr>
        </p:nvSpPr>
        <p:spPr/>
        <p:txBody>
          <a:bodyPr/>
          <a:lstStyle/>
          <a:p>
            <a:r>
              <a:rPr lang="en-US" dirty="0"/>
              <a:t>PM 2-6</a:t>
            </a:r>
          </a:p>
        </p:txBody>
      </p:sp>
      <p:sp>
        <p:nvSpPr>
          <p:cNvPr id="5" name="Text Placeholder 4">
            <a:extLst>
              <a:ext uri="{FF2B5EF4-FFF2-40B4-BE49-F238E27FC236}">
                <a16:creationId xmlns:a16="http://schemas.microsoft.com/office/drawing/2014/main" id="{60E7DF57-FC34-4DFC-AE73-07D63E3EF665}"/>
              </a:ext>
            </a:extLst>
          </p:cNvPr>
          <p:cNvSpPr>
            <a:spLocks noGrp="1"/>
          </p:cNvSpPr>
          <p:nvPr>
            <p:ph type="body" sz="quarter" idx="10"/>
          </p:nvPr>
        </p:nvSpPr>
        <p:spPr/>
        <p:txBody>
          <a:bodyPr/>
          <a:lstStyle/>
          <a:p>
            <a:r>
              <a:rPr lang="en-US" dirty="0"/>
              <a:t>CERT Basic Training Unit 2: CERT Organization</a:t>
            </a:r>
          </a:p>
        </p:txBody>
      </p:sp>
      <p:sp>
        <p:nvSpPr>
          <p:cNvPr id="6" name="Text Placeholder 5">
            <a:extLst>
              <a:ext uri="{FF2B5EF4-FFF2-40B4-BE49-F238E27FC236}">
                <a16:creationId xmlns:a16="http://schemas.microsoft.com/office/drawing/2014/main" id="{62507AED-50A8-4636-A635-C7A9D809DD65}"/>
              </a:ext>
            </a:extLst>
          </p:cNvPr>
          <p:cNvSpPr>
            <a:spLocks noGrp="1"/>
          </p:cNvSpPr>
          <p:nvPr>
            <p:ph type="body" sz="quarter" idx="11"/>
          </p:nvPr>
        </p:nvSpPr>
        <p:spPr/>
        <p:txBody>
          <a:bodyPr/>
          <a:lstStyle/>
          <a:p>
            <a:r>
              <a:rPr lang="en-US" dirty="0"/>
              <a:t>2-8</a:t>
            </a:r>
          </a:p>
        </p:txBody>
      </p:sp>
    </p:spTree>
    <p:extLst>
      <p:ext uri="{BB962C8B-B14F-4D97-AF65-F5344CB8AC3E}">
        <p14:creationId xmlns:p14="http://schemas.microsoft.com/office/powerpoint/2010/main" val="427911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389507-D6FF-484D-915E-35ECBA00DD18}"/>
              </a:ext>
            </a:extLst>
          </p:cNvPr>
          <p:cNvSpPr>
            <a:spLocks noGrp="1"/>
          </p:cNvSpPr>
          <p:nvPr>
            <p:ph type="title"/>
          </p:nvPr>
        </p:nvSpPr>
        <p:spPr/>
        <p:txBody>
          <a:bodyPr/>
          <a:lstStyle/>
          <a:p>
            <a:r>
              <a:rPr lang="en-US" dirty="0"/>
              <a:t>Unit 1 objectives</a:t>
            </a:r>
          </a:p>
        </p:txBody>
      </p:sp>
      <p:sp>
        <p:nvSpPr>
          <p:cNvPr id="2" name="Content Placeholder 1">
            <a:extLst>
              <a:ext uri="{FF2B5EF4-FFF2-40B4-BE49-F238E27FC236}">
                <a16:creationId xmlns:a16="http://schemas.microsoft.com/office/drawing/2014/main" id="{C27F5C20-10CE-4762-895F-1E0E5E1B1EB1}"/>
              </a:ext>
            </a:extLst>
          </p:cNvPr>
          <p:cNvSpPr>
            <a:spLocks noGrp="1"/>
          </p:cNvSpPr>
          <p:nvPr>
            <p:ph idx="1"/>
          </p:nvPr>
        </p:nvSpPr>
        <p:spPr/>
        <p:txBody>
          <a:bodyPr>
            <a:normAutofit/>
          </a:bodyPr>
          <a:lstStyle/>
          <a:p>
            <a:pPr marL="514350" indent="-514350">
              <a:buFont typeface="+mj-lt"/>
              <a:buAutoNum type="arabicPeriod"/>
            </a:pPr>
            <a:r>
              <a:rPr lang="en-US" sz="2600" dirty="0"/>
              <a:t>Describe the functions of CERT, discuss your role as a CERT volunteer, and explain how CERT fits into your community’s emergency preparedness structure </a:t>
            </a:r>
          </a:p>
          <a:p>
            <a:pPr marL="514350" indent="-514350">
              <a:buFont typeface="+mj-lt"/>
              <a:buAutoNum type="arabicPeriod"/>
            </a:pPr>
            <a:r>
              <a:rPr lang="en-US" sz="2600" dirty="0"/>
              <a:t>Describe the types of hazards most likely to affect your communities and their potential impact on people, health, and infrastructure </a:t>
            </a:r>
          </a:p>
          <a:p>
            <a:pPr marL="514350" indent="-514350">
              <a:buFont typeface="+mj-lt"/>
              <a:buAutoNum type="arabicPeriod"/>
            </a:pPr>
            <a:r>
              <a:rPr lang="en-US" sz="2600" dirty="0"/>
              <a:t>Prepare yourself and your family for potential disasters your community may face, including learning to create a family disaster plan and emergency preparedness kit </a:t>
            </a:r>
          </a:p>
        </p:txBody>
      </p:sp>
      <p:sp>
        <p:nvSpPr>
          <p:cNvPr id="6" name="Content Placeholder 5">
            <a:extLst>
              <a:ext uri="{FF2B5EF4-FFF2-40B4-BE49-F238E27FC236}">
                <a16:creationId xmlns:a16="http://schemas.microsoft.com/office/drawing/2014/main" id="{6AA97454-64D0-4E54-A763-EAABCB306AA2}"/>
              </a:ext>
            </a:extLst>
          </p:cNvPr>
          <p:cNvSpPr>
            <a:spLocks noGrp="1"/>
          </p:cNvSpPr>
          <p:nvPr>
            <p:ph sz="quarter" idx="12"/>
          </p:nvPr>
        </p:nvSpPr>
        <p:spPr/>
        <p:txBody>
          <a:bodyPr/>
          <a:lstStyle/>
          <a:p>
            <a:r>
              <a:rPr lang="en-US" dirty="0"/>
              <a:t>PM 1-1</a:t>
            </a:r>
          </a:p>
        </p:txBody>
      </p:sp>
      <p:sp>
        <p:nvSpPr>
          <p:cNvPr id="4" name="Text Placeholder 3">
            <a:extLst>
              <a:ext uri="{FF2B5EF4-FFF2-40B4-BE49-F238E27FC236}">
                <a16:creationId xmlns:a16="http://schemas.microsoft.com/office/drawing/2014/main" id="{9BF096C4-D747-4201-B915-7F02BC3F1BEC}"/>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3D975CAD-8847-4C9E-B8BC-EF89F4004BD3}"/>
              </a:ext>
            </a:extLst>
          </p:cNvPr>
          <p:cNvSpPr>
            <a:spLocks noGrp="1"/>
          </p:cNvSpPr>
          <p:nvPr>
            <p:ph type="body" sz="quarter" idx="11"/>
          </p:nvPr>
        </p:nvSpPr>
        <p:spPr/>
        <p:txBody>
          <a:bodyPr/>
          <a:lstStyle/>
          <a:p>
            <a:r>
              <a:rPr lang="en-US" dirty="0"/>
              <a:t>1-3</a:t>
            </a:r>
          </a:p>
        </p:txBody>
      </p:sp>
    </p:spTree>
    <p:extLst>
      <p:ext uri="{BB962C8B-B14F-4D97-AF65-F5344CB8AC3E}">
        <p14:creationId xmlns:p14="http://schemas.microsoft.com/office/powerpoint/2010/main" val="847534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CB206E-4F9F-4654-965A-38A734BD9F39}"/>
              </a:ext>
            </a:extLst>
          </p:cNvPr>
          <p:cNvSpPr>
            <a:spLocks noGrp="1"/>
          </p:cNvSpPr>
          <p:nvPr>
            <p:ph type="title"/>
          </p:nvPr>
        </p:nvSpPr>
        <p:spPr/>
        <p:txBody>
          <a:bodyPr/>
          <a:lstStyle/>
          <a:p>
            <a:r>
              <a:rPr lang="en-US" dirty="0"/>
              <a:t>Exercise 2.1</a:t>
            </a:r>
          </a:p>
        </p:txBody>
      </p:sp>
      <p:sp>
        <p:nvSpPr>
          <p:cNvPr id="2" name="Content Placeholder 1">
            <a:extLst>
              <a:ext uri="{FF2B5EF4-FFF2-40B4-BE49-F238E27FC236}">
                <a16:creationId xmlns:a16="http://schemas.microsoft.com/office/drawing/2014/main" id="{4712FDC6-FD5E-489B-8EBF-DA9156D43EEA}"/>
              </a:ext>
            </a:extLst>
          </p:cNvPr>
          <p:cNvSpPr>
            <a:spLocks noGrp="1"/>
          </p:cNvSpPr>
          <p:nvPr>
            <p:ph idx="1"/>
          </p:nvPr>
        </p:nvSpPr>
        <p:spPr/>
        <p:txBody>
          <a:bodyPr/>
          <a:lstStyle/>
          <a:p>
            <a:r>
              <a:rPr lang="en-US" dirty="0"/>
              <a:t>Using your knowledge about the ICS functions, decide under which function the following CERT activities would fall. Some activities may involve more than one function to be completed </a:t>
            </a:r>
          </a:p>
          <a:p>
            <a:r>
              <a:rPr lang="en-US" dirty="0"/>
              <a:t>Use the following key to fill in the blanks before each activity:</a:t>
            </a:r>
          </a:p>
          <a:p>
            <a:pPr lvl="1"/>
            <a:r>
              <a:rPr lang="en-US" dirty="0"/>
              <a:t>Team Leader = TL</a:t>
            </a:r>
          </a:p>
          <a:p>
            <a:pPr lvl="1"/>
            <a:r>
              <a:rPr lang="en-US" dirty="0"/>
              <a:t>Operations = O</a:t>
            </a:r>
          </a:p>
          <a:p>
            <a:pPr lvl="1"/>
            <a:r>
              <a:rPr lang="en-US" dirty="0"/>
              <a:t>Planning = P</a:t>
            </a:r>
          </a:p>
          <a:p>
            <a:pPr lvl="1"/>
            <a:r>
              <a:rPr lang="en-US" dirty="0"/>
              <a:t>Logistics = L</a:t>
            </a:r>
          </a:p>
          <a:p>
            <a:endParaRPr lang="en-US" dirty="0"/>
          </a:p>
        </p:txBody>
      </p:sp>
      <p:sp>
        <p:nvSpPr>
          <p:cNvPr id="6" name="Content Placeholder 5">
            <a:extLst>
              <a:ext uri="{FF2B5EF4-FFF2-40B4-BE49-F238E27FC236}">
                <a16:creationId xmlns:a16="http://schemas.microsoft.com/office/drawing/2014/main" id="{C0FD3991-C4AE-4207-AB9C-7990C5E1E2A0}"/>
              </a:ext>
            </a:extLst>
          </p:cNvPr>
          <p:cNvSpPr>
            <a:spLocks noGrp="1"/>
          </p:cNvSpPr>
          <p:nvPr>
            <p:ph sz="quarter" idx="12"/>
          </p:nvPr>
        </p:nvSpPr>
        <p:spPr/>
        <p:txBody>
          <a:bodyPr/>
          <a:lstStyle/>
          <a:p>
            <a:r>
              <a:rPr lang="en-US" dirty="0"/>
              <a:t>PM 2-6</a:t>
            </a:r>
          </a:p>
        </p:txBody>
      </p:sp>
      <p:sp>
        <p:nvSpPr>
          <p:cNvPr id="4" name="Text Placeholder 3">
            <a:extLst>
              <a:ext uri="{FF2B5EF4-FFF2-40B4-BE49-F238E27FC236}">
                <a16:creationId xmlns:a16="http://schemas.microsoft.com/office/drawing/2014/main" id="{0C676CC6-3E09-4E30-9B19-AD20E9E28C8D}"/>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2002FBAE-F55C-4A6F-B929-ECAB6343B9EC}"/>
              </a:ext>
            </a:extLst>
          </p:cNvPr>
          <p:cNvSpPr>
            <a:spLocks noGrp="1"/>
          </p:cNvSpPr>
          <p:nvPr>
            <p:ph type="body" sz="quarter" idx="11"/>
          </p:nvPr>
        </p:nvSpPr>
        <p:spPr/>
        <p:txBody>
          <a:bodyPr/>
          <a:lstStyle/>
          <a:p>
            <a:r>
              <a:rPr lang="en-US" dirty="0"/>
              <a:t>2-9</a:t>
            </a:r>
          </a:p>
        </p:txBody>
      </p:sp>
    </p:spTree>
    <p:extLst>
      <p:ext uri="{BB962C8B-B14F-4D97-AF65-F5344CB8AC3E}">
        <p14:creationId xmlns:p14="http://schemas.microsoft.com/office/powerpoint/2010/main" val="3795327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2751F5-175D-4293-AD34-633F3EAAB9DF}"/>
              </a:ext>
            </a:extLst>
          </p:cNvPr>
          <p:cNvSpPr>
            <a:spLocks noGrp="1"/>
          </p:cNvSpPr>
          <p:nvPr>
            <p:ph type="title"/>
          </p:nvPr>
        </p:nvSpPr>
        <p:spPr/>
        <p:txBody>
          <a:bodyPr/>
          <a:lstStyle/>
          <a:p>
            <a:r>
              <a:rPr lang="en-US" dirty="0"/>
              <a:t>CERT Mobilization</a:t>
            </a:r>
          </a:p>
        </p:txBody>
      </p:sp>
      <p:sp>
        <p:nvSpPr>
          <p:cNvPr id="2" name="Content Placeholder 1">
            <a:extLst>
              <a:ext uri="{FF2B5EF4-FFF2-40B4-BE49-F238E27FC236}">
                <a16:creationId xmlns:a16="http://schemas.microsoft.com/office/drawing/2014/main" id="{F1018F34-508A-494F-B224-7185624DA40C}"/>
              </a:ext>
            </a:extLst>
          </p:cNvPr>
          <p:cNvSpPr>
            <a:spLocks noGrp="1"/>
          </p:cNvSpPr>
          <p:nvPr>
            <p:ph idx="1"/>
          </p:nvPr>
        </p:nvSpPr>
        <p:spPr/>
        <p:txBody>
          <a:bodyPr/>
          <a:lstStyle/>
          <a:p>
            <a:r>
              <a:rPr lang="en-US" dirty="0"/>
              <a:t>CERTs take care of themselves, their families, their homes, their neighbors </a:t>
            </a:r>
          </a:p>
          <a:p>
            <a:r>
              <a:rPr lang="en-US" dirty="0"/>
              <a:t>Proceed to predesignated staging area </a:t>
            </a:r>
          </a:p>
          <a:p>
            <a:r>
              <a:rPr lang="en-US" dirty="0"/>
              <a:t>TL is established, organizes the group </a:t>
            </a:r>
          </a:p>
          <a:p>
            <a:r>
              <a:rPr lang="en-US" dirty="0"/>
              <a:t>TL prioritizes actions </a:t>
            </a:r>
          </a:p>
          <a:p>
            <a:r>
              <a:rPr lang="en-US" dirty="0"/>
              <a:t>Organization is flexible and evolves based on new information </a:t>
            </a:r>
          </a:p>
        </p:txBody>
      </p:sp>
      <p:sp>
        <p:nvSpPr>
          <p:cNvPr id="6" name="Content Placeholder 5">
            <a:extLst>
              <a:ext uri="{FF2B5EF4-FFF2-40B4-BE49-F238E27FC236}">
                <a16:creationId xmlns:a16="http://schemas.microsoft.com/office/drawing/2014/main" id="{EE2932A8-678C-4ACE-811C-4E9CC2963EB8}"/>
              </a:ext>
            </a:extLst>
          </p:cNvPr>
          <p:cNvSpPr>
            <a:spLocks noGrp="1"/>
          </p:cNvSpPr>
          <p:nvPr>
            <p:ph sz="quarter" idx="12"/>
          </p:nvPr>
        </p:nvSpPr>
        <p:spPr/>
        <p:txBody>
          <a:bodyPr/>
          <a:lstStyle/>
          <a:p>
            <a:r>
              <a:rPr lang="en-US" dirty="0"/>
              <a:t>PM 2-8</a:t>
            </a:r>
          </a:p>
        </p:txBody>
      </p:sp>
      <p:sp>
        <p:nvSpPr>
          <p:cNvPr id="4" name="Text Placeholder 3">
            <a:extLst>
              <a:ext uri="{FF2B5EF4-FFF2-40B4-BE49-F238E27FC236}">
                <a16:creationId xmlns:a16="http://schemas.microsoft.com/office/drawing/2014/main" id="{3E8D819A-A384-4430-B35D-5C6A690B1BA6}"/>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F8550391-E841-4B40-8A7C-7EBB9231B008}"/>
              </a:ext>
            </a:extLst>
          </p:cNvPr>
          <p:cNvSpPr>
            <a:spLocks noGrp="1"/>
          </p:cNvSpPr>
          <p:nvPr>
            <p:ph type="body" sz="quarter" idx="11"/>
          </p:nvPr>
        </p:nvSpPr>
        <p:spPr/>
        <p:txBody>
          <a:bodyPr/>
          <a:lstStyle/>
          <a:p>
            <a:r>
              <a:rPr lang="en-US" dirty="0"/>
              <a:t>2-10</a:t>
            </a:r>
          </a:p>
        </p:txBody>
      </p:sp>
    </p:spTree>
    <p:extLst>
      <p:ext uri="{BB962C8B-B14F-4D97-AF65-F5344CB8AC3E}">
        <p14:creationId xmlns:p14="http://schemas.microsoft.com/office/powerpoint/2010/main" val="158587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0595C2-96F2-4C38-A64F-6ED8072F961C}"/>
              </a:ext>
            </a:extLst>
          </p:cNvPr>
          <p:cNvSpPr>
            <a:spLocks noGrp="1"/>
          </p:cNvSpPr>
          <p:nvPr>
            <p:ph type="title"/>
          </p:nvPr>
        </p:nvSpPr>
        <p:spPr/>
        <p:txBody>
          <a:bodyPr/>
          <a:lstStyle/>
          <a:p>
            <a:r>
              <a:rPr lang="en-US" dirty="0"/>
              <a:t>On-Scene Size-up</a:t>
            </a:r>
          </a:p>
        </p:txBody>
      </p:sp>
      <p:sp>
        <p:nvSpPr>
          <p:cNvPr id="2" name="Content Placeholder 1">
            <a:extLst>
              <a:ext uri="{FF2B5EF4-FFF2-40B4-BE49-F238E27FC236}">
                <a16:creationId xmlns:a16="http://schemas.microsoft.com/office/drawing/2014/main" id="{83DB08CB-90CA-454D-8136-37BF808C1227}"/>
              </a:ext>
            </a:extLst>
          </p:cNvPr>
          <p:cNvSpPr>
            <a:spLocks noGrp="1"/>
          </p:cNvSpPr>
          <p:nvPr>
            <p:ph idx="1"/>
          </p:nvPr>
        </p:nvSpPr>
        <p:spPr>
          <a:xfrm>
            <a:off x="315142" y="1521229"/>
            <a:ext cx="8230981" cy="4360631"/>
          </a:xfrm>
        </p:spPr>
        <p:txBody>
          <a:bodyPr>
            <a:normAutofit fontScale="92500" lnSpcReduction="10000"/>
          </a:bodyPr>
          <a:lstStyle/>
          <a:p>
            <a:pPr>
              <a:spcBef>
                <a:spcPts val="800"/>
              </a:spcBef>
            </a:pPr>
            <a:r>
              <a:rPr lang="en-US" dirty="0"/>
              <a:t>Gather Facts</a:t>
            </a:r>
          </a:p>
          <a:p>
            <a:pPr>
              <a:spcBef>
                <a:spcPts val="800"/>
              </a:spcBef>
            </a:pPr>
            <a:r>
              <a:rPr lang="en-US" dirty="0"/>
              <a:t>Assess and Communicate Damage</a:t>
            </a:r>
          </a:p>
          <a:p>
            <a:pPr>
              <a:spcBef>
                <a:spcPts val="800"/>
              </a:spcBef>
            </a:pPr>
            <a:r>
              <a:rPr lang="en-US" dirty="0"/>
              <a:t>Consider Probabilities</a:t>
            </a:r>
          </a:p>
          <a:p>
            <a:pPr>
              <a:spcBef>
                <a:spcPts val="800"/>
              </a:spcBef>
            </a:pPr>
            <a:r>
              <a:rPr lang="en-US" dirty="0"/>
              <a:t>Assess Your Own Situation</a:t>
            </a:r>
          </a:p>
          <a:p>
            <a:pPr>
              <a:spcBef>
                <a:spcPts val="800"/>
              </a:spcBef>
            </a:pPr>
            <a:r>
              <a:rPr lang="en-US" dirty="0"/>
              <a:t>Establish Priorities</a:t>
            </a:r>
          </a:p>
          <a:p>
            <a:pPr>
              <a:spcBef>
                <a:spcPts val="800"/>
              </a:spcBef>
            </a:pPr>
            <a:r>
              <a:rPr lang="en-US" dirty="0"/>
              <a:t>Make Decisions</a:t>
            </a:r>
          </a:p>
          <a:p>
            <a:pPr>
              <a:spcBef>
                <a:spcPts val="800"/>
              </a:spcBef>
            </a:pPr>
            <a:r>
              <a:rPr lang="en-US" dirty="0"/>
              <a:t>Develop Plan of Action</a:t>
            </a:r>
          </a:p>
          <a:p>
            <a:pPr>
              <a:spcBef>
                <a:spcPts val="800"/>
              </a:spcBef>
            </a:pPr>
            <a:r>
              <a:rPr lang="en-US" dirty="0"/>
              <a:t>Take Action</a:t>
            </a:r>
          </a:p>
          <a:p>
            <a:pPr>
              <a:spcBef>
                <a:spcPts val="800"/>
              </a:spcBef>
            </a:pPr>
            <a:r>
              <a:rPr lang="en-US" dirty="0"/>
              <a:t>Evaluate Progress</a:t>
            </a:r>
          </a:p>
        </p:txBody>
      </p:sp>
      <p:sp>
        <p:nvSpPr>
          <p:cNvPr id="6" name="Content Placeholder 5">
            <a:extLst>
              <a:ext uri="{FF2B5EF4-FFF2-40B4-BE49-F238E27FC236}">
                <a16:creationId xmlns:a16="http://schemas.microsoft.com/office/drawing/2014/main" id="{CBB73759-D201-4EF7-A573-16095E5047ED}"/>
              </a:ext>
            </a:extLst>
          </p:cNvPr>
          <p:cNvSpPr>
            <a:spLocks noGrp="1"/>
          </p:cNvSpPr>
          <p:nvPr>
            <p:ph sz="quarter" idx="12"/>
          </p:nvPr>
        </p:nvSpPr>
        <p:spPr/>
        <p:txBody>
          <a:bodyPr/>
          <a:lstStyle/>
          <a:p>
            <a:r>
              <a:rPr lang="en-US" dirty="0"/>
              <a:t>PM 2-9</a:t>
            </a:r>
          </a:p>
        </p:txBody>
      </p:sp>
      <p:sp>
        <p:nvSpPr>
          <p:cNvPr id="4" name="Text Placeholder 3">
            <a:extLst>
              <a:ext uri="{FF2B5EF4-FFF2-40B4-BE49-F238E27FC236}">
                <a16:creationId xmlns:a16="http://schemas.microsoft.com/office/drawing/2014/main" id="{22FC215F-A275-4200-B638-15FF27F1648E}"/>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5B8B8BDF-E85B-4450-B504-2CBEEC117AAB}"/>
              </a:ext>
            </a:extLst>
          </p:cNvPr>
          <p:cNvSpPr>
            <a:spLocks noGrp="1"/>
          </p:cNvSpPr>
          <p:nvPr>
            <p:ph type="body" sz="quarter" idx="11"/>
          </p:nvPr>
        </p:nvSpPr>
        <p:spPr/>
        <p:txBody>
          <a:bodyPr/>
          <a:lstStyle/>
          <a:p>
            <a:r>
              <a:rPr lang="en-US" dirty="0"/>
              <a:t>2-11</a:t>
            </a:r>
          </a:p>
        </p:txBody>
      </p:sp>
    </p:spTree>
    <p:extLst>
      <p:ext uri="{BB962C8B-B14F-4D97-AF65-F5344CB8AC3E}">
        <p14:creationId xmlns:p14="http://schemas.microsoft.com/office/powerpoint/2010/main" val="861527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CCD82D-CE64-4E01-8A35-76AB0C5F3F71}"/>
              </a:ext>
            </a:extLst>
          </p:cNvPr>
          <p:cNvSpPr>
            <a:spLocks noGrp="1"/>
          </p:cNvSpPr>
          <p:nvPr>
            <p:ph type="title"/>
          </p:nvPr>
        </p:nvSpPr>
        <p:spPr/>
        <p:txBody>
          <a:bodyPr/>
          <a:lstStyle/>
          <a:p>
            <a:r>
              <a:rPr lang="en-US" dirty="0"/>
              <a:t>Rescuer Safety</a:t>
            </a:r>
          </a:p>
        </p:txBody>
      </p:sp>
      <p:sp>
        <p:nvSpPr>
          <p:cNvPr id="7" name="Content Placeholder 6">
            <a:extLst>
              <a:ext uri="{FF2B5EF4-FFF2-40B4-BE49-F238E27FC236}">
                <a16:creationId xmlns:a16="http://schemas.microsoft.com/office/drawing/2014/main" id="{52F79EA8-1D97-4157-BC36-871BBF296267}"/>
              </a:ext>
            </a:extLst>
          </p:cNvPr>
          <p:cNvSpPr>
            <a:spLocks noGrp="1"/>
          </p:cNvSpPr>
          <p:nvPr>
            <p:ph idx="1"/>
          </p:nvPr>
        </p:nvSpPr>
        <p:spPr/>
        <p:txBody>
          <a:bodyPr/>
          <a:lstStyle/>
          <a:p>
            <a:r>
              <a:rPr lang="en-US" dirty="0"/>
              <a:t>Rescuer safety = first priority</a:t>
            </a:r>
          </a:p>
          <a:p>
            <a:r>
              <a:rPr lang="en-US" dirty="0"/>
              <a:t>Heavy damage = No rescue</a:t>
            </a:r>
          </a:p>
          <a:p>
            <a:r>
              <a:rPr lang="en-US" dirty="0"/>
              <a:t>Moderate damage = Locate, assess, evacuate</a:t>
            </a:r>
          </a:p>
          <a:p>
            <a:r>
              <a:rPr lang="en-US" dirty="0"/>
              <a:t>Light damage = Locate, assess, continue size-up, and document</a:t>
            </a:r>
          </a:p>
        </p:txBody>
      </p:sp>
      <p:sp>
        <p:nvSpPr>
          <p:cNvPr id="2" name="Content Placeholder 1">
            <a:extLst>
              <a:ext uri="{FF2B5EF4-FFF2-40B4-BE49-F238E27FC236}">
                <a16:creationId xmlns:a16="http://schemas.microsoft.com/office/drawing/2014/main" id="{29991487-7C82-4C30-9547-940935A924A9}"/>
              </a:ext>
            </a:extLst>
          </p:cNvPr>
          <p:cNvSpPr>
            <a:spLocks noGrp="1"/>
          </p:cNvSpPr>
          <p:nvPr>
            <p:ph sz="quarter" idx="12"/>
          </p:nvPr>
        </p:nvSpPr>
        <p:spPr/>
        <p:txBody>
          <a:bodyPr/>
          <a:lstStyle/>
          <a:p>
            <a:r>
              <a:rPr lang="en-US" dirty="0"/>
              <a:t>PM 2-10</a:t>
            </a:r>
          </a:p>
        </p:txBody>
      </p:sp>
      <p:sp>
        <p:nvSpPr>
          <p:cNvPr id="8" name="Text Placeholder 7">
            <a:extLst>
              <a:ext uri="{FF2B5EF4-FFF2-40B4-BE49-F238E27FC236}">
                <a16:creationId xmlns:a16="http://schemas.microsoft.com/office/drawing/2014/main" id="{13356917-53A3-475A-83DC-2972863DB6FC}"/>
              </a:ext>
            </a:extLst>
          </p:cNvPr>
          <p:cNvSpPr>
            <a:spLocks noGrp="1"/>
          </p:cNvSpPr>
          <p:nvPr>
            <p:ph type="body" sz="quarter" idx="10"/>
          </p:nvPr>
        </p:nvSpPr>
        <p:spPr/>
        <p:txBody>
          <a:bodyPr/>
          <a:lstStyle/>
          <a:p>
            <a:r>
              <a:rPr lang="en-US" dirty="0"/>
              <a:t>CERT Basic Training Unit 2: CERT Organization</a:t>
            </a:r>
          </a:p>
        </p:txBody>
      </p:sp>
      <p:sp>
        <p:nvSpPr>
          <p:cNvPr id="9" name="Text Placeholder 8">
            <a:extLst>
              <a:ext uri="{FF2B5EF4-FFF2-40B4-BE49-F238E27FC236}">
                <a16:creationId xmlns:a16="http://schemas.microsoft.com/office/drawing/2014/main" id="{CEB7207B-B3EA-4308-AAB1-EB9AD6C69B81}"/>
              </a:ext>
            </a:extLst>
          </p:cNvPr>
          <p:cNvSpPr>
            <a:spLocks noGrp="1"/>
          </p:cNvSpPr>
          <p:nvPr>
            <p:ph type="body" sz="quarter" idx="11"/>
          </p:nvPr>
        </p:nvSpPr>
        <p:spPr/>
        <p:txBody>
          <a:bodyPr/>
          <a:lstStyle/>
          <a:p>
            <a:r>
              <a:rPr lang="en-US" dirty="0"/>
              <a:t>2-12</a:t>
            </a:r>
          </a:p>
        </p:txBody>
      </p:sp>
    </p:spTree>
    <p:extLst>
      <p:ext uri="{BB962C8B-B14F-4D97-AF65-F5344CB8AC3E}">
        <p14:creationId xmlns:p14="http://schemas.microsoft.com/office/powerpoint/2010/main" val="39337557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C910BE-1009-4C03-B19A-EBDFB0D203BA}"/>
              </a:ext>
            </a:extLst>
          </p:cNvPr>
          <p:cNvSpPr>
            <a:spLocks noGrp="1"/>
          </p:cNvSpPr>
          <p:nvPr>
            <p:ph type="title"/>
          </p:nvPr>
        </p:nvSpPr>
        <p:spPr/>
        <p:txBody>
          <a:bodyPr/>
          <a:lstStyle/>
          <a:p>
            <a:r>
              <a:rPr lang="en-US" dirty="0"/>
              <a:t>Documentation</a:t>
            </a:r>
          </a:p>
        </p:txBody>
      </p:sp>
      <p:sp>
        <p:nvSpPr>
          <p:cNvPr id="2" name="Content Placeholder 1">
            <a:extLst>
              <a:ext uri="{FF2B5EF4-FFF2-40B4-BE49-F238E27FC236}">
                <a16:creationId xmlns:a16="http://schemas.microsoft.com/office/drawing/2014/main" id="{33A7213B-A70F-4DD9-A3AF-8B527013C865}"/>
              </a:ext>
            </a:extLst>
          </p:cNvPr>
          <p:cNvSpPr>
            <a:spLocks noGrp="1"/>
          </p:cNvSpPr>
          <p:nvPr>
            <p:ph idx="1"/>
          </p:nvPr>
        </p:nvSpPr>
        <p:spPr/>
        <p:txBody>
          <a:bodyPr/>
          <a:lstStyle/>
          <a:p>
            <a:r>
              <a:rPr lang="en-US" dirty="0"/>
              <a:t>Command Post</a:t>
            </a:r>
          </a:p>
          <a:p>
            <a:pPr lvl="1"/>
            <a:r>
              <a:rPr lang="en-US" dirty="0"/>
              <a:t>Documents situation status </a:t>
            </a:r>
          </a:p>
          <a:p>
            <a:pPr lvl="2"/>
            <a:r>
              <a:rPr lang="en-US" dirty="0"/>
              <a:t>Incident locations</a:t>
            </a:r>
          </a:p>
          <a:p>
            <a:pPr lvl="2"/>
            <a:r>
              <a:rPr lang="en-US" dirty="0"/>
              <a:t>Access routes</a:t>
            </a:r>
          </a:p>
          <a:p>
            <a:pPr lvl="2"/>
            <a:r>
              <a:rPr lang="en-US" dirty="0"/>
              <a:t>Identified hazards</a:t>
            </a:r>
          </a:p>
          <a:p>
            <a:pPr lvl="2"/>
            <a:r>
              <a:rPr lang="en-US" dirty="0"/>
              <a:t>Support locations</a:t>
            </a:r>
          </a:p>
          <a:p>
            <a:r>
              <a:rPr lang="en-US" dirty="0"/>
              <a:t>Section Chiefs</a:t>
            </a:r>
          </a:p>
          <a:p>
            <a:pPr lvl="1"/>
            <a:r>
              <a:rPr lang="en-US" dirty="0"/>
              <a:t>Provide Command Post with information </a:t>
            </a:r>
          </a:p>
          <a:p>
            <a:pPr lvl="1"/>
            <a:endParaRPr lang="en-US" dirty="0"/>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E9D62394-C0AF-469A-8F52-59E51DDF0C33}"/>
              </a:ext>
            </a:extLst>
          </p:cNvPr>
          <p:cNvSpPr>
            <a:spLocks noGrp="1"/>
          </p:cNvSpPr>
          <p:nvPr>
            <p:ph sz="quarter" idx="12"/>
          </p:nvPr>
        </p:nvSpPr>
        <p:spPr/>
        <p:txBody>
          <a:bodyPr/>
          <a:lstStyle/>
          <a:p>
            <a:r>
              <a:rPr lang="en-US" dirty="0"/>
              <a:t>PM 2-11</a:t>
            </a:r>
          </a:p>
        </p:txBody>
      </p:sp>
      <p:sp>
        <p:nvSpPr>
          <p:cNvPr id="4" name="Text Placeholder 3">
            <a:extLst>
              <a:ext uri="{FF2B5EF4-FFF2-40B4-BE49-F238E27FC236}">
                <a16:creationId xmlns:a16="http://schemas.microsoft.com/office/drawing/2014/main" id="{DA35C2FB-64BF-4639-924A-A716EF85360B}"/>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DA040451-4B77-4DF8-8C49-4F0307AF82BC}"/>
              </a:ext>
            </a:extLst>
          </p:cNvPr>
          <p:cNvSpPr>
            <a:spLocks noGrp="1"/>
          </p:cNvSpPr>
          <p:nvPr>
            <p:ph type="body" sz="quarter" idx="11"/>
          </p:nvPr>
        </p:nvSpPr>
        <p:spPr/>
        <p:txBody>
          <a:bodyPr/>
          <a:lstStyle/>
          <a:p>
            <a:r>
              <a:rPr lang="en-US" dirty="0"/>
              <a:t>2-13</a:t>
            </a:r>
          </a:p>
        </p:txBody>
      </p:sp>
    </p:spTree>
    <p:extLst>
      <p:ext uri="{BB962C8B-B14F-4D97-AF65-F5344CB8AC3E}">
        <p14:creationId xmlns:p14="http://schemas.microsoft.com/office/powerpoint/2010/main" val="1403273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8C4C61-40A1-429B-B73C-E623DFCF6356}"/>
              </a:ext>
            </a:extLst>
          </p:cNvPr>
          <p:cNvSpPr>
            <a:spLocks noGrp="1"/>
          </p:cNvSpPr>
          <p:nvPr>
            <p:ph type="title"/>
          </p:nvPr>
        </p:nvSpPr>
        <p:spPr/>
        <p:txBody>
          <a:bodyPr/>
          <a:lstStyle/>
          <a:p>
            <a:r>
              <a:rPr lang="en-US" dirty="0"/>
              <a:t>Documentation</a:t>
            </a:r>
            <a:r>
              <a:rPr lang="en-US" sz="800" dirty="0"/>
              <a:t> </a:t>
            </a:r>
            <a:r>
              <a:rPr lang="en-US" sz="800" dirty="0">
                <a:solidFill>
                  <a:srgbClr val="448431"/>
                </a:solidFill>
              </a:rPr>
              <a:t>(image)</a:t>
            </a:r>
            <a:r>
              <a:rPr lang="en-US" dirty="0">
                <a:solidFill>
                  <a:srgbClr val="448431"/>
                </a:solidFill>
              </a:rPr>
              <a:t> </a:t>
            </a:r>
          </a:p>
        </p:txBody>
      </p:sp>
      <p:pic>
        <p:nvPicPr>
          <p:cNvPr id="7" name="Content Placeholder 6" descr="Close up photo of a notepad and pencil with the text &quot;Write it down!&quot;">
            <a:extLst>
              <a:ext uri="{FF2B5EF4-FFF2-40B4-BE49-F238E27FC236}">
                <a16:creationId xmlns:a16="http://schemas.microsoft.com/office/drawing/2014/main" id="{4589A947-265D-4B96-8C05-3E6198AEF8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22064" y="1520825"/>
            <a:ext cx="6499873" cy="4403529"/>
          </a:xfrm>
        </p:spPr>
      </p:pic>
      <p:sp>
        <p:nvSpPr>
          <p:cNvPr id="2" name="Content Placeholder 1">
            <a:extLst>
              <a:ext uri="{FF2B5EF4-FFF2-40B4-BE49-F238E27FC236}">
                <a16:creationId xmlns:a16="http://schemas.microsoft.com/office/drawing/2014/main" id="{7D38F7C3-0033-4C81-93DF-75F23C212CFB}"/>
              </a:ext>
            </a:extLst>
          </p:cNvPr>
          <p:cNvSpPr>
            <a:spLocks noGrp="1"/>
          </p:cNvSpPr>
          <p:nvPr>
            <p:ph sz="quarter" idx="12"/>
          </p:nvPr>
        </p:nvSpPr>
        <p:spPr/>
        <p:txBody>
          <a:bodyPr/>
          <a:lstStyle/>
          <a:p>
            <a:r>
              <a:rPr lang="en-US" dirty="0"/>
              <a:t>PM 2-11</a:t>
            </a:r>
          </a:p>
        </p:txBody>
      </p:sp>
      <p:sp>
        <p:nvSpPr>
          <p:cNvPr id="4" name="Text Placeholder 3">
            <a:extLst>
              <a:ext uri="{FF2B5EF4-FFF2-40B4-BE49-F238E27FC236}">
                <a16:creationId xmlns:a16="http://schemas.microsoft.com/office/drawing/2014/main" id="{80BEF7CE-EB01-49D1-A4A9-7C680986BA33}"/>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005B2DCB-C540-4C77-83DB-6012AF40B8C2}"/>
              </a:ext>
            </a:extLst>
          </p:cNvPr>
          <p:cNvSpPr>
            <a:spLocks noGrp="1"/>
          </p:cNvSpPr>
          <p:nvPr>
            <p:ph type="body" sz="quarter" idx="11"/>
          </p:nvPr>
        </p:nvSpPr>
        <p:spPr/>
        <p:txBody>
          <a:bodyPr/>
          <a:lstStyle/>
          <a:p>
            <a:r>
              <a:rPr lang="en-US" dirty="0"/>
              <a:t>2-14</a:t>
            </a:r>
          </a:p>
        </p:txBody>
      </p:sp>
    </p:spTree>
    <p:extLst>
      <p:ext uri="{BB962C8B-B14F-4D97-AF65-F5344CB8AC3E}">
        <p14:creationId xmlns:p14="http://schemas.microsoft.com/office/powerpoint/2010/main" val="42748918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C109F2-058A-4D2B-850E-034D1F1AF9BD}"/>
              </a:ext>
            </a:extLst>
          </p:cNvPr>
          <p:cNvSpPr>
            <a:spLocks noGrp="1"/>
          </p:cNvSpPr>
          <p:nvPr>
            <p:ph type="title"/>
          </p:nvPr>
        </p:nvSpPr>
        <p:spPr/>
        <p:txBody>
          <a:bodyPr/>
          <a:lstStyle/>
          <a:p>
            <a:r>
              <a:rPr lang="en-US" dirty="0"/>
              <a:t>Documentation Forms</a:t>
            </a:r>
          </a:p>
        </p:txBody>
      </p:sp>
      <p:sp>
        <p:nvSpPr>
          <p:cNvPr id="2" name="Content Placeholder 1">
            <a:extLst>
              <a:ext uri="{FF2B5EF4-FFF2-40B4-BE49-F238E27FC236}">
                <a16:creationId xmlns:a16="http://schemas.microsoft.com/office/drawing/2014/main" id="{1BC9D8C3-AA0F-4609-8E59-EFF3A0C05D98}"/>
              </a:ext>
            </a:extLst>
          </p:cNvPr>
          <p:cNvSpPr>
            <a:spLocks noGrp="1"/>
          </p:cNvSpPr>
          <p:nvPr>
            <p:ph idx="1"/>
          </p:nvPr>
        </p:nvSpPr>
        <p:spPr/>
        <p:txBody>
          <a:bodyPr/>
          <a:lstStyle/>
          <a:p>
            <a:r>
              <a:rPr lang="en-US" dirty="0"/>
              <a:t>Damage Assessment</a:t>
            </a:r>
          </a:p>
          <a:p>
            <a:r>
              <a:rPr lang="en-US" dirty="0"/>
              <a:t>Personnel Resources Sign-In</a:t>
            </a:r>
          </a:p>
          <a:p>
            <a:r>
              <a:rPr lang="en-US" dirty="0"/>
              <a:t>CERT Assignment Tracking Log</a:t>
            </a:r>
          </a:p>
          <a:p>
            <a:r>
              <a:rPr lang="en-US" dirty="0"/>
              <a:t>Briefing Assignment</a:t>
            </a:r>
          </a:p>
          <a:p>
            <a:r>
              <a:rPr lang="en-US" dirty="0"/>
              <a:t>Treatment Area Record</a:t>
            </a:r>
          </a:p>
          <a:p>
            <a:r>
              <a:rPr lang="en-US" dirty="0"/>
              <a:t>Communications Log</a:t>
            </a:r>
          </a:p>
          <a:p>
            <a:r>
              <a:rPr lang="en-US" dirty="0"/>
              <a:t>Equipment Inventory</a:t>
            </a:r>
          </a:p>
          <a:p>
            <a:r>
              <a:rPr lang="en-US" dirty="0"/>
              <a:t>General Message</a:t>
            </a:r>
          </a:p>
        </p:txBody>
      </p:sp>
      <p:sp>
        <p:nvSpPr>
          <p:cNvPr id="4" name="Text Placeholder 3">
            <a:extLst>
              <a:ext uri="{FF2B5EF4-FFF2-40B4-BE49-F238E27FC236}">
                <a16:creationId xmlns:a16="http://schemas.microsoft.com/office/drawing/2014/main" id="{AD7E7F75-3FDD-4493-9EF7-3B297C86F566}"/>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69A10B21-7B93-4E76-BF9D-E9D39C363208}"/>
              </a:ext>
            </a:extLst>
          </p:cNvPr>
          <p:cNvSpPr>
            <a:spLocks noGrp="1"/>
          </p:cNvSpPr>
          <p:nvPr>
            <p:ph type="body" sz="quarter" idx="11"/>
          </p:nvPr>
        </p:nvSpPr>
        <p:spPr/>
        <p:txBody>
          <a:bodyPr/>
          <a:lstStyle/>
          <a:p>
            <a:r>
              <a:rPr lang="en-US" dirty="0"/>
              <a:t>2-15</a:t>
            </a:r>
          </a:p>
        </p:txBody>
      </p:sp>
      <p:sp>
        <p:nvSpPr>
          <p:cNvPr id="6" name="Content Placeholder 5">
            <a:extLst>
              <a:ext uri="{FF2B5EF4-FFF2-40B4-BE49-F238E27FC236}">
                <a16:creationId xmlns:a16="http://schemas.microsoft.com/office/drawing/2014/main" id="{25F32705-DEA6-4F48-8BF3-2AF790E5E737}"/>
              </a:ext>
            </a:extLst>
          </p:cNvPr>
          <p:cNvSpPr>
            <a:spLocks noGrp="1"/>
          </p:cNvSpPr>
          <p:nvPr>
            <p:ph sz="quarter" idx="12"/>
          </p:nvPr>
        </p:nvSpPr>
        <p:spPr/>
        <p:txBody>
          <a:bodyPr/>
          <a:lstStyle/>
          <a:p>
            <a:r>
              <a:rPr lang="en-US" dirty="0"/>
              <a:t>PM 2-13</a:t>
            </a:r>
          </a:p>
        </p:txBody>
      </p:sp>
    </p:spTree>
    <p:extLst>
      <p:ext uri="{BB962C8B-B14F-4D97-AF65-F5344CB8AC3E}">
        <p14:creationId xmlns:p14="http://schemas.microsoft.com/office/powerpoint/2010/main" val="9079889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933D17-D489-4402-A805-62630D5ECE28}"/>
              </a:ext>
            </a:extLst>
          </p:cNvPr>
          <p:cNvSpPr>
            <a:spLocks noGrp="1"/>
          </p:cNvSpPr>
          <p:nvPr>
            <p:ph type="title"/>
          </p:nvPr>
        </p:nvSpPr>
        <p:spPr/>
        <p:txBody>
          <a:bodyPr/>
          <a:lstStyle/>
          <a:p>
            <a:r>
              <a:rPr lang="en-US" dirty="0"/>
              <a:t>Documentation Flow</a:t>
            </a:r>
            <a:r>
              <a:rPr lang="en-US" sz="800" dirty="0">
                <a:solidFill>
                  <a:srgbClr val="448431"/>
                </a:solidFill>
              </a:rPr>
              <a:t>(1 of 5)</a:t>
            </a:r>
            <a:endParaRPr lang="en-US" dirty="0">
              <a:solidFill>
                <a:srgbClr val="448431"/>
              </a:solidFill>
            </a:endParaRPr>
          </a:p>
        </p:txBody>
      </p:sp>
      <p:pic>
        <p:nvPicPr>
          <p:cNvPr id="8" name="Picture 7" descr="A depiction of how a CERT would use standard documents within the context of an event. The CERT Team Leader at the Command Post assembles teams and makes assignments based on the damage assessment information. This person keeps the CERT Assignment Tracking Log, which is an important tool for recording the activities of the functional teams and overall situation status. ">
            <a:extLst>
              <a:ext uri="{FF2B5EF4-FFF2-40B4-BE49-F238E27FC236}">
                <a16:creationId xmlns:a16="http://schemas.microsoft.com/office/drawing/2014/main" id="{EE20729C-2B8D-42D3-B14C-86EF33254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35" y="1625013"/>
            <a:ext cx="8080131" cy="4245661"/>
          </a:xfrm>
          <a:prstGeom prst="rect">
            <a:avLst/>
          </a:prstGeom>
        </p:spPr>
      </p:pic>
      <p:sp>
        <p:nvSpPr>
          <p:cNvPr id="6" name="Content Placeholder 5">
            <a:extLst>
              <a:ext uri="{FF2B5EF4-FFF2-40B4-BE49-F238E27FC236}">
                <a16:creationId xmlns:a16="http://schemas.microsoft.com/office/drawing/2014/main" id="{28F07DD0-81E7-41BE-9FED-2BE89DE590A1}"/>
              </a:ext>
            </a:extLst>
          </p:cNvPr>
          <p:cNvSpPr>
            <a:spLocks noGrp="1"/>
          </p:cNvSpPr>
          <p:nvPr>
            <p:ph sz="quarter" idx="12"/>
          </p:nvPr>
        </p:nvSpPr>
        <p:spPr/>
        <p:txBody>
          <a:bodyPr/>
          <a:lstStyle/>
          <a:p>
            <a:r>
              <a:rPr lang="en-US" dirty="0"/>
              <a:t>PM 2-13</a:t>
            </a:r>
          </a:p>
        </p:txBody>
      </p:sp>
      <p:sp>
        <p:nvSpPr>
          <p:cNvPr id="4" name="Text Placeholder 3">
            <a:extLst>
              <a:ext uri="{FF2B5EF4-FFF2-40B4-BE49-F238E27FC236}">
                <a16:creationId xmlns:a16="http://schemas.microsoft.com/office/drawing/2014/main" id="{5F9E4288-1FC5-4379-B607-351AF7E117C5}"/>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C51C2DF3-D903-4580-93A3-1F99405CCABF}"/>
              </a:ext>
            </a:extLst>
          </p:cNvPr>
          <p:cNvSpPr>
            <a:spLocks noGrp="1"/>
          </p:cNvSpPr>
          <p:nvPr>
            <p:ph type="body" sz="quarter" idx="11"/>
          </p:nvPr>
        </p:nvSpPr>
        <p:spPr/>
        <p:txBody>
          <a:bodyPr/>
          <a:lstStyle/>
          <a:p>
            <a:r>
              <a:rPr lang="en-US" dirty="0"/>
              <a:t>2-16</a:t>
            </a:r>
          </a:p>
        </p:txBody>
      </p:sp>
    </p:spTree>
    <p:extLst>
      <p:ext uri="{BB962C8B-B14F-4D97-AF65-F5344CB8AC3E}">
        <p14:creationId xmlns:p14="http://schemas.microsoft.com/office/powerpoint/2010/main" val="19665695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6E18B8-6FA7-4A24-A4E9-9C3A4EB053CC}"/>
              </a:ext>
            </a:extLst>
          </p:cNvPr>
          <p:cNvSpPr>
            <a:spLocks noGrp="1"/>
          </p:cNvSpPr>
          <p:nvPr>
            <p:ph type="title"/>
          </p:nvPr>
        </p:nvSpPr>
        <p:spPr/>
        <p:txBody>
          <a:bodyPr/>
          <a:lstStyle/>
          <a:p>
            <a:r>
              <a:rPr lang="en-US" dirty="0"/>
              <a:t>Documentation Flow</a:t>
            </a:r>
            <a:r>
              <a:rPr lang="en-US" sz="800" dirty="0"/>
              <a:t> </a:t>
            </a:r>
            <a:r>
              <a:rPr lang="en-US" sz="800" dirty="0">
                <a:solidFill>
                  <a:srgbClr val="448431"/>
                </a:solidFill>
              </a:rPr>
              <a:t>(2 of 5)</a:t>
            </a:r>
            <a:endParaRPr lang="en-US" dirty="0">
              <a:solidFill>
                <a:srgbClr val="448431"/>
              </a:solidFill>
            </a:endParaRPr>
          </a:p>
        </p:txBody>
      </p:sp>
      <p:pic>
        <p:nvPicPr>
          <p:cNvPr id="7" name="Picture 6" descr="CERT volunteers complete the Damage Assessment Form as they travel through the area to CERT’s staging location. The form is then given to the CERT Team Leader. The form provides a summary of overall hazards in selected areas. The information is used for prioritizing and formulating activities. A scribe at the staging location signs in each volunteer using the Personnel Resources Check-In Form, noting any particular preferred team assignments or skills. This information needs to be passed on to the Command Post. ">
            <a:extLst>
              <a:ext uri="{FF2B5EF4-FFF2-40B4-BE49-F238E27FC236}">
                <a16:creationId xmlns:a16="http://schemas.microsoft.com/office/drawing/2014/main" id="{CC02A237-5F81-4726-8EED-60C1F6CD9C4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30352" y="1627632"/>
            <a:ext cx="8083296" cy="4242816"/>
          </a:xfrm>
          <a:prstGeom prst="rect">
            <a:avLst/>
          </a:prstGeom>
        </p:spPr>
      </p:pic>
      <p:sp>
        <p:nvSpPr>
          <p:cNvPr id="6" name="Content Placeholder 5">
            <a:extLst>
              <a:ext uri="{FF2B5EF4-FFF2-40B4-BE49-F238E27FC236}">
                <a16:creationId xmlns:a16="http://schemas.microsoft.com/office/drawing/2014/main" id="{9733A005-7731-4A95-B5E0-F320D59F96C2}"/>
              </a:ext>
            </a:extLst>
          </p:cNvPr>
          <p:cNvSpPr>
            <a:spLocks noGrp="1"/>
          </p:cNvSpPr>
          <p:nvPr>
            <p:ph sz="quarter" idx="12"/>
          </p:nvPr>
        </p:nvSpPr>
        <p:spPr/>
        <p:txBody>
          <a:bodyPr/>
          <a:lstStyle/>
          <a:p>
            <a:r>
              <a:rPr lang="en-US" dirty="0"/>
              <a:t>PM 2-13</a:t>
            </a:r>
          </a:p>
        </p:txBody>
      </p:sp>
      <p:sp>
        <p:nvSpPr>
          <p:cNvPr id="4" name="Text Placeholder 3">
            <a:extLst>
              <a:ext uri="{FF2B5EF4-FFF2-40B4-BE49-F238E27FC236}">
                <a16:creationId xmlns:a16="http://schemas.microsoft.com/office/drawing/2014/main" id="{D9383238-55D6-4FF8-B42F-727A4A36F95D}"/>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205E50A8-59FD-442A-A0FF-5E43577BB8AD}"/>
              </a:ext>
            </a:extLst>
          </p:cNvPr>
          <p:cNvSpPr>
            <a:spLocks noGrp="1"/>
          </p:cNvSpPr>
          <p:nvPr>
            <p:ph type="body" sz="quarter" idx="11"/>
          </p:nvPr>
        </p:nvSpPr>
        <p:spPr/>
        <p:txBody>
          <a:bodyPr/>
          <a:lstStyle/>
          <a:p>
            <a:r>
              <a:rPr lang="en-US" dirty="0"/>
              <a:t>2-17</a:t>
            </a:r>
          </a:p>
        </p:txBody>
      </p:sp>
    </p:spTree>
    <p:extLst>
      <p:ext uri="{BB962C8B-B14F-4D97-AF65-F5344CB8AC3E}">
        <p14:creationId xmlns:p14="http://schemas.microsoft.com/office/powerpoint/2010/main" val="21403983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BCBFEB-B853-4B44-A2E2-0007EC936A80}"/>
              </a:ext>
            </a:extLst>
          </p:cNvPr>
          <p:cNvSpPr>
            <a:spLocks noGrp="1"/>
          </p:cNvSpPr>
          <p:nvPr>
            <p:ph type="title"/>
          </p:nvPr>
        </p:nvSpPr>
        <p:spPr/>
        <p:txBody>
          <a:bodyPr/>
          <a:lstStyle/>
          <a:p>
            <a:r>
              <a:rPr lang="en-US" dirty="0"/>
              <a:t>Documentation Flow</a:t>
            </a:r>
            <a:r>
              <a:rPr lang="en-US" sz="800" dirty="0"/>
              <a:t> </a:t>
            </a:r>
            <a:r>
              <a:rPr lang="en-US" sz="800" dirty="0">
                <a:solidFill>
                  <a:srgbClr val="448431"/>
                </a:solidFill>
              </a:rPr>
              <a:t>(3 of 5)</a:t>
            </a:r>
            <a:endParaRPr lang="en-US" dirty="0">
              <a:solidFill>
                <a:srgbClr val="448431"/>
              </a:solidFill>
            </a:endParaRPr>
          </a:p>
        </p:txBody>
      </p:sp>
      <p:pic>
        <p:nvPicPr>
          <p:cNvPr id="7" name="Picture 6" descr="The Command Post and the functional team share the Briefing Assignment Form. The CERT Team Leader uses the front side of the form to communicate instructions (e.g., address, incident type, and team objectives) about the incident. The scribe of the functional team uses the back side (blank side) of the form to log team actions. The form is returned to the Command Post when the team checks in.">
            <a:extLst>
              <a:ext uri="{FF2B5EF4-FFF2-40B4-BE49-F238E27FC236}">
                <a16:creationId xmlns:a16="http://schemas.microsoft.com/office/drawing/2014/main" id="{22312036-E0DA-4B2E-8678-D23D5BD15286}"/>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30352" y="1627632"/>
            <a:ext cx="8083296" cy="4242816"/>
          </a:xfrm>
          <a:prstGeom prst="rect">
            <a:avLst/>
          </a:prstGeom>
        </p:spPr>
      </p:pic>
      <p:sp>
        <p:nvSpPr>
          <p:cNvPr id="6" name="Content Placeholder 5">
            <a:extLst>
              <a:ext uri="{FF2B5EF4-FFF2-40B4-BE49-F238E27FC236}">
                <a16:creationId xmlns:a16="http://schemas.microsoft.com/office/drawing/2014/main" id="{749327F7-75AF-4F52-B9DE-FB9B6F15CFFC}"/>
              </a:ext>
            </a:extLst>
          </p:cNvPr>
          <p:cNvSpPr>
            <a:spLocks noGrp="1"/>
          </p:cNvSpPr>
          <p:nvPr>
            <p:ph sz="quarter" idx="12"/>
          </p:nvPr>
        </p:nvSpPr>
        <p:spPr/>
        <p:txBody>
          <a:bodyPr/>
          <a:lstStyle/>
          <a:p>
            <a:r>
              <a:rPr lang="en-US" dirty="0"/>
              <a:t>PM 2-13</a:t>
            </a:r>
          </a:p>
        </p:txBody>
      </p:sp>
      <p:sp>
        <p:nvSpPr>
          <p:cNvPr id="4" name="Text Placeholder 3">
            <a:extLst>
              <a:ext uri="{FF2B5EF4-FFF2-40B4-BE49-F238E27FC236}">
                <a16:creationId xmlns:a16="http://schemas.microsoft.com/office/drawing/2014/main" id="{019303DC-18F1-426E-AB44-B752C9CFB111}"/>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DF1B3F96-A96F-47C8-B001-221F154B43CD}"/>
              </a:ext>
            </a:extLst>
          </p:cNvPr>
          <p:cNvSpPr>
            <a:spLocks noGrp="1"/>
          </p:cNvSpPr>
          <p:nvPr>
            <p:ph type="body" sz="quarter" idx="11"/>
          </p:nvPr>
        </p:nvSpPr>
        <p:spPr/>
        <p:txBody>
          <a:bodyPr/>
          <a:lstStyle/>
          <a:p>
            <a:r>
              <a:rPr lang="en-US" dirty="0"/>
              <a:t>2-18</a:t>
            </a:r>
          </a:p>
        </p:txBody>
      </p:sp>
    </p:spTree>
    <p:extLst>
      <p:ext uri="{BB962C8B-B14F-4D97-AF65-F5344CB8AC3E}">
        <p14:creationId xmlns:p14="http://schemas.microsoft.com/office/powerpoint/2010/main" val="2590676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1E1101-4727-4AB3-8501-813EBBE5CBDB}"/>
              </a:ext>
            </a:extLst>
          </p:cNvPr>
          <p:cNvSpPr>
            <a:spLocks noGrp="1"/>
          </p:cNvSpPr>
          <p:nvPr>
            <p:ph type="title"/>
          </p:nvPr>
        </p:nvSpPr>
        <p:spPr/>
        <p:txBody>
          <a:bodyPr/>
          <a:lstStyle/>
          <a:p>
            <a:r>
              <a:rPr lang="en-US" dirty="0"/>
              <a:t>Exercise 1.1</a:t>
            </a:r>
          </a:p>
        </p:txBody>
      </p:sp>
      <p:sp>
        <p:nvSpPr>
          <p:cNvPr id="2" name="Content Placeholder 1">
            <a:extLst>
              <a:ext uri="{FF2B5EF4-FFF2-40B4-BE49-F238E27FC236}">
                <a16:creationId xmlns:a16="http://schemas.microsoft.com/office/drawing/2014/main" id="{48D940FB-28C3-4912-8CBA-E28A2C07BDD6}"/>
              </a:ext>
            </a:extLst>
          </p:cNvPr>
          <p:cNvSpPr>
            <a:spLocks noGrp="1"/>
          </p:cNvSpPr>
          <p:nvPr>
            <p:ph idx="1"/>
          </p:nvPr>
        </p:nvSpPr>
        <p:spPr/>
        <p:txBody>
          <a:bodyPr/>
          <a:lstStyle/>
          <a:p>
            <a:r>
              <a:rPr lang="en-US" dirty="0"/>
              <a:t>Work in groups of five to design and construct a free-standing tower that stands at least 5 feet tall from the bottom of the structure to the top </a:t>
            </a:r>
          </a:p>
          <a:p>
            <a:r>
              <a:rPr lang="en-US" dirty="0"/>
              <a:t>You will have a total of 10 minutes. Spend the first 5 minutes planning and designing the tower as a group. While you are planning, you should not touch any of the materials </a:t>
            </a:r>
          </a:p>
          <a:p>
            <a:r>
              <a:rPr lang="en-US" dirty="0"/>
              <a:t>Wait to be told when to begin construction and you will have 5 minutes from that point to complete the tower </a:t>
            </a:r>
          </a:p>
        </p:txBody>
      </p:sp>
      <p:sp>
        <p:nvSpPr>
          <p:cNvPr id="6" name="Content Placeholder 5">
            <a:extLst>
              <a:ext uri="{FF2B5EF4-FFF2-40B4-BE49-F238E27FC236}">
                <a16:creationId xmlns:a16="http://schemas.microsoft.com/office/drawing/2014/main" id="{611D9791-CFF9-4327-A076-EE4291D349E8}"/>
              </a:ext>
            </a:extLst>
          </p:cNvPr>
          <p:cNvSpPr>
            <a:spLocks noGrp="1"/>
          </p:cNvSpPr>
          <p:nvPr>
            <p:ph sz="quarter" idx="12"/>
          </p:nvPr>
        </p:nvSpPr>
        <p:spPr/>
        <p:txBody>
          <a:bodyPr/>
          <a:lstStyle/>
          <a:p>
            <a:r>
              <a:rPr lang="en-US" dirty="0"/>
              <a:t>PM 1-2</a:t>
            </a:r>
          </a:p>
        </p:txBody>
      </p:sp>
      <p:sp>
        <p:nvSpPr>
          <p:cNvPr id="4" name="Text Placeholder 3">
            <a:extLst>
              <a:ext uri="{FF2B5EF4-FFF2-40B4-BE49-F238E27FC236}">
                <a16:creationId xmlns:a16="http://schemas.microsoft.com/office/drawing/2014/main" id="{B683F827-6891-4606-B9D8-C8150791C9AC}"/>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A7F7C12E-2CF9-4C4E-BC86-1B514D1DCDE9}"/>
              </a:ext>
            </a:extLst>
          </p:cNvPr>
          <p:cNvSpPr>
            <a:spLocks noGrp="1"/>
          </p:cNvSpPr>
          <p:nvPr>
            <p:ph type="body" sz="quarter" idx="11"/>
          </p:nvPr>
        </p:nvSpPr>
        <p:spPr/>
        <p:txBody>
          <a:bodyPr/>
          <a:lstStyle/>
          <a:p>
            <a:r>
              <a:rPr lang="en-US" dirty="0"/>
              <a:t>1-4</a:t>
            </a:r>
          </a:p>
        </p:txBody>
      </p:sp>
    </p:spTree>
    <p:extLst>
      <p:ext uri="{BB962C8B-B14F-4D97-AF65-F5344CB8AC3E}">
        <p14:creationId xmlns:p14="http://schemas.microsoft.com/office/powerpoint/2010/main" val="17205565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53DFCC-597F-466B-9A5F-5B8F2C12DBAA}"/>
              </a:ext>
            </a:extLst>
          </p:cNvPr>
          <p:cNvSpPr>
            <a:spLocks noGrp="1"/>
          </p:cNvSpPr>
          <p:nvPr>
            <p:ph type="title"/>
          </p:nvPr>
        </p:nvSpPr>
        <p:spPr/>
        <p:txBody>
          <a:bodyPr/>
          <a:lstStyle/>
          <a:p>
            <a:r>
              <a:rPr lang="en-US" dirty="0"/>
              <a:t>Documentation Flow</a:t>
            </a:r>
            <a:r>
              <a:rPr lang="en-US" sz="800" dirty="0"/>
              <a:t> </a:t>
            </a:r>
            <a:r>
              <a:rPr lang="en-US" sz="800" dirty="0">
                <a:solidFill>
                  <a:srgbClr val="448431"/>
                </a:solidFill>
              </a:rPr>
              <a:t>(4 of 5)</a:t>
            </a:r>
            <a:endParaRPr lang="en-US" dirty="0">
              <a:solidFill>
                <a:srgbClr val="448431"/>
              </a:solidFill>
            </a:endParaRPr>
          </a:p>
        </p:txBody>
      </p:sp>
      <p:pic>
        <p:nvPicPr>
          <p:cNvPr id="7" name="Picture 6" descr="The Treatment Area Record is completed by treatment area personnel and is used to document each person brought into the treatment area and his or her condition.">
            <a:extLst>
              <a:ext uri="{FF2B5EF4-FFF2-40B4-BE49-F238E27FC236}">
                <a16:creationId xmlns:a16="http://schemas.microsoft.com/office/drawing/2014/main" id="{D3CFCDBC-79A7-486B-80F0-39D7EBD27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40" y="1575106"/>
            <a:ext cx="8174721" cy="4277471"/>
          </a:xfrm>
          <a:prstGeom prst="rect">
            <a:avLst/>
          </a:prstGeom>
        </p:spPr>
      </p:pic>
      <p:sp>
        <p:nvSpPr>
          <p:cNvPr id="6" name="Content Placeholder 5">
            <a:extLst>
              <a:ext uri="{FF2B5EF4-FFF2-40B4-BE49-F238E27FC236}">
                <a16:creationId xmlns:a16="http://schemas.microsoft.com/office/drawing/2014/main" id="{B386EC4C-99DB-4202-87FD-BCA24B27B637}"/>
              </a:ext>
            </a:extLst>
          </p:cNvPr>
          <p:cNvSpPr>
            <a:spLocks noGrp="1"/>
          </p:cNvSpPr>
          <p:nvPr>
            <p:ph sz="quarter" idx="12"/>
          </p:nvPr>
        </p:nvSpPr>
        <p:spPr/>
        <p:txBody>
          <a:bodyPr/>
          <a:lstStyle/>
          <a:p>
            <a:r>
              <a:rPr lang="en-US" dirty="0"/>
              <a:t>PM 2-13</a:t>
            </a:r>
          </a:p>
        </p:txBody>
      </p:sp>
      <p:sp>
        <p:nvSpPr>
          <p:cNvPr id="4" name="Text Placeholder 3">
            <a:extLst>
              <a:ext uri="{FF2B5EF4-FFF2-40B4-BE49-F238E27FC236}">
                <a16:creationId xmlns:a16="http://schemas.microsoft.com/office/drawing/2014/main" id="{89B2C06B-39E6-4509-92ED-EC88B6DACDA1}"/>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01099AEB-8550-44CE-8742-77A46C8E4640}"/>
              </a:ext>
            </a:extLst>
          </p:cNvPr>
          <p:cNvSpPr>
            <a:spLocks noGrp="1"/>
          </p:cNvSpPr>
          <p:nvPr>
            <p:ph type="body" sz="quarter" idx="11"/>
          </p:nvPr>
        </p:nvSpPr>
        <p:spPr/>
        <p:txBody>
          <a:bodyPr/>
          <a:lstStyle/>
          <a:p>
            <a:r>
              <a:rPr lang="en-US" dirty="0"/>
              <a:t>2-19</a:t>
            </a:r>
          </a:p>
        </p:txBody>
      </p:sp>
    </p:spTree>
    <p:extLst>
      <p:ext uri="{BB962C8B-B14F-4D97-AF65-F5344CB8AC3E}">
        <p14:creationId xmlns:p14="http://schemas.microsoft.com/office/powerpoint/2010/main" val="1942201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3C9FC7-07AB-4B1A-B2B2-2BA7881C3478}"/>
              </a:ext>
            </a:extLst>
          </p:cNvPr>
          <p:cNvSpPr>
            <a:spLocks noGrp="1"/>
          </p:cNvSpPr>
          <p:nvPr>
            <p:ph type="title"/>
          </p:nvPr>
        </p:nvSpPr>
        <p:spPr/>
        <p:txBody>
          <a:bodyPr/>
          <a:lstStyle/>
          <a:p>
            <a:r>
              <a:rPr lang="en-US" dirty="0"/>
              <a:t>Documentation Flow</a:t>
            </a:r>
            <a:r>
              <a:rPr lang="en-US" sz="800" dirty="0"/>
              <a:t> </a:t>
            </a:r>
            <a:r>
              <a:rPr lang="en-US" sz="800" dirty="0">
                <a:solidFill>
                  <a:srgbClr val="448431"/>
                </a:solidFill>
              </a:rPr>
              <a:t>(5 of 5)</a:t>
            </a:r>
            <a:endParaRPr lang="en-US" dirty="0">
              <a:solidFill>
                <a:srgbClr val="448431"/>
              </a:solidFill>
            </a:endParaRPr>
          </a:p>
        </p:txBody>
      </p:sp>
      <p:pic>
        <p:nvPicPr>
          <p:cNvPr id="7" name="Picture 6" descr="The Communications Log is used to log incoming and outgoing transmissions. The log is typically kept by the radio operator. The Equipment Inventory is kept in the area or vehicle in which equipment is stored. It is used to check out and check in CERT-managed equipment.">
            <a:extLst>
              <a:ext uri="{FF2B5EF4-FFF2-40B4-BE49-F238E27FC236}">
                <a16:creationId xmlns:a16="http://schemas.microsoft.com/office/drawing/2014/main" id="{5DE74BB1-C158-4BC2-A678-1B2E38299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41" y="1575933"/>
            <a:ext cx="8313519" cy="4306121"/>
          </a:xfrm>
          <a:prstGeom prst="rect">
            <a:avLst/>
          </a:prstGeom>
        </p:spPr>
      </p:pic>
      <p:sp>
        <p:nvSpPr>
          <p:cNvPr id="6" name="Content Placeholder 5">
            <a:extLst>
              <a:ext uri="{FF2B5EF4-FFF2-40B4-BE49-F238E27FC236}">
                <a16:creationId xmlns:a16="http://schemas.microsoft.com/office/drawing/2014/main" id="{289D6722-C9C9-4939-B612-DE02A4A1EEBA}"/>
              </a:ext>
            </a:extLst>
          </p:cNvPr>
          <p:cNvSpPr>
            <a:spLocks noGrp="1"/>
          </p:cNvSpPr>
          <p:nvPr>
            <p:ph sz="quarter" idx="12"/>
          </p:nvPr>
        </p:nvSpPr>
        <p:spPr/>
        <p:txBody>
          <a:bodyPr/>
          <a:lstStyle/>
          <a:p>
            <a:r>
              <a:rPr lang="en-US" dirty="0"/>
              <a:t>PM 2-13</a:t>
            </a:r>
          </a:p>
        </p:txBody>
      </p:sp>
      <p:sp>
        <p:nvSpPr>
          <p:cNvPr id="4" name="Text Placeholder 3">
            <a:extLst>
              <a:ext uri="{FF2B5EF4-FFF2-40B4-BE49-F238E27FC236}">
                <a16:creationId xmlns:a16="http://schemas.microsoft.com/office/drawing/2014/main" id="{E4D983A8-5AB1-4B6A-8425-84C0ADE27ED6}"/>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C663BD79-F202-4BFC-9B86-3F5432722F3B}"/>
              </a:ext>
            </a:extLst>
          </p:cNvPr>
          <p:cNvSpPr>
            <a:spLocks noGrp="1"/>
          </p:cNvSpPr>
          <p:nvPr>
            <p:ph type="body" sz="quarter" idx="11"/>
          </p:nvPr>
        </p:nvSpPr>
        <p:spPr/>
        <p:txBody>
          <a:bodyPr/>
          <a:lstStyle/>
          <a:p>
            <a:r>
              <a:rPr lang="en-US" dirty="0"/>
              <a:t>2-20</a:t>
            </a:r>
          </a:p>
        </p:txBody>
      </p:sp>
    </p:spTree>
    <p:extLst>
      <p:ext uri="{BB962C8B-B14F-4D97-AF65-F5344CB8AC3E}">
        <p14:creationId xmlns:p14="http://schemas.microsoft.com/office/powerpoint/2010/main" val="2822671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FD69E6-C802-4844-920E-D24489B2A3BD}"/>
              </a:ext>
            </a:extLst>
          </p:cNvPr>
          <p:cNvSpPr>
            <a:spLocks noGrp="1"/>
          </p:cNvSpPr>
          <p:nvPr>
            <p:ph type="title"/>
          </p:nvPr>
        </p:nvSpPr>
        <p:spPr/>
        <p:txBody>
          <a:bodyPr/>
          <a:lstStyle/>
          <a:p>
            <a:r>
              <a:rPr lang="en-US" dirty="0"/>
              <a:t>Unit Summary</a:t>
            </a:r>
            <a:r>
              <a:rPr lang="en-US" sz="800" dirty="0"/>
              <a:t> </a:t>
            </a:r>
            <a:r>
              <a:rPr lang="en-US" sz="800" dirty="0">
                <a:solidFill>
                  <a:srgbClr val="448431"/>
                </a:solidFill>
              </a:rPr>
              <a:t>(Unit 2)</a:t>
            </a:r>
            <a:endParaRPr lang="en-US" dirty="0">
              <a:solidFill>
                <a:srgbClr val="448431"/>
              </a:solidFill>
            </a:endParaRPr>
          </a:p>
        </p:txBody>
      </p:sp>
      <p:sp>
        <p:nvSpPr>
          <p:cNvPr id="2" name="Content Placeholder 1">
            <a:extLst>
              <a:ext uri="{FF2B5EF4-FFF2-40B4-BE49-F238E27FC236}">
                <a16:creationId xmlns:a16="http://schemas.microsoft.com/office/drawing/2014/main" id="{219CE4C5-FC78-47DA-8862-5EAFAAC00487}"/>
              </a:ext>
            </a:extLst>
          </p:cNvPr>
          <p:cNvSpPr>
            <a:spLocks noGrp="1"/>
          </p:cNvSpPr>
          <p:nvPr>
            <p:ph idx="1"/>
          </p:nvPr>
        </p:nvSpPr>
        <p:spPr/>
        <p:txBody>
          <a:bodyPr/>
          <a:lstStyle/>
          <a:p>
            <a:r>
              <a:rPr lang="en-US" dirty="0"/>
              <a:t>ICS provides flexible means of organization </a:t>
            </a:r>
          </a:p>
          <a:p>
            <a:r>
              <a:rPr lang="en-US" dirty="0"/>
              <a:t>Ask “Is it safe to attempt the rescue?”</a:t>
            </a:r>
          </a:p>
          <a:p>
            <a:r>
              <a:rPr lang="en-US" dirty="0"/>
              <a:t>Document and communicate information to all CERT levels </a:t>
            </a:r>
          </a:p>
          <a:p>
            <a:r>
              <a:rPr lang="en-US" dirty="0"/>
              <a:t>Provide Command Post with ongoing information about damage assessment, group status, and needs </a:t>
            </a:r>
          </a:p>
          <a:p>
            <a:r>
              <a:rPr lang="en-US" dirty="0"/>
              <a:t>Command Post documents and tracks situation status </a:t>
            </a:r>
          </a:p>
        </p:txBody>
      </p:sp>
      <p:sp>
        <p:nvSpPr>
          <p:cNvPr id="6" name="Content Placeholder 5">
            <a:extLst>
              <a:ext uri="{FF2B5EF4-FFF2-40B4-BE49-F238E27FC236}">
                <a16:creationId xmlns:a16="http://schemas.microsoft.com/office/drawing/2014/main" id="{37B42F1B-0B3D-4014-BA2C-2574BF2BBC4C}"/>
              </a:ext>
            </a:extLst>
          </p:cNvPr>
          <p:cNvSpPr>
            <a:spLocks noGrp="1"/>
          </p:cNvSpPr>
          <p:nvPr>
            <p:ph sz="quarter" idx="12"/>
          </p:nvPr>
        </p:nvSpPr>
        <p:spPr/>
        <p:txBody>
          <a:bodyPr/>
          <a:lstStyle/>
          <a:p>
            <a:r>
              <a:rPr lang="en-US" dirty="0"/>
              <a:t>PM 2-25</a:t>
            </a:r>
          </a:p>
        </p:txBody>
      </p:sp>
      <p:sp>
        <p:nvSpPr>
          <p:cNvPr id="4" name="Text Placeholder 3">
            <a:extLst>
              <a:ext uri="{FF2B5EF4-FFF2-40B4-BE49-F238E27FC236}">
                <a16:creationId xmlns:a16="http://schemas.microsoft.com/office/drawing/2014/main" id="{80C4C403-73B7-4156-9866-6B1B1B7FDE63}"/>
              </a:ext>
            </a:extLst>
          </p:cNvPr>
          <p:cNvSpPr>
            <a:spLocks noGrp="1"/>
          </p:cNvSpPr>
          <p:nvPr>
            <p:ph type="body" sz="quarter" idx="10"/>
          </p:nvPr>
        </p:nvSpPr>
        <p:spPr/>
        <p:txBody>
          <a:bodyPr/>
          <a:lstStyle/>
          <a:p>
            <a:r>
              <a:rPr lang="en-US" dirty="0"/>
              <a:t>CERT Basic Training Unit 2: CERT Organization</a:t>
            </a:r>
          </a:p>
        </p:txBody>
      </p:sp>
      <p:sp>
        <p:nvSpPr>
          <p:cNvPr id="5" name="Text Placeholder 4">
            <a:extLst>
              <a:ext uri="{FF2B5EF4-FFF2-40B4-BE49-F238E27FC236}">
                <a16:creationId xmlns:a16="http://schemas.microsoft.com/office/drawing/2014/main" id="{D73EEF99-0417-4234-81B5-7C90D24FD5E2}"/>
              </a:ext>
            </a:extLst>
          </p:cNvPr>
          <p:cNvSpPr>
            <a:spLocks noGrp="1"/>
          </p:cNvSpPr>
          <p:nvPr>
            <p:ph type="body" sz="quarter" idx="11"/>
          </p:nvPr>
        </p:nvSpPr>
        <p:spPr/>
        <p:txBody>
          <a:bodyPr/>
          <a:lstStyle/>
          <a:p>
            <a:r>
              <a:rPr lang="en-US" dirty="0"/>
              <a:t>2-21</a:t>
            </a:r>
          </a:p>
        </p:txBody>
      </p:sp>
    </p:spTree>
    <p:extLst>
      <p:ext uri="{BB962C8B-B14F-4D97-AF65-F5344CB8AC3E}">
        <p14:creationId xmlns:p14="http://schemas.microsoft.com/office/powerpoint/2010/main" val="13700456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1D392-7CBF-437E-8DE0-13F2C2D70EFF}"/>
              </a:ext>
            </a:extLst>
          </p:cNvPr>
          <p:cNvSpPr>
            <a:spLocks noGrp="1"/>
          </p:cNvSpPr>
          <p:nvPr>
            <p:ph type="title"/>
          </p:nvPr>
        </p:nvSpPr>
        <p:spPr/>
        <p:txBody>
          <a:bodyPr>
            <a:normAutofit fontScale="90000"/>
          </a:bodyPr>
          <a:lstStyle/>
          <a:p>
            <a:r>
              <a:rPr lang="en-US" dirty="0"/>
              <a:t>Homework Assignment</a:t>
            </a:r>
            <a:r>
              <a:rPr lang="en-US" sz="800" dirty="0"/>
              <a:t> </a:t>
            </a:r>
            <a:r>
              <a:rPr lang="en-US" sz="800" dirty="0">
                <a:solidFill>
                  <a:srgbClr val="448431"/>
                </a:solidFill>
              </a:rPr>
              <a:t>(Unit 2)</a:t>
            </a:r>
            <a:endParaRPr lang="en-US" dirty="0">
              <a:solidFill>
                <a:srgbClr val="448431"/>
              </a:solidFill>
            </a:endParaRPr>
          </a:p>
        </p:txBody>
      </p:sp>
      <p:sp>
        <p:nvSpPr>
          <p:cNvPr id="6" name="Content Placeholder 5">
            <a:extLst>
              <a:ext uri="{FF2B5EF4-FFF2-40B4-BE49-F238E27FC236}">
                <a16:creationId xmlns:a16="http://schemas.microsoft.com/office/drawing/2014/main" id="{9C8C60E9-10D1-4B1A-B6B3-2D4A556D255E}"/>
              </a:ext>
            </a:extLst>
          </p:cNvPr>
          <p:cNvSpPr>
            <a:spLocks noGrp="1"/>
          </p:cNvSpPr>
          <p:nvPr>
            <p:ph idx="1"/>
          </p:nvPr>
        </p:nvSpPr>
        <p:spPr/>
        <p:txBody>
          <a:bodyPr/>
          <a:lstStyle/>
          <a:p>
            <a:r>
              <a:rPr lang="en-US" dirty="0"/>
              <a:t>Read unit to be covered in next session </a:t>
            </a:r>
          </a:p>
          <a:p>
            <a:r>
              <a:rPr lang="en-US" dirty="0"/>
              <a:t>Bring necessary supplies to next session </a:t>
            </a:r>
          </a:p>
          <a:p>
            <a:r>
              <a:rPr lang="en-US" dirty="0"/>
              <a:t>Wear appropriate clothes to next session </a:t>
            </a:r>
          </a:p>
        </p:txBody>
      </p:sp>
      <p:sp>
        <p:nvSpPr>
          <p:cNvPr id="2" name="Content Placeholder 1">
            <a:extLst>
              <a:ext uri="{FF2B5EF4-FFF2-40B4-BE49-F238E27FC236}">
                <a16:creationId xmlns:a16="http://schemas.microsoft.com/office/drawing/2014/main" id="{9ABBC251-C3B2-415F-826A-C9722144A23F}"/>
              </a:ext>
            </a:extLst>
          </p:cNvPr>
          <p:cNvSpPr>
            <a:spLocks noGrp="1"/>
          </p:cNvSpPr>
          <p:nvPr>
            <p:ph sz="quarter" idx="12"/>
          </p:nvPr>
        </p:nvSpPr>
        <p:spPr/>
        <p:txBody>
          <a:bodyPr/>
          <a:lstStyle/>
          <a:p>
            <a:r>
              <a:rPr lang="en-US" dirty="0"/>
              <a:t>PM 2-25</a:t>
            </a:r>
          </a:p>
        </p:txBody>
      </p:sp>
      <p:sp>
        <p:nvSpPr>
          <p:cNvPr id="7" name="Text Placeholder 6">
            <a:extLst>
              <a:ext uri="{FF2B5EF4-FFF2-40B4-BE49-F238E27FC236}">
                <a16:creationId xmlns:a16="http://schemas.microsoft.com/office/drawing/2014/main" id="{22BB732E-A7E8-477E-A87F-59A06827A852}"/>
              </a:ext>
            </a:extLst>
          </p:cNvPr>
          <p:cNvSpPr>
            <a:spLocks noGrp="1"/>
          </p:cNvSpPr>
          <p:nvPr>
            <p:ph type="body" sz="quarter" idx="10"/>
          </p:nvPr>
        </p:nvSpPr>
        <p:spPr/>
        <p:txBody>
          <a:bodyPr/>
          <a:lstStyle/>
          <a:p>
            <a:r>
              <a:rPr lang="en-US" dirty="0"/>
              <a:t>CERT Basic Training Unit 2: CERT Organization</a:t>
            </a:r>
          </a:p>
        </p:txBody>
      </p:sp>
      <p:sp>
        <p:nvSpPr>
          <p:cNvPr id="8" name="Text Placeholder 7">
            <a:extLst>
              <a:ext uri="{FF2B5EF4-FFF2-40B4-BE49-F238E27FC236}">
                <a16:creationId xmlns:a16="http://schemas.microsoft.com/office/drawing/2014/main" id="{AB29A520-93FE-4E4F-B015-7686125FD085}"/>
              </a:ext>
            </a:extLst>
          </p:cNvPr>
          <p:cNvSpPr>
            <a:spLocks noGrp="1"/>
          </p:cNvSpPr>
          <p:nvPr>
            <p:ph type="body" sz="quarter" idx="11"/>
          </p:nvPr>
        </p:nvSpPr>
        <p:spPr/>
        <p:txBody>
          <a:bodyPr/>
          <a:lstStyle/>
          <a:p>
            <a:r>
              <a:rPr lang="en-US" dirty="0"/>
              <a:t>2-22</a:t>
            </a:r>
          </a:p>
        </p:txBody>
      </p:sp>
    </p:spTree>
    <p:extLst>
      <p:ext uri="{BB962C8B-B14F-4D97-AF65-F5344CB8AC3E}">
        <p14:creationId xmlns:p14="http://schemas.microsoft.com/office/powerpoint/2010/main" val="440990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460549-FE62-45D2-BF9D-6447DCB494C5}"/>
              </a:ext>
            </a:extLst>
          </p:cNvPr>
          <p:cNvSpPr>
            <a:spLocks noGrp="1"/>
          </p:cNvSpPr>
          <p:nvPr>
            <p:ph type="title" idx="4294967295"/>
          </p:nvPr>
        </p:nvSpPr>
        <p:spPr>
          <a:xfrm>
            <a:off x="-10274" y="2168668"/>
            <a:ext cx="9164548" cy="1325563"/>
          </a:xfrm>
        </p:spPr>
        <p:txBody>
          <a:bodyPr/>
          <a:lstStyle/>
          <a:p>
            <a:pPr lvl="0" algn="ctr">
              <a:spcBef>
                <a:spcPts val="1000"/>
              </a:spcBef>
            </a:pPr>
            <a:r>
              <a:rPr lang="en-US" sz="3400" b="1" dirty="0">
                <a:solidFill>
                  <a:prstClr val="black"/>
                </a:solidFill>
                <a:latin typeface="Arial" panose="020B0604020202020204" pitchFamily="34" charset="0"/>
                <a:ea typeface="+mn-ea"/>
                <a:cs typeface="Arial" panose="020B0604020202020204" pitchFamily="34" charset="0"/>
              </a:rPr>
              <a:t>Unit 3: Disaster Medical Operations - Part 1</a:t>
            </a:r>
          </a:p>
        </p:txBody>
      </p:sp>
      <p:sp>
        <p:nvSpPr>
          <p:cNvPr id="3" name="Text Placeholder 2">
            <a:extLst>
              <a:ext uri="{FF2B5EF4-FFF2-40B4-BE49-F238E27FC236}">
                <a16:creationId xmlns:a16="http://schemas.microsoft.com/office/drawing/2014/main" id="{A2FFCE4B-0157-48E8-92B2-0C52810F19CC}"/>
              </a:ext>
            </a:extLst>
          </p:cNvPr>
          <p:cNvSpPr>
            <a:spLocks noGrp="1"/>
          </p:cNvSpPr>
          <p:nvPr>
            <p:ph type="body" sz="quarter" idx="11"/>
          </p:nvPr>
        </p:nvSpPr>
        <p:spPr>
          <a:xfrm>
            <a:off x="1407559" y="1654567"/>
            <a:ext cx="9144000" cy="725488"/>
          </a:xfrm>
        </p:spPr>
        <p:txBody>
          <a:bodyPr>
            <a:noAutofit/>
          </a:bodyPr>
          <a:lstStyle/>
          <a:p>
            <a:pPr lvl="0" algn="l" defTabSz="914400">
              <a:lnSpc>
                <a:spcPct val="100000"/>
              </a:lnSpc>
              <a:spcBef>
                <a:spcPts val="0"/>
              </a:spcBef>
            </a:pPr>
            <a:r>
              <a:rPr lang="en-US" sz="5000" dirty="0">
                <a:solidFill>
                  <a:srgbClr val="FFFFFF"/>
                </a:solidFill>
              </a:rPr>
              <a:t>CERT Basic Training</a:t>
            </a:r>
            <a:endParaRPr lang="en-US" sz="5000" b="0" dirty="0">
              <a:solidFill>
                <a:prstClr val="black"/>
              </a:solidFill>
              <a:latin typeface="Calibri" panose="020F0502020204030204"/>
              <a:cs typeface="+mn-cs"/>
            </a:endParaRPr>
          </a:p>
        </p:txBody>
      </p:sp>
    </p:spTree>
    <p:extLst>
      <p:ext uri="{BB962C8B-B14F-4D97-AF65-F5344CB8AC3E}">
        <p14:creationId xmlns:p14="http://schemas.microsoft.com/office/powerpoint/2010/main" val="17239329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D2B2D5-5183-4840-8F3D-C0A38DACFF5F}"/>
              </a:ext>
            </a:extLst>
          </p:cNvPr>
          <p:cNvSpPr>
            <a:spLocks noGrp="1"/>
          </p:cNvSpPr>
          <p:nvPr>
            <p:ph type="title"/>
          </p:nvPr>
        </p:nvSpPr>
        <p:spPr/>
        <p:txBody>
          <a:bodyPr/>
          <a:lstStyle/>
          <a:p>
            <a:r>
              <a:rPr lang="en-US" dirty="0"/>
              <a:t>Unit</a:t>
            </a:r>
            <a:r>
              <a:rPr lang="en-US" sz="800" dirty="0">
                <a:solidFill>
                  <a:srgbClr val="448431"/>
                </a:solidFill>
              </a:rPr>
              <a:t> 3 </a:t>
            </a:r>
            <a:r>
              <a:rPr lang="en-US" dirty="0"/>
              <a:t>Objectives</a:t>
            </a:r>
          </a:p>
        </p:txBody>
      </p:sp>
      <p:sp>
        <p:nvSpPr>
          <p:cNvPr id="2" name="Content Placeholder 1">
            <a:extLst>
              <a:ext uri="{FF2B5EF4-FFF2-40B4-BE49-F238E27FC236}">
                <a16:creationId xmlns:a16="http://schemas.microsoft.com/office/drawing/2014/main" id="{D03CDD79-53A7-40EC-82AA-0E8D2A352936}"/>
              </a:ext>
            </a:extLst>
          </p:cNvPr>
          <p:cNvSpPr>
            <a:spLocks noGrp="1"/>
          </p:cNvSpPr>
          <p:nvPr>
            <p:ph idx="1"/>
          </p:nvPr>
        </p:nvSpPr>
        <p:spPr/>
        <p:txBody>
          <a:bodyPr/>
          <a:lstStyle/>
          <a:p>
            <a:r>
              <a:rPr lang="en-US" dirty="0"/>
              <a:t>Identify life-threatening conditions resulting from trauma including severe bleeding, low body temperature, and airway blockage </a:t>
            </a:r>
          </a:p>
          <a:p>
            <a:r>
              <a:rPr lang="en-US" dirty="0"/>
              <a:t>Apply correct life saving techniques </a:t>
            </a:r>
          </a:p>
          <a:p>
            <a:r>
              <a:rPr lang="en-US" dirty="0"/>
              <a:t>Provide basic first-aid care for non-life threatening injuries </a:t>
            </a:r>
          </a:p>
        </p:txBody>
      </p:sp>
      <p:sp>
        <p:nvSpPr>
          <p:cNvPr id="6" name="Content Placeholder 5">
            <a:extLst>
              <a:ext uri="{FF2B5EF4-FFF2-40B4-BE49-F238E27FC236}">
                <a16:creationId xmlns:a16="http://schemas.microsoft.com/office/drawing/2014/main" id="{2BDAADC4-F0BD-4191-83E7-844F4F0797BE}"/>
              </a:ext>
            </a:extLst>
          </p:cNvPr>
          <p:cNvSpPr>
            <a:spLocks noGrp="1"/>
          </p:cNvSpPr>
          <p:nvPr>
            <p:ph sz="quarter" idx="12"/>
          </p:nvPr>
        </p:nvSpPr>
        <p:spPr/>
        <p:txBody>
          <a:bodyPr/>
          <a:lstStyle/>
          <a:p>
            <a:r>
              <a:rPr lang="en-US" dirty="0"/>
              <a:t>PM 3-1</a:t>
            </a:r>
          </a:p>
        </p:txBody>
      </p:sp>
      <p:sp>
        <p:nvSpPr>
          <p:cNvPr id="4" name="Text Placeholder 3">
            <a:extLst>
              <a:ext uri="{FF2B5EF4-FFF2-40B4-BE49-F238E27FC236}">
                <a16:creationId xmlns:a16="http://schemas.microsoft.com/office/drawing/2014/main" id="{F542A2E7-3F1F-4B3F-9C23-3E4029E3FFC1}"/>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2E830F15-04EB-4A89-BDB7-A8D0EE3AC51C}"/>
              </a:ext>
            </a:extLst>
          </p:cNvPr>
          <p:cNvSpPr>
            <a:spLocks noGrp="1"/>
          </p:cNvSpPr>
          <p:nvPr>
            <p:ph type="body" sz="quarter" idx="11"/>
          </p:nvPr>
        </p:nvSpPr>
        <p:spPr/>
        <p:txBody>
          <a:bodyPr/>
          <a:lstStyle/>
          <a:p>
            <a:r>
              <a:rPr lang="en-US" dirty="0"/>
              <a:t>3-1</a:t>
            </a:r>
          </a:p>
        </p:txBody>
      </p:sp>
    </p:spTree>
    <p:extLst>
      <p:ext uri="{BB962C8B-B14F-4D97-AF65-F5344CB8AC3E}">
        <p14:creationId xmlns:p14="http://schemas.microsoft.com/office/powerpoint/2010/main" val="21166826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ABFA82-DC41-4AD2-AAFB-A57404447B97}"/>
              </a:ext>
            </a:extLst>
          </p:cNvPr>
          <p:cNvSpPr>
            <a:spLocks noGrp="1"/>
          </p:cNvSpPr>
          <p:nvPr>
            <p:ph type="title"/>
          </p:nvPr>
        </p:nvSpPr>
        <p:spPr/>
        <p:txBody>
          <a:bodyPr>
            <a:normAutofit fontScale="90000"/>
          </a:bodyPr>
          <a:lstStyle/>
          <a:p>
            <a:r>
              <a:rPr lang="en-US" dirty="0"/>
              <a:t>Treating Life-Threatening Conditions</a:t>
            </a:r>
          </a:p>
        </p:txBody>
      </p:sp>
      <p:sp>
        <p:nvSpPr>
          <p:cNvPr id="2" name="Content Placeholder 1">
            <a:extLst>
              <a:ext uri="{FF2B5EF4-FFF2-40B4-BE49-F238E27FC236}">
                <a16:creationId xmlns:a16="http://schemas.microsoft.com/office/drawing/2014/main" id="{44762CB2-1D9F-4712-813E-50BE3DABCE1D}"/>
              </a:ext>
            </a:extLst>
          </p:cNvPr>
          <p:cNvSpPr>
            <a:spLocks noGrp="1"/>
          </p:cNvSpPr>
          <p:nvPr>
            <p:ph idx="1"/>
          </p:nvPr>
        </p:nvSpPr>
        <p:spPr/>
        <p:txBody>
          <a:bodyPr/>
          <a:lstStyle/>
          <a:p>
            <a:r>
              <a:rPr lang="en-US" dirty="0"/>
              <a:t>Without treatment, severe bleeding and airway obstruction can quickly lead to death </a:t>
            </a:r>
          </a:p>
          <a:p>
            <a:r>
              <a:rPr lang="en-US" dirty="0"/>
              <a:t>The first priority of CERT volunteers assisting in disaster medical operations is to attend to these conditions by controlling bleeding and positioning a patient so they can breathe </a:t>
            </a:r>
          </a:p>
        </p:txBody>
      </p:sp>
      <p:sp>
        <p:nvSpPr>
          <p:cNvPr id="6" name="Content Placeholder 5">
            <a:extLst>
              <a:ext uri="{FF2B5EF4-FFF2-40B4-BE49-F238E27FC236}">
                <a16:creationId xmlns:a16="http://schemas.microsoft.com/office/drawing/2014/main" id="{76261A98-E73A-41B6-B071-D659CB051657}"/>
              </a:ext>
            </a:extLst>
          </p:cNvPr>
          <p:cNvSpPr>
            <a:spLocks noGrp="1"/>
          </p:cNvSpPr>
          <p:nvPr>
            <p:ph sz="quarter" idx="12"/>
          </p:nvPr>
        </p:nvSpPr>
        <p:spPr/>
        <p:txBody>
          <a:bodyPr/>
          <a:lstStyle/>
          <a:p>
            <a:r>
              <a:rPr lang="en-US" dirty="0"/>
              <a:t>PM 3-2</a:t>
            </a:r>
          </a:p>
        </p:txBody>
      </p:sp>
      <p:sp>
        <p:nvSpPr>
          <p:cNvPr id="4" name="Text Placeholder 3">
            <a:extLst>
              <a:ext uri="{FF2B5EF4-FFF2-40B4-BE49-F238E27FC236}">
                <a16:creationId xmlns:a16="http://schemas.microsoft.com/office/drawing/2014/main" id="{A329F51E-CCD0-461D-8D81-07A558C63AC1}"/>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5E2821D7-933B-4527-852E-731E4E736540}"/>
              </a:ext>
            </a:extLst>
          </p:cNvPr>
          <p:cNvSpPr>
            <a:spLocks noGrp="1"/>
          </p:cNvSpPr>
          <p:nvPr>
            <p:ph type="body" sz="quarter" idx="11"/>
          </p:nvPr>
        </p:nvSpPr>
        <p:spPr/>
        <p:txBody>
          <a:bodyPr/>
          <a:lstStyle/>
          <a:p>
            <a:r>
              <a:rPr lang="en-US" dirty="0"/>
              <a:t>3-2</a:t>
            </a:r>
          </a:p>
        </p:txBody>
      </p:sp>
    </p:spTree>
    <p:extLst>
      <p:ext uri="{BB962C8B-B14F-4D97-AF65-F5344CB8AC3E}">
        <p14:creationId xmlns:p14="http://schemas.microsoft.com/office/powerpoint/2010/main" val="36664254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E0CB3A-9E1D-4277-9AC0-A8F37992A3C4}"/>
              </a:ext>
            </a:extLst>
          </p:cNvPr>
          <p:cNvSpPr>
            <a:spLocks noGrp="1"/>
          </p:cNvSpPr>
          <p:nvPr>
            <p:ph type="title"/>
          </p:nvPr>
        </p:nvSpPr>
        <p:spPr/>
        <p:txBody>
          <a:bodyPr/>
          <a:lstStyle/>
          <a:p>
            <a:r>
              <a:rPr lang="en-US" dirty="0"/>
              <a:t>Safety Considerations</a:t>
            </a:r>
          </a:p>
        </p:txBody>
      </p:sp>
      <p:sp>
        <p:nvSpPr>
          <p:cNvPr id="2" name="Content Placeholder 1">
            <a:extLst>
              <a:ext uri="{FF2B5EF4-FFF2-40B4-BE49-F238E27FC236}">
                <a16:creationId xmlns:a16="http://schemas.microsoft.com/office/drawing/2014/main" id="{0CFEB77B-0402-4AD6-8FA0-103CEBA8674B}"/>
              </a:ext>
            </a:extLst>
          </p:cNvPr>
          <p:cNvSpPr>
            <a:spLocks noGrp="1"/>
          </p:cNvSpPr>
          <p:nvPr>
            <p:ph idx="1"/>
          </p:nvPr>
        </p:nvSpPr>
        <p:spPr/>
        <p:txBody>
          <a:bodyPr/>
          <a:lstStyle/>
          <a:p>
            <a:r>
              <a:rPr lang="en-US" dirty="0"/>
              <a:t>Prior to treatment, ensure that both the patient and rescuer are in a safe environment to administer care </a:t>
            </a:r>
          </a:p>
          <a:p>
            <a:r>
              <a:rPr lang="en-US" dirty="0"/>
              <a:t>Some questions CERT volunteers to consider</a:t>
            </a:r>
          </a:p>
          <a:p>
            <a:pPr lvl="1"/>
            <a:r>
              <a:rPr lang="en-US" dirty="0"/>
              <a:t>Do I feel safe at this spot?</a:t>
            </a:r>
          </a:p>
          <a:p>
            <a:pPr lvl="1"/>
            <a:r>
              <a:rPr lang="en-US" dirty="0"/>
              <a:t>Should I leave and move to a safer location, or am I able to stay and start providing care immediately?</a:t>
            </a:r>
          </a:p>
          <a:p>
            <a:pPr lvl="1"/>
            <a:r>
              <a:rPr lang="en-US" dirty="0"/>
              <a:t>If I leave, can I take anyone with me?</a:t>
            </a:r>
          </a:p>
          <a:p>
            <a:endParaRPr lang="en-US" dirty="0"/>
          </a:p>
        </p:txBody>
      </p:sp>
      <p:sp>
        <p:nvSpPr>
          <p:cNvPr id="6" name="Content Placeholder 5">
            <a:extLst>
              <a:ext uri="{FF2B5EF4-FFF2-40B4-BE49-F238E27FC236}">
                <a16:creationId xmlns:a16="http://schemas.microsoft.com/office/drawing/2014/main" id="{D7FE0E30-82D4-4F15-B854-F7720B3EE0CA}"/>
              </a:ext>
            </a:extLst>
          </p:cNvPr>
          <p:cNvSpPr>
            <a:spLocks noGrp="1"/>
          </p:cNvSpPr>
          <p:nvPr>
            <p:ph sz="quarter" idx="12"/>
          </p:nvPr>
        </p:nvSpPr>
        <p:spPr/>
        <p:txBody>
          <a:bodyPr/>
          <a:lstStyle/>
          <a:p>
            <a:r>
              <a:rPr lang="en-US" dirty="0"/>
              <a:t>PM 3-2</a:t>
            </a:r>
          </a:p>
        </p:txBody>
      </p:sp>
      <p:sp>
        <p:nvSpPr>
          <p:cNvPr id="4" name="Text Placeholder 3">
            <a:extLst>
              <a:ext uri="{FF2B5EF4-FFF2-40B4-BE49-F238E27FC236}">
                <a16:creationId xmlns:a16="http://schemas.microsoft.com/office/drawing/2014/main" id="{60517BFD-842A-4F57-847D-7CAF81278E10}"/>
              </a:ext>
            </a:extLst>
          </p:cNvPr>
          <p:cNvSpPr>
            <a:spLocks noGrp="1"/>
          </p:cNvSpPr>
          <p:nvPr>
            <p:ph type="body" sz="quarter" idx="10"/>
          </p:nvPr>
        </p:nvSpPr>
        <p:spPr>
          <a:xfrm>
            <a:off x="1429787" y="6385716"/>
            <a:ext cx="462811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5B64C570-93E2-407B-B016-401CD197C01E}"/>
              </a:ext>
            </a:extLst>
          </p:cNvPr>
          <p:cNvSpPr>
            <a:spLocks noGrp="1"/>
          </p:cNvSpPr>
          <p:nvPr>
            <p:ph type="body" sz="quarter" idx="11"/>
          </p:nvPr>
        </p:nvSpPr>
        <p:spPr/>
        <p:txBody>
          <a:bodyPr/>
          <a:lstStyle/>
          <a:p>
            <a:r>
              <a:rPr lang="en-US" dirty="0"/>
              <a:t>3-3</a:t>
            </a:r>
          </a:p>
        </p:txBody>
      </p:sp>
    </p:spTree>
    <p:extLst>
      <p:ext uri="{BB962C8B-B14F-4D97-AF65-F5344CB8AC3E}">
        <p14:creationId xmlns:p14="http://schemas.microsoft.com/office/powerpoint/2010/main" val="27239660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EAC24B-4715-4595-9D99-65D657486C44}"/>
              </a:ext>
            </a:extLst>
          </p:cNvPr>
          <p:cNvSpPr>
            <a:spLocks noGrp="1"/>
          </p:cNvSpPr>
          <p:nvPr>
            <p:ph type="title"/>
          </p:nvPr>
        </p:nvSpPr>
        <p:spPr/>
        <p:txBody>
          <a:bodyPr>
            <a:normAutofit fontScale="90000"/>
          </a:bodyPr>
          <a:lstStyle/>
          <a:p>
            <a:r>
              <a:rPr lang="en-US" dirty="0"/>
              <a:t>Approaching the Patient</a:t>
            </a:r>
          </a:p>
        </p:txBody>
      </p:sp>
      <p:sp>
        <p:nvSpPr>
          <p:cNvPr id="8" name="Content Placeholder 7">
            <a:extLst>
              <a:ext uri="{FF2B5EF4-FFF2-40B4-BE49-F238E27FC236}">
                <a16:creationId xmlns:a16="http://schemas.microsoft.com/office/drawing/2014/main" id="{ED1C725D-2B92-4F90-B5D0-FF5780877374}"/>
              </a:ext>
            </a:extLst>
          </p:cNvPr>
          <p:cNvSpPr>
            <a:spLocks noGrp="1"/>
          </p:cNvSpPr>
          <p:nvPr>
            <p:ph idx="1"/>
          </p:nvPr>
        </p:nvSpPr>
        <p:spPr/>
        <p:txBody>
          <a:bodyPr/>
          <a:lstStyle/>
          <a:p>
            <a:r>
              <a:rPr lang="en-US" dirty="0"/>
              <a:t>Be sure patient can see you</a:t>
            </a:r>
          </a:p>
          <a:p>
            <a:r>
              <a:rPr lang="en-US" dirty="0"/>
              <a:t>Identify yourself</a:t>
            </a:r>
          </a:p>
          <a:p>
            <a:pPr lvl="1"/>
            <a:r>
              <a:rPr lang="en-US" dirty="0"/>
              <a:t>Your name and name of your organization</a:t>
            </a:r>
          </a:p>
          <a:p>
            <a:r>
              <a:rPr lang="en-US" dirty="0"/>
              <a:t>Request permission to treat, if possible</a:t>
            </a:r>
          </a:p>
          <a:p>
            <a:r>
              <a:rPr lang="en-US" dirty="0"/>
              <a:t>Respect cultural differences</a:t>
            </a:r>
          </a:p>
          <a:p>
            <a:r>
              <a:rPr lang="en-US" dirty="0"/>
              <a:t>Protect patient privacy</a:t>
            </a:r>
          </a:p>
          <a:p>
            <a:endParaRPr lang="en-US" dirty="0"/>
          </a:p>
        </p:txBody>
      </p:sp>
      <p:pic>
        <p:nvPicPr>
          <p:cNvPr id="6" name="Picture 5" descr="Photo: Volunteers assist a patient who needs medical assistance. ">
            <a:extLst>
              <a:ext uri="{FF2B5EF4-FFF2-40B4-BE49-F238E27FC236}">
                <a16:creationId xmlns:a16="http://schemas.microsoft.com/office/drawing/2014/main" id="{5BBA3097-E76D-4365-84F5-D788BF7A1778}"/>
              </a:ext>
            </a:extLst>
          </p:cNvPr>
          <p:cNvPicPr>
            <a:picLocks noChangeAspect="1"/>
          </p:cNvPicPr>
          <p:nvPr/>
        </p:nvPicPr>
        <p:blipFill>
          <a:blip r:embed="rId2"/>
          <a:stretch>
            <a:fillRect/>
          </a:stretch>
        </p:blipFill>
        <p:spPr>
          <a:xfrm>
            <a:off x="5345585" y="3577389"/>
            <a:ext cx="3200677" cy="2121592"/>
          </a:xfrm>
          <a:prstGeom prst="rect">
            <a:avLst/>
          </a:prstGeom>
        </p:spPr>
      </p:pic>
      <p:sp>
        <p:nvSpPr>
          <p:cNvPr id="2" name="Content Placeholder 1">
            <a:extLst>
              <a:ext uri="{FF2B5EF4-FFF2-40B4-BE49-F238E27FC236}">
                <a16:creationId xmlns:a16="http://schemas.microsoft.com/office/drawing/2014/main" id="{281CE103-1591-41D0-B6A3-5D84F44B5A65}"/>
              </a:ext>
            </a:extLst>
          </p:cNvPr>
          <p:cNvSpPr>
            <a:spLocks noGrp="1"/>
          </p:cNvSpPr>
          <p:nvPr>
            <p:ph sz="quarter" idx="12"/>
          </p:nvPr>
        </p:nvSpPr>
        <p:spPr/>
        <p:txBody>
          <a:bodyPr/>
          <a:lstStyle/>
          <a:p>
            <a:r>
              <a:rPr lang="en-US" dirty="0"/>
              <a:t>PM 3-2</a:t>
            </a:r>
          </a:p>
        </p:txBody>
      </p:sp>
      <p:sp>
        <p:nvSpPr>
          <p:cNvPr id="4" name="Text Placeholder 3">
            <a:extLst>
              <a:ext uri="{FF2B5EF4-FFF2-40B4-BE49-F238E27FC236}">
                <a16:creationId xmlns:a16="http://schemas.microsoft.com/office/drawing/2014/main" id="{7DD292B2-4F58-457E-8D8B-3FE800A0F4CF}"/>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FE31AB6E-4D5C-46A7-8F58-7FA82EE29DC0}"/>
              </a:ext>
            </a:extLst>
          </p:cNvPr>
          <p:cNvSpPr>
            <a:spLocks noGrp="1"/>
          </p:cNvSpPr>
          <p:nvPr>
            <p:ph type="body" sz="quarter" idx="11"/>
          </p:nvPr>
        </p:nvSpPr>
        <p:spPr/>
        <p:txBody>
          <a:bodyPr/>
          <a:lstStyle/>
          <a:p>
            <a:r>
              <a:rPr lang="en-US" dirty="0"/>
              <a:t>3-4</a:t>
            </a:r>
          </a:p>
        </p:txBody>
      </p:sp>
    </p:spTree>
    <p:extLst>
      <p:ext uri="{BB962C8B-B14F-4D97-AF65-F5344CB8AC3E}">
        <p14:creationId xmlns:p14="http://schemas.microsoft.com/office/powerpoint/2010/main" val="12004109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AE3C2D-359C-4833-8E9A-C63123CB4DE2}"/>
              </a:ext>
            </a:extLst>
          </p:cNvPr>
          <p:cNvSpPr>
            <a:spLocks noGrp="1"/>
          </p:cNvSpPr>
          <p:nvPr>
            <p:ph type="title"/>
          </p:nvPr>
        </p:nvSpPr>
        <p:spPr/>
        <p:txBody>
          <a:bodyPr>
            <a:normAutofit fontScale="90000"/>
          </a:bodyPr>
          <a:lstStyle/>
          <a:p>
            <a:r>
              <a:rPr lang="en-US" dirty="0"/>
              <a:t>Life-Threatening Bleeding</a:t>
            </a:r>
          </a:p>
        </p:txBody>
      </p:sp>
      <p:sp>
        <p:nvSpPr>
          <p:cNvPr id="2" name="Content Placeholder 1">
            <a:extLst>
              <a:ext uri="{FF2B5EF4-FFF2-40B4-BE49-F238E27FC236}">
                <a16:creationId xmlns:a16="http://schemas.microsoft.com/office/drawing/2014/main" id="{94232EAD-7AB1-44A6-ACB8-494FEDB94093}"/>
              </a:ext>
            </a:extLst>
          </p:cNvPr>
          <p:cNvSpPr>
            <a:spLocks noGrp="1"/>
          </p:cNvSpPr>
          <p:nvPr>
            <p:ph idx="1"/>
          </p:nvPr>
        </p:nvSpPr>
        <p:spPr/>
        <p:txBody>
          <a:bodyPr/>
          <a:lstStyle/>
          <a:p>
            <a:r>
              <a:rPr lang="en-US" dirty="0"/>
              <a:t>Indicators of life-threatening bleeding:</a:t>
            </a:r>
          </a:p>
          <a:p>
            <a:pPr lvl="1"/>
            <a:r>
              <a:rPr lang="en-US" dirty="0"/>
              <a:t>Spurting/steady bleeding</a:t>
            </a:r>
          </a:p>
          <a:p>
            <a:pPr lvl="1"/>
            <a:r>
              <a:rPr lang="en-US" dirty="0"/>
              <a:t>Blood is pooling</a:t>
            </a:r>
          </a:p>
          <a:p>
            <a:pPr lvl="1"/>
            <a:r>
              <a:rPr lang="en-US" dirty="0"/>
              <a:t>Blood is soaking through over lying clothes</a:t>
            </a:r>
          </a:p>
          <a:p>
            <a:pPr lvl="1"/>
            <a:r>
              <a:rPr lang="en-US" dirty="0"/>
              <a:t>Blood is soaking through bandages</a:t>
            </a:r>
          </a:p>
          <a:p>
            <a:pPr lvl="1"/>
            <a:r>
              <a:rPr lang="en-US" dirty="0"/>
              <a:t>Amputation</a:t>
            </a:r>
          </a:p>
          <a:p>
            <a:endParaRPr lang="en-US" dirty="0"/>
          </a:p>
        </p:txBody>
      </p:sp>
      <p:sp>
        <p:nvSpPr>
          <p:cNvPr id="6" name="Content Placeholder 5">
            <a:extLst>
              <a:ext uri="{FF2B5EF4-FFF2-40B4-BE49-F238E27FC236}">
                <a16:creationId xmlns:a16="http://schemas.microsoft.com/office/drawing/2014/main" id="{2295835E-7EDB-4436-9D49-B80D5AFD98DD}"/>
              </a:ext>
            </a:extLst>
          </p:cNvPr>
          <p:cNvSpPr>
            <a:spLocks noGrp="1"/>
          </p:cNvSpPr>
          <p:nvPr>
            <p:ph sz="quarter" idx="12"/>
          </p:nvPr>
        </p:nvSpPr>
        <p:spPr/>
        <p:txBody>
          <a:bodyPr/>
          <a:lstStyle/>
          <a:p>
            <a:r>
              <a:rPr lang="en-US" dirty="0"/>
              <a:t>PM 3-3</a:t>
            </a:r>
          </a:p>
        </p:txBody>
      </p:sp>
      <p:sp>
        <p:nvSpPr>
          <p:cNvPr id="4" name="Text Placeholder 3">
            <a:extLst>
              <a:ext uri="{FF2B5EF4-FFF2-40B4-BE49-F238E27FC236}">
                <a16:creationId xmlns:a16="http://schemas.microsoft.com/office/drawing/2014/main" id="{5B327840-18C4-46ED-BA0D-803FA5F34C65}"/>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0150C60A-6DA5-4EA0-A213-D5B7E5BC4636}"/>
              </a:ext>
            </a:extLst>
          </p:cNvPr>
          <p:cNvSpPr>
            <a:spLocks noGrp="1"/>
          </p:cNvSpPr>
          <p:nvPr>
            <p:ph type="body" sz="quarter" idx="11"/>
          </p:nvPr>
        </p:nvSpPr>
        <p:spPr/>
        <p:txBody>
          <a:bodyPr/>
          <a:lstStyle/>
          <a:p>
            <a:r>
              <a:rPr lang="en-US" dirty="0"/>
              <a:t>3-5</a:t>
            </a:r>
          </a:p>
        </p:txBody>
      </p:sp>
    </p:spTree>
    <p:extLst>
      <p:ext uri="{BB962C8B-B14F-4D97-AF65-F5344CB8AC3E}">
        <p14:creationId xmlns:p14="http://schemas.microsoft.com/office/powerpoint/2010/main" val="2191373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16F9C9-006A-47B6-8F9D-B77D601F4CB0}"/>
              </a:ext>
            </a:extLst>
          </p:cNvPr>
          <p:cNvSpPr>
            <a:spLocks noGrp="1"/>
          </p:cNvSpPr>
          <p:nvPr>
            <p:ph type="title"/>
          </p:nvPr>
        </p:nvSpPr>
        <p:spPr/>
        <p:txBody>
          <a:bodyPr>
            <a:normAutofit fontScale="90000"/>
          </a:bodyPr>
          <a:lstStyle/>
          <a:p>
            <a:r>
              <a:rPr lang="en-US" dirty="0"/>
              <a:t>Community Preparedness Roles</a:t>
            </a:r>
          </a:p>
        </p:txBody>
      </p:sp>
      <p:sp>
        <p:nvSpPr>
          <p:cNvPr id="2" name="Content Placeholder 1">
            <a:extLst>
              <a:ext uri="{FF2B5EF4-FFF2-40B4-BE49-F238E27FC236}">
                <a16:creationId xmlns:a16="http://schemas.microsoft.com/office/drawing/2014/main" id="{B4BA09CA-BCF2-4E7B-89BE-238429E6CA1B}"/>
              </a:ext>
            </a:extLst>
          </p:cNvPr>
          <p:cNvSpPr>
            <a:spLocks noGrp="1"/>
          </p:cNvSpPr>
          <p:nvPr>
            <p:ph idx="1"/>
          </p:nvPr>
        </p:nvSpPr>
        <p:spPr/>
        <p:txBody>
          <a:bodyPr/>
          <a:lstStyle/>
          <a:p>
            <a:r>
              <a:rPr lang="en-US" dirty="0"/>
              <a:t>Preparedness is important for communities of all sizes across the Nation</a:t>
            </a:r>
          </a:p>
          <a:p>
            <a:pPr lvl="1"/>
            <a:r>
              <a:rPr lang="en-US" dirty="0"/>
              <a:t>Key priority in lessening the impact of disasters</a:t>
            </a:r>
          </a:p>
          <a:p>
            <a:pPr lvl="1"/>
            <a:r>
              <a:rPr lang="en-US" dirty="0"/>
              <a:t>Critical that all community members take steps to prepare</a:t>
            </a:r>
          </a:p>
          <a:p>
            <a:pPr lvl="1"/>
            <a:r>
              <a:rPr lang="en-US" dirty="0"/>
              <a:t>Effective when addresses unique attributes of community and engages whole community </a:t>
            </a:r>
          </a:p>
        </p:txBody>
      </p:sp>
      <p:sp>
        <p:nvSpPr>
          <p:cNvPr id="6" name="Content Placeholder 5">
            <a:extLst>
              <a:ext uri="{FF2B5EF4-FFF2-40B4-BE49-F238E27FC236}">
                <a16:creationId xmlns:a16="http://schemas.microsoft.com/office/drawing/2014/main" id="{1BD5E817-F66A-425A-A965-06CB27FB46DF}"/>
              </a:ext>
            </a:extLst>
          </p:cNvPr>
          <p:cNvSpPr>
            <a:spLocks noGrp="1"/>
          </p:cNvSpPr>
          <p:nvPr>
            <p:ph sz="quarter" idx="12"/>
          </p:nvPr>
        </p:nvSpPr>
        <p:spPr/>
        <p:txBody>
          <a:bodyPr/>
          <a:lstStyle/>
          <a:p>
            <a:r>
              <a:rPr lang="en-US" dirty="0"/>
              <a:t>PM 1-3</a:t>
            </a:r>
          </a:p>
        </p:txBody>
      </p:sp>
      <p:sp>
        <p:nvSpPr>
          <p:cNvPr id="4" name="Text Placeholder 3">
            <a:extLst>
              <a:ext uri="{FF2B5EF4-FFF2-40B4-BE49-F238E27FC236}">
                <a16:creationId xmlns:a16="http://schemas.microsoft.com/office/drawing/2014/main" id="{BD680759-F334-45A4-B9AA-3D7A83E779BF}"/>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498BF2F1-10FD-425A-BD90-30DDD1F258C9}"/>
              </a:ext>
            </a:extLst>
          </p:cNvPr>
          <p:cNvSpPr>
            <a:spLocks noGrp="1"/>
          </p:cNvSpPr>
          <p:nvPr>
            <p:ph type="body" sz="quarter" idx="11"/>
          </p:nvPr>
        </p:nvSpPr>
        <p:spPr/>
        <p:txBody>
          <a:bodyPr/>
          <a:lstStyle/>
          <a:p>
            <a:r>
              <a:rPr lang="en-US" dirty="0"/>
              <a:t>1-5</a:t>
            </a:r>
          </a:p>
        </p:txBody>
      </p:sp>
    </p:spTree>
    <p:extLst>
      <p:ext uri="{BB962C8B-B14F-4D97-AF65-F5344CB8AC3E}">
        <p14:creationId xmlns:p14="http://schemas.microsoft.com/office/powerpoint/2010/main" val="19302295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F107F9-2A5C-46A8-BFB9-0917CAB7FFAF}"/>
              </a:ext>
            </a:extLst>
          </p:cNvPr>
          <p:cNvSpPr>
            <a:spLocks noGrp="1"/>
          </p:cNvSpPr>
          <p:nvPr>
            <p:ph type="title"/>
          </p:nvPr>
        </p:nvSpPr>
        <p:spPr/>
        <p:txBody>
          <a:bodyPr>
            <a:normAutofit fontScale="90000"/>
          </a:bodyPr>
          <a:lstStyle/>
          <a:p>
            <a:r>
              <a:rPr lang="en-US" dirty="0"/>
              <a:t>Stages of Severe Bleeding</a:t>
            </a:r>
          </a:p>
        </p:txBody>
      </p:sp>
      <p:graphicFrame>
        <p:nvGraphicFramePr>
          <p:cNvPr id="2" name="Table 1">
            <a:extLst>
              <a:ext uri="{FF2B5EF4-FFF2-40B4-BE49-F238E27FC236}">
                <a16:creationId xmlns:a16="http://schemas.microsoft.com/office/drawing/2014/main" id="{FA3DFD62-A069-409F-976E-14A347EE931E}"/>
              </a:ext>
            </a:extLst>
          </p:cNvPr>
          <p:cNvGraphicFramePr>
            <a:graphicFrameLocks noGrp="1"/>
          </p:cNvGraphicFramePr>
          <p:nvPr>
            <p:extLst>
              <p:ext uri="{D42A27DB-BD31-4B8C-83A1-F6EECF244321}">
                <p14:modId xmlns:p14="http://schemas.microsoft.com/office/powerpoint/2010/main" val="2726534927"/>
              </p:ext>
            </p:extLst>
          </p:nvPr>
        </p:nvGraphicFramePr>
        <p:xfrm>
          <a:off x="420329" y="1681317"/>
          <a:ext cx="8192729" cy="3833107"/>
        </p:xfrm>
        <a:graphic>
          <a:graphicData uri="http://schemas.openxmlformats.org/drawingml/2006/table">
            <a:tbl>
              <a:tblPr firstRow="1" firstCol="1" bandRow="1"/>
              <a:tblGrid>
                <a:gridCol w="1018830">
                  <a:extLst>
                    <a:ext uri="{9D8B030D-6E8A-4147-A177-3AD203B41FA5}">
                      <a16:colId xmlns:a16="http://schemas.microsoft.com/office/drawing/2014/main" val="194196046"/>
                    </a:ext>
                  </a:extLst>
                </a:gridCol>
                <a:gridCol w="1183667">
                  <a:extLst>
                    <a:ext uri="{9D8B030D-6E8A-4147-A177-3AD203B41FA5}">
                      <a16:colId xmlns:a16="http://schemas.microsoft.com/office/drawing/2014/main" val="2723023673"/>
                    </a:ext>
                  </a:extLst>
                </a:gridCol>
                <a:gridCol w="1893867">
                  <a:extLst>
                    <a:ext uri="{9D8B030D-6E8A-4147-A177-3AD203B41FA5}">
                      <a16:colId xmlns:a16="http://schemas.microsoft.com/office/drawing/2014/main" val="3100993201"/>
                    </a:ext>
                  </a:extLst>
                </a:gridCol>
                <a:gridCol w="1183667">
                  <a:extLst>
                    <a:ext uri="{9D8B030D-6E8A-4147-A177-3AD203B41FA5}">
                      <a16:colId xmlns:a16="http://schemas.microsoft.com/office/drawing/2014/main" val="3731393587"/>
                    </a:ext>
                  </a:extLst>
                </a:gridCol>
                <a:gridCol w="1025845">
                  <a:extLst>
                    <a:ext uri="{9D8B030D-6E8A-4147-A177-3AD203B41FA5}">
                      <a16:colId xmlns:a16="http://schemas.microsoft.com/office/drawing/2014/main" val="2196522972"/>
                    </a:ext>
                  </a:extLst>
                </a:gridCol>
                <a:gridCol w="1886853">
                  <a:extLst>
                    <a:ext uri="{9D8B030D-6E8A-4147-A177-3AD203B41FA5}">
                      <a16:colId xmlns:a16="http://schemas.microsoft.com/office/drawing/2014/main" val="2774972171"/>
                    </a:ext>
                  </a:extLst>
                </a:gridCol>
              </a:tblGrid>
              <a:tr h="523567">
                <a:tc>
                  <a:txBody>
                    <a:bodyPr/>
                    <a:lstStyle/>
                    <a:p>
                      <a:pPr marL="0" marR="0" algn="ctr">
                        <a:spcBef>
                          <a:spcPts val="600"/>
                        </a:spcBef>
                        <a:spcAft>
                          <a:spcPts val="600"/>
                        </a:spcAft>
                      </a:pPr>
                      <a:r>
                        <a:rPr lang="en-US"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Stage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8431"/>
                    </a:solidFill>
                  </a:tcPr>
                </a:tc>
                <a:tc>
                  <a:txBody>
                    <a:bodyPr/>
                    <a:lstStyle/>
                    <a:p>
                      <a:pPr marL="0" marR="0" algn="ctr">
                        <a:spcBef>
                          <a:spcPts val="600"/>
                        </a:spcBef>
                        <a:spcAft>
                          <a:spcPts val="600"/>
                        </a:spcAft>
                      </a:pPr>
                      <a:r>
                        <a:rPr lang="en-US"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Blood Loss</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8431"/>
                    </a:solidFill>
                  </a:tcPr>
                </a:tc>
                <a:tc>
                  <a:txBody>
                    <a:bodyPr/>
                    <a:lstStyle/>
                    <a:p>
                      <a:pPr marL="0" marR="0" algn="ctr">
                        <a:spcBef>
                          <a:spcPts val="600"/>
                        </a:spcBef>
                        <a:spcAft>
                          <a:spcPts val="600"/>
                        </a:spcAft>
                      </a:pPr>
                      <a:r>
                        <a:rPr lang="en-US"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Heart Rate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8431"/>
                    </a:solidFill>
                  </a:tcPr>
                </a:tc>
                <a:tc>
                  <a:txBody>
                    <a:bodyPr/>
                    <a:lstStyle/>
                    <a:p>
                      <a:pPr marL="0" marR="0" algn="ctr">
                        <a:spcBef>
                          <a:spcPts val="600"/>
                        </a:spcBef>
                        <a:spcAft>
                          <a:spcPts val="600"/>
                        </a:spcAft>
                      </a:pPr>
                      <a:r>
                        <a:rPr lang="en-US"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Blood Pressure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8431"/>
                    </a:solidFill>
                  </a:tcPr>
                </a:tc>
                <a:tc>
                  <a:txBody>
                    <a:bodyPr/>
                    <a:lstStyle/>
                    <a:p>
                      <a:pPr marL="0" marR="0" algn="ctr">
                        <a:spcBef>
                          <a:spcPts val="600"/>
                        </a:spcBef>
                        <a:spcAft>
                          <a:spcPts val="600"/>
                        </a:spcAft>
                      </a:pPr>
                      <a:r>
                        <a:rPr lang="en-US"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Breath Rate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8431"/>
                    </a:solidFill>
                  </a:tcPr>
                </a:tc>
                <a:tc>
                  <a:txBody>
                    <a:bodyPr/>
                    <a:lstStyle/>
                    <a:p>
                      <a:pPr marL="0" marR="0" algn="ctr">
                        <a:spcBef>
                          <a:spcPts val="600"/>
                        </a:spcBef>
                        <a:spcAft>
                          <a:spcPts val="600"/>
                        </a:spcAft>
                      </a:pPr>
                      <a:r>
                        <a:rPr lang="en-US" sz="1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Patient</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8431"/>
                    </a:solidFill>
                  </a:tcPr>
                </a:tc>
                <a:extLst>
                  <a:ext uri="{0D108BD9-81ED-4DB2-BD59-A6C34878D82A}">
                    <a16:rowId xmlns:a16="http://schemas.microsoft.com/office/drawing/2014/main" val="4244108842"/>
                  </a:ext>
                </a:extLst>
              </a:tr>
              <a:tr h="827385">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I</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Less than 15%</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Normal (&lt;100 bpm)</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Normal</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14-20</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Patient appears normal</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7620131"/>
                  </a:ext>
                </a:extLst>
              </a:tr>
              <a:tr h="827385">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II</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15%-40%</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Fast (&gt;100 bpm)</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Slightly Low</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20-30</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Patient may feel anxious</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315174"/>
                  </a:ext>
                </a:extLst>
              </a:tr>
              <a:tr h="827385">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III</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30%-40%</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Very Fast </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(&gt;120 bpm)</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Low</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30-40</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Patient feels confused</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314630"/>
                  </a:ext>
                </a:extLst>
              </a:tr>
              <a:tr h="827385">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IV</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Greater than 40%</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Critical (&gt;140 bpm)</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Critical</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&gt;35</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Times New Roman" panose="02020603050405020304" pitchFamily="18" charset="0"/>
                        </a:rPr>
                        <a:t>Patient feels lethargic</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txBody>
                  <a:tcPr marL="36830" marR="3683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087645"/>
                  </a:ext>
                </a:extLst>
              </a:tr>
            </a:tbl>
          </a:graphicData>
        </a:graphic>
      </p:graphicFrame>
      <p:sp>
        <p:nvSpPr>
          <p:cNvPr id="4" name="Content Placeholder 3">
            <a:extLst>
              <a:ext uri="{FF2B5EF4-FFF2-40B4-BE49-F238E27FC236}">
                <a16:creationId xmlns:a16="http://schemas.microsoft.com/office/drawing/2014/main" id="{4BAD4B28-B11B-4A77-807C-37D57A4B523D}"/>
              </a:ext>
            </a:extLst>
          </p:cNvPr>
          <p:cNvSpPr>
            <a:spLocks noGrp="1"/>
          </p:cNvSpPr>
          <p:nvPr>
            <p:ph sz="quarter" idx="12"/>
          </p:nvPr>
        </p:nvSpPr>
        <p:spPr/>
        <p:txBody>
          <a:bodyPr/>
          <a:lstStyle/>
          <a:p>
            <a:r>
              <a:rPr lang="en-US" dirty="0"/>
              <a:t>PM 3-3</a:t>
            </a:r>
          </a:p>
        </p:txBody>
      </p:sp>
      <p:sp>
        <p:nvSpPr>
          <p:cNvPr id="8" name="Text Placeholder 7">
            <a:extLst>
              <a:ext uri="{FF2B5EF4-FFF2-40B4-BE49-F238E27FC236}">
                <a16:creationId xmlns:a16="http://schemas.microsoft.com/office/drawing/2014/main" id="{0CA83D08-F59B-463B-A9C1-52C18B60E154}"/>
              </a:ext>
            </a:extLst>
          </p:cNvPr>
          <p:cNvSpPr>
            <a:spLocks noGrp="1"/>
          </p:cNvSpPr>
          <p:nvPr>
            <p:ph type="body" sz="quarter" idx="10"/>
          </p:nvPr>
        </p:nvSpPr>
        <p:spPr>
          <a:xfrm>
            <a:off x="1429787" y="6379424"/>
            <a:ext cx="4610528" cy="303212"/>
          </a:xfrm>
        </p:spPr>
        <p:txBody>
          <a:bodyPr/>
          <a:lstStyle/>
          <a:p>
            <a:r>
              <a:rPr lang="en-US" dirty="0"/>
              <a:t>CERT Basic Training Unit 3: Disaster Medical Operations – Part 1</a:t>
            </a:r>
          </a:p>
        </p:txBody>
      </p:sp>
      <p:sp>
        <p:nvSpPr>
          <p:cNvPr id="9" name="Text Placeholder 8">
            <a:extLst>
              <a:ext uri="{FF2B5EF4-FFF2-40B4-BE49-F238E27FC236}">
                <a16:creationId xmlns:a16="http://schemas.microsoft.com/office/drawing/2014/main" id="{1BA479C7-D9C7-434C-B426-A6819A52D8D3}"/>
              </a:ext>
            </a:extLst>
          </p:cNvPr>
          <p:cNvSpPr>
            <a:spLocks noGrp="1"/>
          </p:cNvSpPr>
          <p:nvPr>
            <p:ph type="body" sz="quarter" idx="11"/>
          </p:nvPr>
        </p:nvSpPr>
        <p:spPr/>
        <p:txBody>
          <a:bodyPr/>
          <a:lstStyle/>
          <a:p>
            <a:r>
              <a:rPr lang="en-US" dirty="0"/>
              <a:t>3-6</a:t>
            </a:r>
          </a:p>
        </p:txBody>
      </p:sp>
    </p:spTree>
    <p:extLst>
      <p:ext uri="{BB962C8B-B14F-4D97-AF65-F5344CB8AC3E}">
        <p14:creationId xmlns:p14="http://schemas.microsoft.com/office/powerpoint/2010/main" val="1358954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357DDF-B6C4-4F05-977E-AB6D8DC9A242}"/>
              </a:ext>
            </a:extLst>
          </p:cNvPr>
          <p:cNvSpPr>
            <a:spLocks noGrp="1"/>
          </p:cNvSpPr>
          <p:nvPr>
            <p:ph type="title"/>
          </p:nvPr>
        </p:nvSpPr>
        <p:spPr/>
        <p:txBody>
          <a:bodyPr/>
          <a:lstStyle/>
          <a:p>
            <a:r>
              <a:rPr lang="en-US" dirty="0"/>
              <a:t>Types of Bleeding</a:t>
            </a:r>
          </a:p>
        </p:txBody>
      </p:sp>
      <p:sp>
        <p:nvSpPr>
          <p:cNvPr id="2" name="Content Placeholder 1">
            <a:extLst>
              <a:ext uri="{FF2B5EF4-FFF2-40B4-BE49-F238E27FC236}">
                <a16:creationId xmlns:a16="http://schemas.microsoft.com/office/drawing/2014/main" id="{A601B42F-C28E-4AA0-8AA8-9BB298424AE8}"/>
              </a:ext>
            </a:extLst>
          </p:cNvPr>
          <p:cNvSpPr>
            <a:spLocks noGrp="1"/>
          </p:cNvSpPr>
          <p:nvPr>
            <p:ph idx="1"/>
          </p:nvPr>
        </p:nvSpPr>
        <p:spPr/>
        <p:txBody>
          <a:bodyPr/>
          <a:lstStyle/>
          <a:p>
            <a:r>
              <a:rPr lang="en-US" b="1" dirty="0"/>
              <a:t>Arterial bleeding: </a:t>
            </a:r>
            <a:r>
              <a:rPr lang="en-US" dirty="0"/>
              <a:t>Arteries transport blood under high pressure</a:t>
            </a:r>
          </a:p>
          <a:p>
            <a:pPr lvl="1"/>
            <a:r>
              <a:rPr lang="en-US" dirty="0"/>
              <a:t>Blood coming from an artery will spurt </a:t>
            </a:r>
          </a:p>
          <a:p>
            <a:r>
              <a:rPr lang="en-US" b="1" dirty="0"/>
              <a:t>Venous bleeding: </a:t>
            </a:r>
            <a:r>
              <a:rPr lang="en-US" dirty="0"/>
              <a:t>Veins transport blood under low pressure</a:t>
            </a:r>
          </a:p>
          <a:p>
            <a:pPr lvl="1"/>
            <a:r>
              <a:rPr lang="en-US" dirty="0"/>
              <a:t>Blood coming from a vein will flow </a:t>
            </a:r>
          </a:p>
          <a:p>
            <a:r>
              <a:rPr lang="en-US" b="1" dirty="0"/>
              <a:t>Capillary bleeding: </a:t>
            </a:r>
            <a:r>
              <a:rPr lang="en-US" dirty="0"/>
              <a:t>Capillaries also carry blood under low pressure</a:t>
            </a:r>
          </a:p>
          <a:p>
            <a:pPr lvl="1"/>
            <a:r>
              <a:rPr lang="en-US" dirty="0"/>
              <a:t>Blood coming from capillaries will ooze </a:t>
            </a:r>
          </a:p>
        </p:txBody>
      </p:sp>
      <p:sp>
        <p:nvSpPr>
          <p:cNvPr id="6" name="Content Placeholder 5">
            <a:extLst>
              <a:ext uri="{FF2B5EF4-FFF2-40B4-BE49-F238E27FC236}">
                <a16:creationId xmlns:a16="http://schemas.microsoft.com/office/drawing/2014/main" id="{CB9FBBED-49B4-452D-9213-29B714CE6305}"/>
              </a:ext>
            </a:extLst>
          </p:cNvPr>
          <p:cNvSpPr>
            <a:spLocks noGrp="1"/>
          </p:cNvSpPr>
          <p:nvPr>
            <p:ph sz="quarter" idx="12"/>
          </p:nvPr>
        </p:nvSpPr>
        <p:spPr/>
        <p:txBody>
          <a:bodyPr/>
          <a:lstStyle/>
          <a:p>
            <a:r>
              <a:rPr lang="en-US" dirty="0"/>
              <a:t>PM 3-3</a:t>
            </a:r>
          </a:p>
        </p:txBody>
      </p:sp>
      <p:sp>
        <p:nvSpPr>
          <p:cNvPr id="4" name="Text Placeholder 3">
            <a:extLst>
              <a:ext uri="{FF2B5EF4-FFF2-40B4-BE49-F238E27FC236}">
                <a16:creationId xmlns:a16="http://schemas.microsoft.com/office/drawing/2014/main" id="{07C5B07C-5243-4DB5-BB2E-26192FFC959D}"/>
              </a:ext>
            </a:extLst>
          </p:cNvPr>
          <p:cNvSpPr>
            <a:spLocks noGrp="1"/>
          </p:cNvSpPr>
          <p:nvPr>
            <p:ph type="body" sz="quarter" idx="10"/>
          </p:nvPr>
        </p:nvSpPr>
        <p:spPr>
          <a:xfrm>
            <a:off x="1429787" y="6379424"/>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CF0DAE0B-8612-4D3A-AD4B-53C208BF7777}"/>
              </a:ext>
            </a:extLst>
          </p:cNvPr>
          <p:cNvSpPr>
            <a:spLocks noGrp="1"/>
          </p:cNvSpPr>
          <p:nvPr>
            <p:ph type="body" sz="quarter" idx="11"/>
          </p:nvPr>
        </p:nvSpPr>
        <p:spPr/>
        <p:txBody>
          <a:bodyPr/>
          <a:lstStyle/>
          <a:p>
            <a:r>
              <a:rPr lang="en-US" dirty="0"/>
              <a:t>3-7</a:t>
            </a:r>
          </a:p>
        </p:txBody>
      </p:sp>
    </p:spTree>
    <p:extLst>
      <p:ext uri="{BB962C8B-B14F-4D97-AF65-F5344CB8AC3E}">
        <p14:creationId xmlns:p14="http://schemas.microsoft.com/office/powerpoint/2010/main" val="2796181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56843C-8F3F-4AD4-B59A-0852E8E2B495}"/>
              </a:ext>
            </a:extLst>
          </p:cNvPr>
          <p:cNvSpPr>
            <a:spLocks noGrp="1"/>
          </p:cNvSpPr>
          <p:nvPr>
            <p:ph type="title"/>
          </p:nvPr>
        </p:nvSpPr>
        <p:spPr/>
        <p:txBody>
          <a:bodyPr/>
          <a:lstStyle/>
          <a:p>
            <a:r>
              <a:rPr lang="en-US" dirty="0"/>
              <a:t>Types of Bleeding</a:t>
            </a:r>
            <a:r>
              <a:rPr lang="en-US" sz="800" dirty="0"/>
              <a:t> </a:t>
            </a:r>
            <a:r>
              <a:rPr lang="en-US" sz="800" dirty="0">
                <a:solidFill>
                  <a:srgbClr val="448431"/>
                </a:solidFill>
              </a:rPr>
              <a:t>(image)</a:t>
            </a:r>
            <a:endParaRPr lang="en-US" dirty="0">
              <a:solidFill>
                <a:srgbClr val="448431"/>
              </a:solidFill>
            </a:endParaRPr>
          </a:p>
        </p:txBody>
      </p:sp>
      <p:pic>
        <p:nvPicPr>
          <p:cNvPr id="8" name="Picture 7" descr="Diagram depicting examples of arterial, capillary, and venous bleeding in a hand.">
            <a:extLst>
              <a:ext uri="{FF2B5EF4-FFF2-40B4-BE49-F238E27FC236}">
                <a16:creationId xmlns:a16="http://schemas.microsoft.com/office/drawing/2014/main" id="{AEEFF7E2-B858-4DF3-AE85-0BD24580FA1B}"/>
              </a:ext>
            </a:extLst>
          </p:cNvPr>
          <p:cNvPicPr>
            <a:picLocks noChangeAspect="1"/>
          </p:cNvPicPr>
          <p:nvPr/>
        </p:nvPicPr>
        <p:blipFill>
          <a:blip r:embed="rId2"/>
          <a:stretch>
            <a:fillRect/>
          </a:stretch>
        </p:blipFill>
        <p:spPr>
          <a:xfrm>
            <a:off x="2321811" y="1714499"/>
            <a:ext cx="4500378" cy="4219925"/>
          </a:xfrm>
          <a:prstGeom prst="rect">
            <a:avLst/>
          </a:prstGeom>
        </p:spPr>
      </p:pic>
      <p:sp>
        <p:nvSpPr>
          <p:cNvPr id="7" name="Content Placeholder 6">
            <a:extLst>
              <a:ext uri="{FF2B5EF4-FFF2-40B4-BE49-F238E27FC236}">
                <a16:creationId xmlns:a16="http://schemas.microsoft.com/office/drawing/2014/main" id="{9CD287D2-2A84-4E7E-B109-2EFFA02A75F6}"/>
              </a:ext>
            </a:extLst>
          </p:cNvPr>
          <p:cNvSpPr>
            <a:spLocks noGrp="1"/>
          </p:cNvSpPr>
          <p:nvPr>
            <p:ph sz="quarter" idx="12"/>
          </p:nvPr>
        </p:nvSpPr>
        <p:spPr/>
        <p:txBody>
          <a:bodyPr/>
          <a:lstStyle/>
          <a:p>
            <a:r>
              <a:rPr lang="en-US" dirty="0"/>
              <a:t>PM 3-3</a:t>
            </a:r>
          </a:p>
        </p:txBody>
      </p:sp>
      <p:sp>
        <p:nvSpPr>
          <p:cNvPr id="4" name="Text Placeholder 3">
            <a:extLst>
              <a:ext uri="{FF2B5EF4-FFF2-40B4-BE49-F238E27FC236}">
                <a16:creationId xmlns:a16="http://schemas.microsoft.com/office/drawing/2014/main" id="{1BEB126F-9D13-48E3-87B6-20AF21D41515}"/>
              </a:ext>
            </a:extLst>
          </p:cNvPr>
          <p:cNvSpPr>
            <a:spLocks noGrp="1"/>
          </p:cNvSpPr>
          <p:nvPr>
            <p:ph type="body" sz="quarter" idx="10"/>
          </p:nvPr>
        </p:nvSpPr>
        <p:spPr>
          <a:xfrm>
            <a:off x="1429787" y="6385716"/>
            <a:ext cx="462354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DF3A95CA-7307-42AA-A88D-CBBF7B709B90}"/>
              </a:ext>
            </a:extLst>
          </p:cNvPr>
          <p:cNvSpPr>
            <a:spLocks noGrp="1"/>
          </p:cNvSpPr>
          <p:nvPr>
            <p:ph type="body" sz="quarter" idx="11"/>
          </p:nvPr>
        </p:nvSpPr>
        <p:spPr/>
        <p:txBody>
          <a:bodyPr/>
          <a:lstStyle/>
          <a:p>
            <a:r>
              <a:rPr lang="en-US" dirty="0"/>
              <a:t>3-8</a:t>
            </a:r>
          </a:p>
        </p:txBody>
      </p:sp>
    </p:spTree>
    <p:extLst>
      <p:ext uri="{BB962C8B-B14F-4D97-AF65-F5344CB8AC3E}">
        <p14:creationId xmlns:p14="http://schemas.microsoft.com/office/powerpoint/2010/main" val="13503550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9E4D93-EDF1-41BA-9DDA-0794006CDF45}"/>
              </a:ext>
            </a:extLst>
          </p:cNvPr>
          <p:cNvSpPr>
            <a:spLocks noGrp="1"/>
          </p:cNvSpPr>
          <p:nvPr>
            <p:ph type="title"/>
          </p:nvPr>
        </p:nvSpPr>
        <p:spPr/>
        <p:txBody>
          <a:bodyPr>
            <a:normAutofit fontScale="90000"/>
          </a:bodyPr>
          <a:lstStyle/>
          <a:p>
            <a:r>
              <a:rPr lang="en-US" dirty="0"/>
              <a:t>Controlling Bleeding: Direct Pressure</a:t>
            </a:r>
          </a:p>
        </p:txBody>
      </p:sp>
      <p:sp>
        <p:nvSpPr>
          <p:cNvPr id="6" name="Content Placeholder 5">
            <a:extLst>
              <a:ext uri="{FF2B5EF4-FFF2-40B4-BE49-F238E27FC236}">
                <a16:creationId xmlns:a16="http://schemas.microsoft.com/office/drawing/2014/main" id="{DF1241D4-8796-4FB7-ADC7-34A25C75454A}"/>
              </a:ext>
            </a:extLst>
          </p:cNvPr>
          <p:cNvSpPr>
            <a:spLocks noGrp="1"/>
          </p:cNvSpPr>
          <p:nvPr>
            <p:ph idx="1"/>
          </p:nvPr>
        </p:nvSpPr>
        <p:spPr/>
        <p:txBody>
          <a:bodyPr/>
          <a:lstStyle/>
          <a:p>
            <a:r>
              <a:rPr lang="en-US" dirty="0"/>
              <a:t>Step 1: Find the source(s) </a:t>
            </a:r>
          </a:p>
          <a:p>
            <a:r>
              <a:rPr lang="en-US" dirty="0"/>
              <a:t>Step 2: Cover the source </a:t>
            </a:r>
          </a:p>
          <a:p>
            <a:r>
              <a:rPr lang="en-US" dirty="0"/>
              <a:t>Step 3: Apply pressure </a:t>
            </a:r>
          </a:p>
          <a:p>
            <a:r>
              <a:rPr lang="en-US" dirty="0"/>
              <a:t>Step 4: Maintain pressure until bleeding has stopped </a:t>
            </a:r>
          </a:p>
        </p:txBody>
      </p:sp>
      <p:sp>
        <p:nvSpPr>
          <p:cNvPr id="2" name="Content Placeholder 1">
            <a:extLst>
              <a:ext uri="{FF2B5EF4-FFF2-40B4-BE49-F238E27FC236}">
                <a16:creationId xmlns:a16="http://schemas.microsoft.com/office/drawing/2014/main" id="{2165E619-88A0-493F-9602-8245DD908949}"/>
              </a:ext>
            </a:extLst>
          </p:cNvPr>
          <p:cNvSpPr>
            <a:spLocks noGrp="1"/>
          </p:cNvSpPr>
          <p:nvPr>
            <p:ph sz="quarter" idx="12"/>
          </p:nvPr>
        </p:nvSpPr>
        <p:spPr/>
        <p:txBody>
          <a:bodyPr/>
          <a:lstStyle/>
          <a:p>
            <a:r>
              <a:rPr lang="en-US" dirty="0"/>
              <a:t>PM 3-3</a:t>
            </a:r>
          </a:p>
        </p:txBody>
      </p:sp>
      <p:sp>
        <p:nvSpPr>
          <p:cNvPr id="7" name="Text Placeholder 6">
            <a:extLst>
              <a:ext uri="{FF2B5EF4-FFF2-40B4-BE49-F238E27FC236}">
                <a16:creationId xmlns:a16="http://schemas.microsoft.com/office/drawing/2014/main" id="{A27AACFA-7CEE-480A-9433-1CC59F40139B}"/>
              </a:ext>
            </a:extLst>
          </p:cNvPr>
          <p:cNvSpPr>
            <a:spLocks noGrp="1"/>
          </p:cNvSpPr>
          <p:nvPr>
            <p:ph type="body" sz="quarter" idx="10"/>
          </p:nvPr>
        </p:nvSpPr>
        <p:spPr>
          <a:xfrm>
            <a:off x="1447372" y="6385716"/>
            <a:ext cx="4610528" cy="303212"/>
          </a:xfrm>
        </p:spPr>
        <p:txBody>
          <a:bodyPr/>
          <a:lstStyle/>
          <a:p>
            <a:r>
              <a:rPr lang="en-US" dirty="0"/>
              <a:t>CERT Basic Training Unit 3: Disaster Medical Operations – Part 1</a:t>
            </a:r>
          </a:p>
        </p:txBody>
      </p:sp>
      <p:sp>
        <p:nvSpPr>
          <p:cNvPr id="8" name="Text Placeholder 7">
            <a:extLst>
              <a:ext uri="{FF2B5EF4-FFF2-40B4-BE49-F238E27FC236}">
                <a16:creationId xmlns:a16="http://schemas.microsoft.com/office/drawing/2014/main" id="{577975CE-C96C-4AA7-81A4-F8379170794B}"/>
              </a:ext>
            </a:extLst>
          </p:cNvPr>
          <p:cNvSpPr>
            <a:spLocks noGrp="1"/>
          </p:cNvSpPr>
          <p:nvPr>
            <p:ph type="body" sz="quarter" idx="11"/>
          </p:nvPr>
        </p:nvSpPr>
        <p:spPr/>
        <p:txBody>
          <a:bodyPr/>
          <a:lstStyle/>
          <a:p>
            <a:r>
              <a:rPr lang="en-US" dirty="0"/>
              <a:t>3-9</a:t>
            </a:r>
          </a:p>
        </p:txBody>
      </p:sp>
    </p:spTree>
    <p:extLst>
      <p:ext uri="{BB962C8B-B14F-4D97-AF65-F5344CB8AC3E}">
        <p14:creationId xmlns:p14="http://schemas.microsoft.com/office/powerpoint/2010/main" val="10404860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7C5E6A-42DD-41C5-990D-9ABC92FD3044}"/>
              </a:ext>
            </a:extLst>
          </p:cNvPr>
          <p:cNvSpPr>
            <a:spLocks noGrp="1"/>
          </p:cNvSpPr>
          <p:nvPr>
            <p:ph type="title"/>
          </p:nvPr>
        </p:nvSpPr>
        <p:spPr/>
        <p:txBody>
          <a:bodyPr>
            <a:normAutofit fontScale="90000"/>
          </a:bodyPr>
          <a:lstStyle/>
          <a:p>
            <a:r>
              <a:rPr lang="en-US" dirty="0"/>
              <a:t>Controlling Bleeding: Tourniquets</a:t>
            </a:r>
          </a:p>
        </p:txBody>
      </p:sp>
      <p:sp>
        <p:nvSpPr>
          <p:cNvPr id="2" name="Content Placeholder 1">
            <a:extLst>
              <a:ext uri="{FF2B5EF4-FFF2-40B4-BE49-F238E27FC236}">
                <a16:creationId xmlns:a16="http://schemas.microsoft.com/office/drawing/2014/main" id="{24A59B66-6389-4DC4-90D4-A6AE4E452AAF}"/>
              </a:ext>
            </a:extLst>
          </p:cNvPr>
          <p:cNvSpPr>
            <a:spLocks noGrp="1"/>
          </p:cNvSpPr>
          <p:nvPr>
            <p:ph idx="1"/>
          </p:nvPr>
        </p:nvSpPr>
        <p:spPr/>
        <p:txBody>
          <a:bodyPr>
            <a:normAutofit lnSpcReduction="10000"/>
          </a:bodyPr>
          <a:lstStyle/>
          <a:p>
            <a:pPr>
              <a:spcBef>
                <a:spcPts val="300"/>
              </a:spcBef>
            </a:pPr>
            <a:r>
              <a:rPr lang="en-US" dirty="0"/>
              <a:t>Place on injured limb as high as possible </a:t>
            </a:r>
          </a:p>
          <a:p>
            <a:pPr>
              <a:spcBef>
                <a:spcPts val="300"/>
              </a:spcBef>
            </a:pPr>
            <a:r>
              <a:rPr lang="en-US" dirty="0"/>
              <a:t>Pull strap through buckle </a:t>
            </a:r>
          </a:p>
          <a:p>
            <a:pPr>
              <a:spcBef>
                <a:spcPts val="300"/>
              </a:spcBef>
            </a:pPr>
            <a:r>
              <a:rPr lang="en-US" dirty="0"/>
              <a:t>Twist rod until bleeding stops/slows </a:t>
            </a:r>
          </a:p>
          <a:p>
            <a:pPr>
              <a:spcBef>
                <a:spcPts val="300"/>
              </a:spcBef>
            </a:pPr>
            <a:r>
              <a:rPr lang="en-US" dirty="0"/>
              <a:t>Secure the rod </a:t>
            </a:r>
          </a:p>
          <a:p>
            <a:pPr>
              <a:spcBef>
                <a:spcPts val="300"/>
              </a:spcBef>
            </a:pPr>
            <a:r>
              <a:rPr lang="en-US" dirty="0"/>
              <a:t>If bleeding continues, place second tourniquet </a:t>
            </a:r>
          </a:p>
          <a:p>
            <a:pPr>
              <a:spcBef>
                <a:spcPts val="300"/>
              </a:spcBef>
            </a:pPr>
            <a:r>
              <a:rPr lang="en-US" dirty="0"/>
              <a:t>Leave in place until EMS takes over </a:t>
            </a:r>
          </a:p>
        </p:txBody>
      </p:sp>
      <p:pic>
        <p:nvPicPr>
          <p:cNvPr id="7" name="Picture 6" descr="Photo of a tourniquet.">
            <a:extLst>
              <a:ext uri="{FF2B5EF4-FFF2-40B4-BE49-F238E27FC236}">
                <a16:creationId xmlns:a16="http://schemas.microsoft.com/office/drawing/2014/main" id="{1230848C-94B2-48A3-9316-798FC4269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1658" y="2140927"/>
            <a:ext cx="3390412" cy="27739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Content Placeholder 5">
            <a:extLst>
              <a:ext uri="{FF2B5EF4-FFF2-40B4-BE49-F238E27FC236}">
                <a16:creationId xmlns:a16="http://schemas.microsoft.com/office/drawing/2014/main" id="{29A3D3E8-0C3F-468B-9623-4B544E60ACD9}"/>
              </a:ext>
            </a:extLst>
          </p:cNvPr>
          <p:cNvSpPr>
            <a:spLocks noGrp="1"/>
          </p:cNvSpPr>
          <p:nvPr>
            <p:ph sz="quarter" idx="12"/>
          </p:nvPr>
        </p:nvSpPr>
        <p:spPr/>
        <p:txBody>
          <a:bodyPr/>
          <a:lstStyle/>
          <a:p>
            <a:r>
              <a:rPr lang="en-US" dirty="0"/>
              <a:t>PM 3-4</a:t>
            </a:r>
          </a:p>
        </p:txBody>
      </p:sp>
      <p:sp>
        <p:nvSpPr>
          <p:cNvPr id="4" name="Text Placeholder 3">
            <a:extLst>
              <a:ext uri="{FF2B5EF4-FFF2-40B4-BE49-F238E27FC236}">
                <a16:creationId xmlns:a16="http://schemas.microsoft.com/office/drawing/2014/main" id="{EEFC2C88-3B34-461D-AD54-178616E2B6BE}"/>
              </a:ext>
            </a:extLst>
          </p:cNvPr>
          <p:cNvSpPr>
            <a:spLocks noGrp="1"/>
          </p:cNvSpPr>
          <p:nvPr>
            <p:ph type="body" sz="quarter" idx="10"/>
          </p:nvPr>
        </p:nvSpPr>
        <p:spPr>
          <a:xfrm>
            <a:off x="1429787" y="6379424"/>
            <a:ext cx="462811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F96AAADF-65BD-458E-AA41-829A0A87DC70}"/>
              </a:ext>
            </a:extLst>
          </p:cNvPr>
          <p:cNvSpPr>
            <a:spLocks noGrp="1"/>
          </p:cNvSpPr>
          <p:nvPr>
            <p:ph type="body" sz="quarter" idx="11"/>
          </p:nvPr>
        </p:nvSpPr>
        <p:spPr/>
        <p:txBody>
          <a:bodyPr/>
          <a:lstStyle/>
          <a:p>
            <a:r>
              <a:rPr lang="en-US" dirty="0"/>
              <a:t>3-10</a:t>
            </a:r>
          </a:p>
        </p:txBody>
      </p:sp>
    </p:spTree>
    <p:extLst>
      <p:ext uri="{BB962C8B-B14F-4D97-AF65-F5344CB8AC3E}">
        <p14:creationId xmlns:p14="http://schemas.microsoft.com/office/powerpoint/2010/main" val="38052202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3E98C0-A8B4-4645-ABEA-CB620916CABE}"/>
              </a:ext>
            </a:extLst>
          </p:cNvPr>
          <p:cNvSpPr>
            <a:spLocks noGrp="1"/>
          </p:cNvSpPr>
          <p:nvPr>
            <p:ph type="title"/>
          </p:nvPr>
        </p:nvSpPr>
        <p:spPr/>
        <p:txBody>
          <a:bodyPr/>
          <a:lstStyle/>
          <a:p>
            <a:r>
              <a:rPr lang="en-US" dirty="0"/>
              <a:t>Shock</a:t>
            </a:r>
          </a:p>
        </p:txBody>
      </p:sp>
      <p:sp>
        <p:nvSpPr>
          <p:cNvPr id="2" name="Content Placeholder 1">
            <a:extLst>
              <a:ext uri="{FF2B5EF4-FFF2-40B4-BE49-F238E27FC236}">
                <a16:creationId xmlns:a16="http://schemas.microsoft.com/office/drawing/2014/main" id="{4804BAB1-2B7A-4455-8096-36A9B4BD25DE}"/>
              </a:ext>
            </a:extLst>
          </p:cNvPr>
          <p:cNvSpPr>
            <a:spLocks noGrp="1"/>
          </p:cNvSpPr>
          <p:nvPr>
            <p:ph idx="1"/>
          </p:nvPr>
        </p:nvSpPr>
        <p:spPr>
          <a:xfrm>
            <a:off x="315142" y="1521229"/>
            <a:ext cx="6132658" cy="4781145"/>
          </a:xfrm>
        </p:spPr>
        <p:txBody>
          <a:bodyPr/>
          <a:lstStyle/>
          <a:p>
            <a:r>
              <a:rPr lang="en-US" dirty="0"/>
              <a:t>Shock is often difficult to diagnose </a:t>
            </a:r>
          </a:p>
          <a:p>
            <a:r>
              <a:rPr lang="en-US" dirty="0"/>
              <a:t>Main signs of shock:</a:t>
            </a:r>
          </a:p>
          <a:p>
            <a:pPr lvl="1"/>
            <a:r>
              <a:rPr lang="en-US" dirty="0"/>
              <a:t>Rapid and shallow breathing</a:t>
            </a:r>
          </a:p>
          <a:p>
            <a:pPr lvl="1"/>
            <a:r>
              <a:rPr lang="en-US" dirty="0"/>
              <a:t>Capillary refill of greater than two seconds</a:t>
            </a:r>
          </a:p>
          <a:p>
            <a:pPr lvl="1"/>
            <a:r>
              <a:rPr lang="en-US" dirty="0"/>
              <a:t>Failure to follow simple commands, such as “squeeze my hand </a:t>
            </a:r>
          </a:p>
          <a:p>
            <a:r>
              <a:rPr lang="en-US" dirty="0"/>
              <a:t>Symptoms of shock are easily missed. Pay careful attention to your patient</a:t>
            </a:r>
          </a:p>
          <a:p>
            <a:pPr lvl="1"/>
            <a:endParaRPr lang="en-US" dirty="0"/>
          </a:p>
          <a:p>
            <a:endParaRPr lang="en-US" dirty="0"/>
          </a:p>
        </p:txBody>
      </p:sp>
      <p:pic>
        <p:nvPicPr>
          <p:cNvPr id="6" name="Picture 5" descr="Photo: Medical staff move a patient on a stretcher in a hospital.">
            <a:extLst>
              <a:ext uri="{FF2B5EF4-FFF2-40B4-BE49-F238E27FC236}">
                <a16:creationId xmlns:a16="http://schemas.microsoft.com/office/drawing/2014/main" id="{45A131BF-714D-40D1-940A-17608BDF4EC8}"/>
              </a:ext>
            </a:extLst>
          </p:cNvPr>
          <p:cNvPicPr>
            <a:picLocks noChangeAspect="1"/>
          </p:cNvPicPr>
          <p:nvPr/>
        </p:nvPicPr>
        <p:blipFill>
          <a:blip r:embed="rId2"/>
          <a:stretch>
            <a:fillRect/>
          </a:stretch>
        </p:blipFill>
        <p:spPr>
          <a:xfrm>
            <a:off x="6447800" y="1925271"/>
            <a:ext cx="2381058" cy="3537699"/>
          </a:xfrm>
          <a:prstGeom prst="rect">
            <a:avLst/>
          </a:prstGeom>
        </p:spPr>
      </p:pic>
      <p:sp>
        <p:nvSpPr>
          <p:cNvPr id="10" name="Content Placeholder 9">
            <a:extLst>
              <a:ext uri="{FF2B5EF4-FFF2-40B4-BE49-F238E27FC236}">
                <a16:creationId xmlns:a16="http://schemas.microsoft.com/office/drawing/2014/main" id="{81D53FF0-0A9E-4340-9052-4DF67C348A7A}"/>
              </a:ext>
            </a:extLst>
          </p:cNvPr>
          <p:cNvSpPr>
            <a:spLocks noGrp="1"/>
          </p:cNvSpPr>
          <p:nvPr>
            <p:ph sz="quarter" idx="12"/>
          </p:nvPr>
        </p:nvSpPr>
        <p:spPr/>
        <p:txBody>
          <a:bodyPr/>
          <a:lstStyle/>
          <a:p>
            <a:r>
              <a:rPr lang="en-US" dirty="0"/>
              <a:t>PM 3-5</a:t>
            </a:r>
          </a:p>
        </p:txBody>
      </p:sp>
      <p:sp>
        <p:nvSpPr>
          <p:cNvPr id="4" name="Text Placeholder 3">
            <a:extLst>
              <a:ext uri="{FF2B5EF4-FFF2-40B4-BE49-F238E27FC236}">
                <a16:creationId xmlns:a16="http://schemas.microsoft.com/office/drawing/2014/main" id="{DE2064EA-3056-44C7-81CE-1B313C1B4E6F}"/>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4A51AA6F-9E89-408E-80B3-12A553178BF5}"/>
              </a:ext>
            </a:extLst>
          </p:cNvPr>
          <p:cNvSpPr>
            <a:spLocks noGrp="1"/>
          </p:cNvSpPr>
          <p:nvPr>
            <p:ph type="body" sz="quarter" idx="11"/>
          </p:nvPr>
        </p:nvSpPr>
        <p:spPr/>
        <p:txBody>
          <a:bodyPr/>
          <a:lstStyle/>
          <a:p>
            <a:r>
              <a:rPr lang="en-US" dirty="0"/>
              <a:t>3-11</a:t>
            </a:r>
          </a:p>
        </p:txBody>
      </p:sp>
    </p:spTree>
    <p:extLst>
      <p:ext uri="{BB962C8B-B14F-4D97-AF65-F5344CB8AC3E}">
        <p14:creationId xmlns:p14="http://schemas.microsoft.com/office/powerpoint/2010/main" val="20168214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11DD05-86E5-4AEF-A93F-CFE1427E195E}"/>
              </a:ext>
            </a:extLst>
          </p:cNvPr>
          <p:cNvSpPr>
            <a:spLocks noGrp="1"/>
          </p:cNvSpPr>
          <p:nvPr>
            <p:ph type="title"/>
          </p:nvPr>
        </p:nvSpPr>
        <p:spPr/>
        <p:txBody>
          <a:bodyPr>
            <a:normAutofit fontScale="90000"/>
          </a:bodyPr>
          <a:lstStyle/>
          <a:p>
            <a:r>
              <a:rPr lang="en-US" dirty="0"/>
              <a:t>Maintaining Body Temperature</a:t>
            </a:r>
          </a:p>
        </p:txBody>
      </p:sp>
      <p:sp>
        <p:nvSpPr>
          <p:cNvPr id="2" name="Content Placeholder 1">
            <a:extLst>
              <a:ext uri="{FF2B5EF4-FFF2-40B4-BE49-F238E27FC236}">
                <a16:creationId xmlns:a16="http://schemas.microsoft.com/office/drawing/2014/main" id="{8D449E53-B06C-49FA-AB1F-8549E06DA380}"/>
              </a:ext>
            </a:extLst>
          </p:cNvPr>
          <p:cNvSpPr>
            <a:spLocks noGrp="1"/>
          </p:cNvSpPr>
          <p:nvPr>
            <p:ph idx="1"/>
          </p:nvPr>
        </p:nvSpPr>
        <p:spPr/>
        <p:txBody>
          <a:bodyPr/>
          <a:lstStyle/>
          <a:p>
            <a:r>
              <a:rPr lang="en-US" dirty="0"/>
              <a:t>Keep the patient warm</a:t>
            </a:r>
          </a:p>
          <a:p>
            <a:pPr lvl="1"/>
            <a:r>
              <a:rPr lang="en-US" dirty="0"/>
              <a:t>Remove wet clothing</a:t>
            </a:r>
          </a:p>
          <a:p>
            <a:pPr lvl="1"/>
            <a:r>
              <a:rPr lang="en-US" dirty="0"/>
              <a:t>Place something between patient and ground (e.g., cardboard, jacket, blanket)</a:t>
            </a:r>
          </a:p>
          <a:p>
            <a:pPr lvl="1"/>
            <a:r>
              <a:rPr lang="en-US" dirty="0"/>
              <a:t>Wrap patient with dry layers (e.g., coat, blanket, Mylar emergency blanket)</a:t>
            </a:r>
          </a:p>
          <a:p>
            <a:pPr lvl="1"/>
            <a:r>
              <a:rPr lang="en-US" dirty="0"/>
              <a:t>Shield patient from wind </a:t>
            </a:r>
          </a:p>
        </p:txBody>
      </p:sp>
      <p:sp>
        <p:nvSpPr>
          <p:cNvPr id="6" name="Content Placeholder 5">
            <a:extLst>
              <a:ext uri="{FF2B5EF4-FFF2-40B4-BE49-F238E27FC236}">
                <a16:creationId xmlns:a16="http://schemas.microsoft.com/office/drawing/2014/main" id="{8AB409AF-E61A-4E79-B417-AE934B20A000}"/>
              </a:ext>
            </a:extLst>
          </p:cNvPr>
          <p:cNvSpPr>
            <a:spLocks noGrp="1"/>
          </p:cNvSpPr>
          <p:nvPr>
            <p:ph sz="quarter" idx="12"/>
          </p:nvPr>
        </p:nvSpPr>
        <p:spPr/>
        <p:txBody>
          <a:bodyPr/>
          <a:lstStyle/>
          <a:p>
            <a:r>
              <a:rPr lang="en-US" dirty="0"/>
              <a:t>PM 3-5</a:t>
            </a:r>
          </a:p>
        </p:txBody>
      </p:sp>
      <p:sp>
        <p:nvSpPr>
          <p:cNvPr id="4" name="Text Placeholder 3">
            <a:extLst>
              <a:ext uri="{FF2B5EF4-FFF2-40B4-BE49-F238E27FC236}">
                <a16:creationId xmlns:a16="http://schemas.microsoft.com/office/drawing/2014/main" id="{4548552C-17EF-4595-AB41-FA0B35C9B676}"/>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CCCF93EB-E85C-410E-82B8-1EFA09A3168A}"/>
              </a:ext>
            </a:extLst>
          </p:cNvPr>
          <p:cNvSpPr>
            <a:spLocks noGrp="1"/>
          </p:cNvSpPr>
          <p:nvPr>
            <p:ph type="body" sz="quarter" idx="11"/>
          </p:nvPr>
        </p:nvSpPr>
        <p:spPr/>
        <p:txBody>
          <a:bodyPr/>
          <a:lstStyle/>
          <a:p>
            <a:r>
              <a:rPr lang="en-US" dirty="0"/>
              <a:t>3-12</a:t>
            </a:r>
          </a:p>
        </p:txBody>
      </p:sp>
    </p:spTree>
    <p:extLst>
      <p:ext uri="{BB962C8B-B14F-4D97-AF65-F5344CB8AC3E}">
        <p14:creationId xmlns:p14="http://schemas.microsoft.com/office/powerpoint/2010/main" val="7069656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F03803-3253-467E-9631-ADC1BAA940A8}"/>
              </a:ext>
            </a:extLst>
          </p:cNvPr>
          <p:cNvSpPr>
            <a:spLocks noGrp="1"/>
          </p:cNvSpPr>
          <p:nvPr>
            <p:ph type="title"/>
          </p:nvPr>
        </p:nvSpPr>
        <p:spPr/>
        <p:txBody>
          <a:bodyPr/>
          <a:lstStyle/>
          <a:p>
            <a:r>
              <a:rPr lang="en-US" dirty="0"/>
              <a:t>Exercise 3.1</a:t>
            </a:r>
          </a:p>
        </p:txBody>
      </p:sp>
      <p:sp>
        <p:nvSpPr>
          <p:cNvPr id="6" name="Content Placeholder 5">
            <a:extLst>
              <a:ext uri="{FF2B5EF4-FFF2-40B4-BE49-F238E27FC236}">
                <a16:creationId xmlns:a16="http://schemas.microsoft.com/office/drawing/2014/main" id="{F47EFAB1-A52E-42AD-AC0E-76398BD9846D}"/>
              </a:ext>
            </a:extLst>
          </p:cNvPr>
          <p:cNvSpPr>
            <a:spLocks noGrp="1"/>
          </p:cNvSpPr>
          <p:nvPr>
            <p:ph idx="1"/>
          </p:nvPr>
        </p:nvSpPr>
        <p:spPr/>
        <p:txBody>
          <a:bodyPr/>
          <a:lstStyle/>
          <a:p>
            <a:r>
              <a:rPr lang="en-US" dirty="0"/>
              <a:t>After breaking into pairs, identify one person to take the role of the patient and one to take the role of the rescuer </a:t>
            </a:r>
          </a:p>
          <a:p>
            <a:pPr>
              <a:spcBef>
                <a:spcPts val="300"/>
              </a:spcBef>
            </a:pPr>
            <a:r>
              <a:rPr lang="en-US" dirty="0"/>
              <a:t>Respond as if the patient has an injury on the right forearm, just below the elbow </a:t>
            </a:r>
          </a:p>
          <a:p>
            <a:pPr>
              <a:spcBef>
                <a:spcPts val="300"/>
              </a:spcBef>
            </a:pPr>
            <a:r>
              <a:rPr lang="en-US" dirty="0"/>
              <a:t>Apply a pressure bandage or tourniquet (if available) </a:t>
            </a:r>
          </a:p>
          <a:p>
            <a:pPr>
              <a:spcBef>
                <a:spcPts val="300"/>
              </a:spcBef>
            </a:pPr>
            <a:r>
              <a:rPr lang="en-US" dirty="0"/>
              <a:t>Repeat the process twice </a:t>
            </a:r>
          </a:p>
          <a:p>
            <a:pPr>
              <a:spcBef>
                <a:spcPts val="300"/>
              </a:spcBef>
            </a:pPr>
            <a:r>
              <a:rPr lang="en-US" dirty="0"/>
              <a:t>Swap roles and have the new rescuer complete the above steps </a:t>
            </a:r>
          </a:p>
        </p:txBody>
      </p:sp>
      <p:sp>
        <p:nvSpPr>
          <p:cNvPr id="2" name="Content Placeholder 1">
            <a:extLst>
              <a:ext uri="{FF2B5EF4-FFF2-40B4-BE49-F238E27FC236}">
                <a16:creationId xmlns:a16="http://schemas.microsoft.com/office/drawing/2014/main" id="{DBC51582-4F2F-4E9D-8E0D-1A4187735EF4}"/>
              </a:ext>
            </a:extLst>
          </p:cNvPr>
          <p:cNvSpPr>
            <a:spLocks noGrp="1"/>
          </p:cNvSpPr>
          <p:nvPr>
            <p:ph sz="quarter" idx="12"/>
          </p:nvPr>
        </p:nvSpPr>
        <p:spPr/>
        <p:txBody>
          <a:bodyPr/>
          <a:lstStyle/>
          <a:p>
            <a:r>
              <a:rPr lang="en-US" dirty="0"/>
              <a:t>PM 3-6</a:t>
            </a:r>
          </a:p>
        </p:txBody>
      </p:sp>
      <p:sp>
        <p:nvSpPr>
          <p:cNvPr id="7" name="Text Placeholder 6">
            <a:extLst>
              <a:ext uri="{FF2B5EF4-FFF2-40B4-BE49-F238E27FC236}">
                <a16:creationId xmlns:a16="http://schemas.microsoft.com/office/drawing/2014/main" id="{E368203E-DB97-4B43-AC76-AB912F9CEA69}"/>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8" name="Text Placeholder 7">
            <a:extLst>
              <a:ext uri="{FF2B5EF4-FFF2-40B4-BE49-F238E27FC236}">
                <a16:creationId xmlns:a16="http://schemas.microsoft.com/office/drawing/2014/main" id="{0CAA0969-CE22-4EA5-85F9-29AC03F29384}"/>
              </a:ext>
            </a:extLst>
          </p:cNvPr>
          <p:cNvSpPr>
            <a:spLocks noGrp="1"/>
          </p:cNvSpPr>
          <p:nvPr>
            <p:ph type="body" sz="quarter" idx="11"/>
          </p:nvPr>
        </p:nvSpPr>
        <p:spPr/>
        <p:txBody>
          <a:bodyPr/>
          <a:lstStyle/>
          <a:p>
            <a:r>
              <a:rPr lang="en-US" dirty="0"/>
              <a:t>3-13</a:t>
            </a:r>
          </a:p>
        </p:txBody>
      </p:sp>
    </p:spTree>
    <p:extLst>
      <p:ext uri="{BB962C8B-B14F-4D97-AF65-F5344CB8AC3E}">
        <p14:creationId xmlns:p14="http://schemas.microsoft.com/office/powerpoint/2010/main" val="10975146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D72ADB-6B08-47D9-B1FB-DDEEA23BEC14}"/>
              </a:ext>
            </a:extLst>
          </p:cNvPr>
          <p:cNvSpPr>
            <a:spLocks noGrp="1"/>
          </p:cNvSpPr>
          <p:nvPr>
            <p:ph type="title"/>
          </p:nvPr>
        </p:nvSpPr>
        <p:spPr/>
        <p:txBody>
          <a:bodyPr/>
          <a:lstStyle/>
          <a:p>
            <a:r>
              <a:rPr lang="en-US" dirty="0"/>
              <a:t>Opening the Airway</a:t>
            </a:r>
          </a:p>
        </p:txBody>
      </p:sp>
      <p:pic>
        <p:nvPicPr>
          <p:cNvPr id="8" name="Picture 7" descr="Diagram depicting the respiratory system, which includes the nasal cavity, pharynx, epiglottis, larynx, trachea, bronchus, lungs, diaphragm, and pleural cavity. ">
            <a:extLst>
              <a:ext uri="{FF2B5EF4-FFF2-40B4-BE49-F238E27FC236}">
                <a16:creationId xmlns:a16="http://schemas.microsoft.com/office/drawing/2014/main" id="{20DC7CEC-7DA9-4F03-993D-A336D2ABDD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482" y="1661746"/>
            <a:ext cx="4653037" cy="4206020"/>
          </a:xfrm>
          <a:prstGeom prst="rect">
            <a:avLst/>
          </a:prstGeom>
        </p:spPr>
      </p:pic>
      <p:sp>
        <p:nvSpPr>
          <p:cNvPr id="6" name="Content Placeholder 5">
            <a:extLst>
              <a:ext uri="{FF2B5EF4-FFF2-40B4-BE49-F238E27FC236}">
                <a16:creationId xmlns:a16="http://schemas.microsoft.com/office/drawing/2014/main" id="{722AF0B3-C4F1-4346-9EC4-960C0D2C064C}"/>
              </a:ext>
            </a:extLst>
          </p:cNvPr>
          <p:cNvSpPr>
            <a:spLocks noGrp="1"/>
          </p:cNvSpPr>
          <p:nvPr>
            <p:ph sz="quarter" idx="12"/>
          </p:nvPr>
        </p:nvSpPr>
        <p:spPr/>
        <p:txBody>
          <a:bodyPr/>
          <a:lstStyle/>
          <a:p>
            <a:r>
              <a:rPr lang="en-US" dirty="0"/>
              <a:t>PM 3-6</a:t>
            </a:r>
          </a:p>
        </p:txBody>
      </p:sp>
      <p:sp>
        <p:nvSpPr>
          <p:cNvPr id="4" name="Text Placeholder 3">
            <a:extLst>
              <a:ext uri="{FF2B5EF4-FFF2-40B4-BE49-F238E27FC236}">
                <a16:creationId xmlns:a16="http://schemas.microsoft.com/office/drawing/2014/main" id="{F8A605D2-A5EC-4020-8370-2A289ADCC780}"/>
              </a:ext>
            </a:extLst>
          </p:cNvPr>
          <p:cNvSpPr>
            <a:spLocks noGrp="1"/>
          </p:cNvSpPr>
          <p:nvPr>
            <p:ph type="body" sz="quarter" idx="10"/>
          </p:nvPr>
        </p:nvSpPr>
        <p:spPr>
          <a:xfrm>
            <a:off x="1429787" y="6385716"/>
            <a:ext cx="4653037"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845F9E89-680B-417C-BCAB-551EC6A977D0}"/>
              </a:ext>
            </a:extLst>
          </p:cNvPr>
          <p:cNvSpPr>
            <a:spLocks noGrp="1"/>
          </p:cNvSpPr>
          <p:nvPr>
            <p:ph type="body" sz="quarter" idx="11"/>
          </p:nvPr>
        </p:nvSpPr>
        <p:spPr/>
        <p:txBody>
          <a:bodyPr/>
          <a:lstStyle/>
          <a:p>
            <a:r>
              <a:rPr lang="en-US" dirty="0"/>
              <a:t>3-14</a:t>
            </a:r>
          </a:p>
        </p:txBody>
      </p:sp>
    </p:spTree>
    <p:extLst>
      <p:ext uri="{BB962C8B-B14F-4D97-AF65-F5344CB8AC3E}">
        <p14:creationId xmlns:p14="http://schemas.microsoft.com/office/powerpoint/2010/main" val="18560711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720202-CFB9-4540-A2BA-672101412159}"/>
              </a:ext>
            </a:extLst>
          </p:cNvPr>
          <p:cNvSpPr>
            <a:spLocks noGrp="1"/>
          </p:cNvSpPr>
          <p:nvPr>
            <p:ph type="title"/>
          </p:nvPr>
        </p:nvSpPr>
        <p:spPr/>
        <p:txBody>
          <a:bodyPr>
            <a:normAutofit fontScale="90000"/>
          </a:bodyPr>
          <a:lstStyle/>
          <a:p>
            <a:r>
              <a:rPr lang="en-US" dirty="0"/>
              <a:t>Open vs. Obstructed Airway</a:t>
            </a:r>
          </a:p>
        </p:txBody>
      </p:sp>
      <p:pic>
        <p:nvPicPr>
          <p:cNvPr id="7" name="Picture 6" descr="Diagram depicting a head of a conscious patient with an open airway, and the head of an unconscious patient with an airway obstructed by his or her tongue. ">
            <a:extLst>
              <a:ext uri="{FF2B5EF4-FFF2-40B4-BE49-F238E27FC236}">
                <a16:creationId xmlns:a16="http://schemas.microsoft.com/office/drawing/2014/main" id="{02028513-FFEA-49F2-9B9E-16E5197B1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0893" y="1601718"/>
            <a:ext cx="3642213" cy="4520629"/>
          </a:xfrm>
          <a:prstGeom prst="rect">
            <a:avLst/>
          </a:prstGeom>
        </p:spPr>
      </p:pic>
      <p:sp>
        <p:nvSpPr>
          <p:cNvPr id="6" name="Content Placeholder 5">
            <a:extLst>
              <a:ext uri="{FF2B5EF4-FFF2-40B4-BE49-F238E27FC236}">
                <a16:creationId xmlns:a16="http://schemas.microsoft.com/office/drawing/2014/main" id="{5BE303CA-72BE-4817-86EB-65279D6A86C7}"/>
              </a:ext>
            </a:extLst>
          </p:cNvPr>
          <p:cNvSpPr>
            <a:spLocks noGrp="1"/>
          </p:cNvSpPr>
          <p:nvPr>
            <p:ph sz="quarter" idx="12"/>
          </p:nvPr>
        </p:nvSpPr>
        <p:spPr/>
        <p:txBody>
          <a:bodyPr/>
          <a:lstStyle/>
          <a:p>
            <a:r>
              <a:rPr lang="en-US" dirty="0"/>
              <a:t>PM 3-6</a:t>
            </a:r>
          </a:p>
        </p:txBody>
      </p:sp>
      <p:sp>
        <p:nvSpPr>
          <p:cNvPr id="4" name="Text Placeholder 3">
            <a:extLst>
              <a:ext uri="{FF2B5EF4-FFF2-40B4-BE49-F238E27FC236}">
                <a16:creationId xmlns:a16="http://schemas.microsoft.com/office/drawing/2014/main" id="{73F6CB2A-4809-49DC-A9BE-5A3A95B5F7D3}"/>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48D9774C-7AA1-4EF6-BCD0-0F1517A23A2B}"/>
              </a:ext>
            </a:extLst>
          </p:cNvPr>
          <p:cNvSpPr>
            <a:spLocks noGrp="1"/>
          </p:cNvSpPr>
          <p:nvPr>
            <p:ph type="body" sz="quarter" idx="11"/>
          </p:nvPr>
        </p:nvSpPr>
        <p:spPr/>
        <p:txBody>
          <a:bodyPr/>
          <a:lstStyle/>
          <a:p>
            <a:r>
              <a:rPr lang="en-US" dirty="0"/>
              <a:t>3-15</a:t>
            </a:r>
          </a:p>
        </p:txBody>
      </p:sp>
    </p:spTree>
    <p:extLst>
      <p:ext uri="{BB962C8B-B14F-4D97-AF65-F5344CB8AC3E}">
        <p14:creationId xmlns:p14="http://schemas.microsoft.com/office/powerpoint/2010/main" val="38721440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7832D7-72AB-4C2A-9116-63DA697A1F08}"/>
              </a:ext>
            </a:extLst>
          </p:cNvPr>
          <p:cNvSpPr>
            <a:spLocks noGrp="1"/>
          </p:cNvSpPr>
          <p:nvPr>
            <p:ph type="title"/>
          </p:nvPr>
        </p:nvSpPr>
        <p:spPr/>
        <p:txBody>
          <a:bodyPr/>
          <a:lstStyle/>
          <a:p>
            <a:r>
              <a:rPr lang="en-US" dirty="0"/>
              <a:t>Government</a:t>
            </a:r>
          </a:p>
        </p:txBody>
      </p:sp>
      <p:sp>
        <p:nvSpPr>
          <p:cNvPr id="2" name="Content Placeholder 1">
            <a:extLst>
              <a:ext uri="{FF2B5EF4-FFF2-40B4-BE49-F238E27FC236}">
                <a16:creationId xmlns:a16="http://schemas.microsoft.com/office/drawing/2014/main" id="{C5389A68-9C4A-4FE2-A55A-8C429BF90E92}"/>
              </a:ext>
            </a:extLst>
          </p:cNvPr>
          <p:cNvSpPr>
            <a:spLocks noGrp="1"/>
          </p:cNvSpPr>
          <p:nvPr>
            <p:ph idx="1"/>
          </p:nvPr>
        </p:nvSpPr>
        <p:spPr/>
        <p:txBody>
          <a:bodyPr/>
          <a:lstStyle/>
          <a:p>
            <a:r>
              <a:rPr lang="en-US" dirty="0"/>
              <a:t>Government has responsibility to:</a:t>
            </a:r>
          </a:p>
          <a:p>
            <a:pPr lvl="1"/>
            <a:r>
              <a:rPr lang="en-US" dirty="0"/>
              <a:t>Develop, test, and refine emergency plans</a:t>
            </a:r>
          </a:p>
          <a:p>
            <a:pPr lvl="1"/>
            <a:r>
              <a:rPr lang="en-US" dirty="0"/>
              <a:t>Ensure emergency responders have adequate skills and resources</a:t>
            </a:r>
          </a:p>
          <a:p>
            <a:pPr lvl="1"/>
            <a:r>
              <a:rPr lang="en-US" dirty="0"/>
              <a:t>Provide services to protect and assist citizens </a:t>
            </a:r>
          </a:p>
          <a:p>
            <a:endParaRPr lang="en-US" dirty="0"/>
          </a:p>
        </p:txBody>
      </p:sp>
      <p:sp>
        <p:nvSpPr>
          <p:cNvPr id="6" name="Content Placeholder 5">
            <a:extLst>
              <a:ext uri="{FF2B5EF4-FFF2-40B4-BE49-F238E27FC236}">
                <a16:creationId xmlns:a16="http://schemas.microsoft.com/office/drawing/2014/main" id="{5521BEE9-F88E-4698-ABCA-6F1A5BFEB8D1}"/>
              </a:ext>
            </a:extLst>
          </p:cNvPr>
          <p:cNvSpPr>
            <a:spLocks noGrp="1"/>
          </p:cNvSpPr>
          <p:nvPr>
            <p:ph sz="quarter" idx="12"/>
          </p:nvPr>
        </p:nvSpPr>
        <p:spPr/>
        <p:txBody>
          <a:bodyPr/>
          <a:lstStyle/>
          <a:p>
            <a:r>
              <a:rPr lang="en-US" dirty="0"/>
              <a:t>PM 1-3</a:t>
            </a:r>
          </a:p>
        </p:txBody>
      </p:sp>
      <p:sp>
        <p:nvSpPr>
          <p:cNvPr id="4" name="Text Placeholder 3">
            <a:extLst>
              <a:ext uri="{FF2B5EF4-FFF2-40B4-BE49-F238E27FC236}">
                <a16:creationId xmlns:a16="http://schemas.microsoft.com/office/drawing/2014/main" id="{BD865DCA-F2E7-45A8-8A55-531EC14B1FD7}"/>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55607557-7D2F-4D79-B2B4-74444FD119AA}"/>
              </a:ext>
            </a:extLst>
          </p:cNvPr>
          <p:cNvSpPr>
            <a:spLocks noGrp="1"/>
          </p:cNvSpPr>
          <p:nvPr>
            <p:ph type="body" sz="quarter" idx="11"/>
          </p:nvPr>
        </p:nvSpPr>
        <p:spPr/>
        <p:txBody>
          <a:bodyPr/>
          <a:lstStyle/>
          <a:p>
            <a:r>
              <a:rPr lang="en-US" dirty="0"/>
              <a:t>1-6</a:t>
            </a:r>
          </a:p>
        </p:txBody>
      </p:sp>
    </p:spTree>
    <p:extLst>
      <p:ext uri="{BB962C8B-B14F-4D97-AF65-F5344CB8AC3E}">
        <p14:creationId xmlns:p14="http://schemas.microsoft.com/office/powerpoint/2010/main" val="37818237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296772-2D66-459B-8481-0A54263141DE}"/>
              </a:ext>
            </a:extLst>
          </p:cNvPr>
          <p:cNvSpPr>
            <a:spLocks noGrp="1"/>
          </p:cNvSpPr>
          <p:nvPr>
            <p:ph type="title"/>
          </p:nvPr>
        </p:nvSpPr>
        <p:spPr/>
        <p:txBody>
          <a:bodyPr>
            <a:normAutofit fontScale="90000"/>
          </a:bodyPr>
          <a:lstStyle/>
          <a:p>
            <a:r>
              <a:rPr lang="en-US" dirty="0"/>
              <a:t>Positioning a Conscious Patient</a:t>
            </a:r>
          </a:p>
        </p:txBody>
      </p:sp>
      <p:sp>
        <p:nvSpPr>
          <p:cNvPr id="6" name="Content Placeholder 5">
            <a:extLst>
              <a:ext uri="{FF2B5EF4-FFF2-40B4-BE49-F238E27FC236}">
                <a16:creationId xmlns:a16="http://schemas.microsoft.com/office/drawing/2014/main" id="{FF3792DA-F60E-4DC5-B979-C146D929753B}"/>
              </a:ext>
            </a:extLst>
          </p:cNvPr>
          <p:cNvSpPr>
            <a:spLocks noGrp="1"/>
          </p:cNvSpPr>
          <p:nvPr>
            <p:ph idx="1"/>
          </p:nvPr>
        </p:nvSpPr>
        <p:spPr/>
        <p:txBody>
          <a:bodyPr/>
          <a:lstStyle/>
          <a:p>
            <a:r>
              <a:rPr lang="en-US" b="1" dirty="0"/>
              <a:t>When sitting on a raised platform</a:t>
            </a:r>
            <a:r>
              <a:rPr lang="en-US" dirty="0"/>
              <a:t>(e.g., chair, bench): Legs shoulder width apart, elbows or hands on knees, and leaning slightly forward </a:t>
            </a:r>
          </a:p>
          <a:p>
            <a:r>
              <a:rPr lang="en-US" b="1" dirty="0"/>
              <a:t>When standing: </a:t>
            </a:r>
            <a:r>
              <a:rPr lang="en-US" dirty="0"/>
              <a:t>Legs shoulder width apart, hands on knees arms straight, and leaning forward with flat back </a:t>
            </a:r>
          </a:p>
        </p:txBody>
      </p:sp>
      <p:sp>
        <p:nvSpPr>
          <p:cNvPr id="2" name="Content Placeholder 1">
            <a:extLst>
              <a:ext uri="{FF2B5EF4-FFF2-40B4-BE49-F238E27FC236}">
                <a16:creationId xmlns:a16="http://schemas.microsoft.com/office/drawing/2014/main" id="{7EDC4050-8C68-450B-83FB-83FECAE6EFF1}"/>
              </a:ext>
            </a:extLst>
          </p:cNvPr>
          <p:cNvSpPr>
            <a:spLocks noGrp="1"/>
          </p:cNvSpPr>
          <p:nvPr>
            <p:ph sz="quarter" idx="12"/>
          </p:nvPr>
        </p:nvSpPr>
        <p:spPr/>
        <p:txBody>
          <a:bodyPr/>
          <a:lstStyle/>
          <a:p>
            <a:r>
              <a:rPr lang="en-US" dirty="0"/>
              <a:t>PM 3-6</a:t>
            </a:r>
          </a:p>
        </p:txBody>
      </p:sp>
      <p:sp>
        <p:nvSpPr>
          <p:cNvPr id="7" name="Text Placeholder 6">
            <a:extLst>
              <a:ext uri="{FF2B5EF4-FFF2-40B4-BE49-F238E27FC236}">
                <a16:creationId xmlns:a16="http://schemas.microsoft.com/office/drawing/2014/main" id="{7FA3DE46-0D02-4D5E-A1FA-41A6C845E282}"/>
              </a:ext>
            </a:extLst>
          </p:cNvPr>
          <p:cNvSpPr>
            <a:spLocks noGrp="1"/>
          </p:cNvSpPr>
          <p:nvPr>
            <p:ph type="body" sz="quarter" idx="10"/>
          </p:nvPr>
        </p:nvSpPr>
        <p:spPr>
          <a:xfrm>
            <a:off x="1429787" y="6385716"/>
            <a:ext cx="4601736" cy="303212"/>
          </a:xfrm>
        </p:spPr>
        <p:txBody>
          <a:bodyPr/>
          <a:lstStyle/>
          <a:p>
            <a:r>
              <a:rPr lang="en-US" dirty="0"/>
              <a:t>CERT Basic Training Unit 3: Disaster Medical Operations – Part 1</a:t>
            </a:r>
          </a:p>
        </p:txBody>
      </p:sp>
      <p:sp>
        <p:nvSpPr>
          <p:cNvPr id="8" name="Text Placeholder 7">
            <a:extLst>
              <a:ext uri="{FF2B5EF4-FFF2-40B4-BE49-F238E27FC236}">
                <a16:creationId xmlns:a16="http://schemas.microsoft.com/office/drawing/2014/main" id="{BF3ABC02-4D4D-4D22-A85B-41928B0457BD}"/>
              </a:ext>
            </a:extLst>
          </p:cNvPr>
          <p:cNvSpPr>
            <a:spLocks noGrp="1"/>
          </p:cNvSpPr>
          <p:nvPr>
            <p:ph type="body" sz="quarter" idx="11"/>
          </p:nvPr>
        </p:nvSpPr>
        <p:spPr/>
        <p:txBody>
          <a:bodyPr/>
          <a:lstStyle/>
          <a:p>
            <a:r>
              <a:rPr lang="en-US" dirty="0"/>
              <a:t>3-16</a:t>
            </a:r>
          </a:p>
        </p:txBody>
      </p:sp>
    </p:spTree>
    <p:extLst>
      <p:ext uri="{BB962C8B-B14F-4D97-AF65-F5344CB8AC3E}">
        <p14:creationId xmlns:p14="http://schemas.microsoft.com/office/powerpoint/2010/main" val="25016143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AFC2BF-6881-467A-9089-D30E893A61C7}"/>
              </a:ext>
            </a:extLst>
          </p:cNvPr>
          <p:cNvSpPr>
            <a:spLocks noGrp="1"/>
          </p:cNvSpPr>
          <p:nvPr>
            <p:ph type="title"/>
          </p:nvPr>
        </p:nvSpPr>
        <p:spPr/>
        <p:txBody>
          <a:bodyPr>
            <a:normAutofit fontScale="90000"/>
          </a:bodyPr>
          <a:lstStyle/>
          <a:p>
            <a:r>
              <a:rPr lang="en-US" dirty="0"/>
              <a:t>Positioning an Unconscious Patient</a:t>
            </a:r>
          </a:p>
        </p:txBody>
      </p:sp>
      <p:pic>
        <p:nvPicPr>
          <p:cNvPr id="6" name="Picture 5" descr="Flow diagram depicting the process for positioning an unconscious patient. If the injured person is breathing, move the injured person into the recovery position. If the injured person is not breathing and you know CPR, remove obstructions and perform CPR. If the injured person is not breathing and you do not know CPR, move the injured person into the recovery position. ">
            <a:extLst>
              <a:ext uri="{FF2B5EF4-FFF2-40B4-BE49-F238E27FC236}">
                <a16:creationId xmlns:a16="http://schemas.microsoft.com/office/drawing/2014/main" id="{2FAB4220-9A7D-4EEF-B56A-BAE18C6A5C2E}"/>
              </a:ext>
            </a:extLst>
          </p:cNvPr>
          <p:cNvPicPr>
            <a:picLocks noChangeAspect="1"/>
          </p:cNvPicPr>
          <p:nvPr/>
        </p:nvPicPr>
        <p:blipFill>
          <a:blip r:embed="rId2"/>
          <a:stretch>
            <a:fillRect/>
          </a:stretch>
        </p:blipFill>
        <p:spPr>
          <a:xfrm>
            <a:off x="1598956" y="2003536"/>
            <a:ext cx="5806850" cy="3387552"/>
          </a:xfrm>
          <a:prstGeom prst="rect">
            <a:avLst/>
          </a:prstGeom>
        </p:spPr>
      </p:pic>
      <p:sp>
        <p:nvSpPr>
          <p:cNvPr id="7" name="Content Placeholder 6">
            <a:extLst>
              <a:ext uri="{FF2B5EF4-FFF2-40B4-BE49-F238E27FC236}">
                <a16:creationId xmlns:a16="http://schemas.microsoft.com/office/drawing/2014/main" id="{E0579EC7-1578-4709-B2BF-F119D3327834}"/>
              </a:ext>
            </a:extLst>
          </p:cNvPr>
          <p:cNvSpPr>
            <a:spLocks noGrp="1"/>
          </p:cNvSpPr>
          <p:nvPr>
            <p:ph sz="quarter" idx="12"/>
          </p:nvPr>
        </p:nvSpPr>
        <p:spPr/>
        <p:txBody>
          <a:bodyPr/>
          <a:lstStyle/>
          <a:p>
            <a:r>
              <a:rPr lang="en-US" dirty="0"/>
              <a:t>PM 3-7</a:t>
            </a:r>
          </a:p>
        </p:txBody>
      </p:sp>
      <p:sp>
        <p:nvSpPr>
          <p:cNvPr id="4" name="Text Placeholder 3">
            <a:extLst>
              <a:ext uri="{FF2B5EF4-FFF2-40B4-BE49-F238E27FC236}">
                <a16:creationId xmlns:a16="http://schemas.microsoft.com/office/drawing/2014/main" id="{BB021D04-F76E-489A-90F1-37991BFBC95D}"/>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F7C4477D-257A-420A-9CD0-DFDA33139A7C}"/>
              </a:ext>
            </a:extLst>
          </p:cNvPr>
          <p:cNvSpPr>
            <a:spLocks noGrp="1"/>
          </p:cNvSpPr>
          <p:nvPr>
            <p:ph type="body" sz="quarter" idx="11"/>
          </p:nvPr>
        </p:nvSpPr>
        <p:spPr/>
        <p:txBody>
          <a:bodyPr/>
          <a:lstStyle/>
          <a:p>
            <a:r>
              <a:rPr lang="en-US" dirty="0"/>
              <a:t>3-17</a:t>
            </a:r>
          </a:p>
        </p:txBody>
      </p:sp>
    </p:spTree>
    <p:extLst>
      <p:ext uri="{BB962C8B-B14F-4D97-AF65-F5344CB8AC3E}">
        <p14:creationId xmlns:p14="http://schemas.microsoft.com/office/powerpoint/2010/main" val="3914175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CE936A-07AD-4CF6-955A-B47DD912A679}"/>
              </a:ext>
            </a:extLst>
          </p:cNvPr>
          <p:cNvSpPr>
            <a:spLocks noGrp="1"/>
          </p:cNvSpPr>
          <p:nvPr>
            <p:ph type="title"/>
          </p:nvPr>
        </p:nvSpPr>
        <p:spPr/>
        <p:txBody>
          <a:bodyPr/>
          <a:lstStyle/>
          <a:p>
            <a:r>
              <a:rPr lang="en-US" dirty="0"/>
              <a:t>Recovery Position</a:t>
            </a:r>
          </a:p>
        </p:txBody>
      </p:sp>
      <p:sp>
        <p:nvSpPr>
          <p:cNvPr id="2" name="Content Placeholder 1">
            <a:extLst>
              <a:ext uri="{FF2B5EF4-FFF2-40B4-BE49-F238E27FC236}">
                <a16:creationId xmlns:a16="http://schemas.microsoft.com/office/drawing/2014/main" id="{56409112-FB9C-4DB8-AEEB-5E80938EAB8F}"/>
              </a:ext>
            </a:extLst>
          </p:cNvPr>
          <p:cNvSpPr>
            <a:spLocks noGrp="1"/>
          </p:cNvSpPr>
          <p:nvPr>
            <p:ph idx="1"/>
          </p:nvPr>
        </p:nvSpPr>
        <p:spPr/>
        <p:txBody>
          <a:bodyPr/>
          <a:lstStyle/>
          <a:p>
            <a:r>
              <a:rPr lang="en-US" b="1" dirty="0"/>
              <a:t>Body: </a:t>
            </a:r>
            <a:r>
              <a:rPr lang="en-US" dirty="0"/>
              <a:t>Laid on its side</a:t>
            </a:r>
          </a:p>
          <a:p>
            <a:r>
              <a:rPr lang="en-US" b="1" dirty="0"/>
              <a:t>Bottom Arm: </a:t>
            </a:r>
            <a:r>
              <a:rPr lang="en-US" dirty="0"/>
              <a:t>Reached outward</a:t>
            </a:r>
          </a:p>
          <a:p>
            <a:r>
              <a:rPr lang="en-US" b="1" dirty="0"/>
              <a:t>Top Arm: </a:t>
            </a:r>
            <a:r>
              <a:rPr lang="en-US" dirty="0"/>
              <a:t>Rest hand on bicep of bottom arm</a:t>
            </a:r>
          </a:p>
          <a:p>
            <a:r>
              <a:rPr lang="en-US" b="1" dirty="0"/>
              <a:t>Head: </a:t>
            </a:r>
            <a:r>
              <a:rPr lang="en-US" dirty="0"/>
              <a:t>Rest on hand</a:t>
            </a:r>
          </a:p>
          <a:p>
            <a:r>
              <a:rPr lang="en-US" b="1" dirty="0"/>
              <a:t>Legs: </a:t>
            </a:r>
            <a:r>
              <a:rPr lang="en-US" dirty="0"/>
              <a:t>Bent slightly</a:t>
            </a:r>
          </a:p>
          <a:p>
            <a:r>
              <a:rPr lang="en-US" b="1" dirty="0"/>
              <a:t>Chin: </a:t>
            </a:r>
            <a:r>
              <a:rPr lang="en-US" dirty="0"/>
              <a:t>Raised forward</a:t>
            </a:r>
          </a:p>
          <a:p>
            <a:r>
              <a:rPr lang="en-US" b="1" dirty="0"/>
              <a:t>Mouth: </a:t>
            </a:r>
            <a:r>
              <a:rPr lang="en-US" dirty="0"/>
              <a:t>Pointed downward</a:t>
            </a:r>
          </a:p>
        </p:txBody>
      </p:sp>
      <p:sp>
        <p:nvSpPr>
          <p:cNvPr id="6" name="Content Placeholder 5">
            <a:extLst>
              <a:ext uri="{FF2B5EF4-FFF2-40B4-BE49-F238E27FC236}">
                <a16:creationId xmlns:a16="http://schemas.microsoft.com/office/drawing/2014/main" id="{9AD60277-36F3-4C21-9D8F-078DA5DA638F}"/>
              </a:ext>
            </a:extLst>
          </p:cNvPr>
          <p:cNvSpPr>
            <a:spLocks noGrp="1"/>
          </p:cNvSpPr>
          <p:nvPr>
            <p:ph sz="quarter" idx="12"/>
          </p:nvPr>
        </p:nvSpPr>
        <p:spPr/>
        <p:txBody>
          <a:bodyPr/>
          <a:lstStyle/>
          <a:p>
            <a:r>
              <a:rPr lang="en-US" dirty="0"/>
              <a:t>PM 3-7</a:t>
            </a:r>
          </a:p>
        </p:txBody>
      </p:sp>
      <p:sp>
        <p:nvSpPr>
          <p:cNvPr id="4" name="Text Placeholder 3">
            <a:extLst>
              <a:ext uri="{FF2B5EF4-FFF2-40B4-BE49-F238E27FC236}">
                <a16:creationId xmlns:a16="http://schemas.microsoft.com/office/drawing/2014/main" id="{5EF8BDBE-5D46-4729-B17B-D577287B5C3B}"/>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5D222313-92AC-416F-96ED-446314C47083}"/>
              </a:ext>
            </a:extLst>
          </p:cNvPr>
          <p:cNvSpPr>
            <a:spLocks noGrp="1"/>
          </p:cNvSpPr>
          <p:nvPr>
            <p:ph type="body" sz="quarter" idx="11"/>
          </p:nvPr>
        </p:nvSpPr>
        <p:spPr/>
        <p:txBody>
          <a:bodyPr/>
          <a:lstStyle/>
          <a:p>
            <a:r>
              <a:rPr lang="en-US" dirty="0"/>
              <a:t>3-18</a:t>
            </a:r>
          </a:p>
        </p:txBody>
      </p:sp>
    </p:spTree>
    <p:extLst>
      <p:ext uri="{BB962C8B-B14F-4D97-AF65-F5344CB8AC3E}">
        <p14:creationId xmlns:p14="http://schemas.microsoft.com/office/powerpoint/2010/main" val="20575800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8F1FE5-1565-4F2B-BCC1-FE6524C93069}"/>
              </a:ext>
            </a:extLst>
          </p:cNvPr>
          <p:cNvSpPr>
            <a:spLocks noGrp="1"/>
          </p:cNvSpPr>
          <p:nvPr>
            <p:ph type="title"/>
          </p:nvPr>
        </p:nvSpPr>
        <p:spPr/>
        <p:txBody>
          <a:bodyPr/>
          <a:lstStyle/>
          <a:p>
            <a:r>
              <a:rPr lang="en-US" dirty="0"/>
              <a:t>Jaw-thrust Maneuver</a:t>
            </a:r>
          </a:p>
        </p:txBody>
      </p:sp>
      <p:sp>
        <p:nvSpPr>
          <p:cNvPr id="2" name="Content Placeholder 1">
            <a:extLst>
              <a:ext uri="{FF2B5EF4-FFF2-40B4-BE49-F238E27FC236}">
                <a16:creationId xmlns:a16="http://schemas.microsoft.com/office/drawing/2014/main" id="{A7A0EA16-77BD-468E-A19F-FB3D8C7E726E}"/>
              </a:ext>
            </a:extLst>
          </p:cNvPr>
          <p:cNvSpPr>
            <a:spLocks noGrp="1"/>
          </p:cNvSpPr>
          <p:nvPr>
            <p:ph idx="1"/>
          </p:nvPr>
        </p:nvSpPr>
        <p:spPr/>
        <p:txBody>
          <a:bodyPr/>
          <a:lstStyle/>
          <a:p>
            <a:pPr marL="514350" indent="-514350">
              <a:buFont typeface="+mj-lt"/>
              <a:buAutoNum type="arabicPeriod"/>
            </a:pPr>
            <a:r>
              <a:rPr lang="en-US" dirty="0"/>
              <a:t>Kneel above the patient’s head</a:t>
            </a:r>
          </a:p>
          <a:p>
            <a:pPr marL="514350" indent="-514350">
              <a:spcBef>
                <a:spcPts val="400"/>
              </a:spcBef>
              <a:buFont typeface="+mj-lt"/>
              <a:buAutoNum type="arabicPeriod"/>
            </a:pPr>
            <a:r>
              <a:rPr lang="en-US" dirty="0"/>
              <a:t>Put one hand on each side of the patient’s head with the thumbs near the corners of the mouth pointed toward the chin, using the elbows for support</a:t>
            </a:r>
          </a:p>
          <a:p>
            <a:pPr marL="514350" indent="-514350">
              <a:spcBef>
                <a:spcPts val="400"/>
              </a:spcBef>
              <a:buFont typeface="+mj-lt"/>
              <a:buAutoNum type="arabicPeriod"/>
            </a:pPr>
            <a:r>
              <a:rPr lang="en-US" dirty="0"/>
              <a:t>Slide the fingers into position under the angles of the patient’s jawbone without moving the head or neck</a:t>
            </a:r>
          </a:p>
          <a:p>
            <a:pPr marL="514350" indent="-514350">
              <a:spcBef>
                <a:spcPts val="400"/>
              </a:spcBef>
              <a:buFont typeface="+mj-lt"/>
              <a:buAutoNum type="arabicPeriod"/>
            </a:pPr>
            <a:r>
              <a:rPr lang="en-US" dirty="0"/>
              <a:t>Thrust the jaw upward without moving the head or neck to lift the jaw and open the airway </a:t>
            </a:r>
          </a:p>
          <a:p>
            <a:pPr marL="514350" indent="-514350">
              <a:buFont typeface="+mj-lt"/>
              <a:buAutoNum type="arabicPeriod"/>
            </a:pPr>
            <a:endParaRPr lang="en-US" dirty="0"/>
          </a:p>
        </p:txBody>
      </p:sp>
      <p:sp>
        <p:nvSpPr>
          <p:cNvPr id="6" name="Content Placeholder 5">
            <a:extLst>
              <a:ext uri="{FF2B5EF4-FFF2-40B4-BE49-F238E27FC236}">
                <a16:creationId xmlns:a16="http://schemas.microsoft.com/office/drawing/2014/main" id="{ABFC58E9-9743-41D5-AE62-DB015551AE3E}"/>
              </a:ext>
            </a:extLst>
          </p:cNvPr>
          <p:cNvSpPr>
            <a:spLocks noGrp="1"/>
          </p:cNvSpPr>
          <p:nvPr>
            <p:ph sz="quarter" idx="12"/>
          </p:nvPr>
        </p:nvSpPr>
        <p:spPr/>
        <p:txBody>
          <a:bodyPr/>
          <a:lstStyle/>
          <a:p>
            <a:r>
              <a:rPr lang="en-US" dirty="0"/>
              <a:t>PM 3-7</a:t>
            </a:r>
          </a:p>
        </p:txBody>
      </p:sp>
      <p:sp>
        <p:nvSpPr>
          <p:cNvPr id="4" name="Text Placeholder 3">
            <a:extLst>
              <a:ext uri="{FF2B5EF4-FFF2-40B4-BE49-F238E27FC236}">
                <a16:creationId xmlns:a16="http://schemas.microsoft.com/office/drawing/2014/main" id="{9BB7886A-615F-4E00-A888-A4F5792BEDA7}"/>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A3FA4253-3F05-4576-986F-4C6E6494EF38}"/>
              </a:ext>
            </a:extLst>
          </p:cNvPr>
          <p:cNvSpPr>
            <a:spLocks noGrp="1"/>
          </p:cNvSpPr>
          <p:nvPr>
            <p:ph type="body" sz="quarter" idx="11"/>
          </p:nvPr>
        </p:nvSpPr>
        <p:spPr/>
        <p:txBody>
          <a:bodyPr/>
          <a:lstStyle/>
          <a:p>
            <a:r>
              <a:rPr lang="en-US" dirty="0"/>
              <a:t>3-19</a:t>
            </a:r>
          </a:p>
        </p:txBody>
      </p:sp>
    </p:spTree>
    <p:extLst>
      <p:ext uri="{BB962C8B-B14F-4D97-AF65-F5344CB8AC3E}">
        <p14:creationId xmlns:p14="http://schemas.microsoft.com/office/powerpoint/2010/main" val="18931936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94F545-2541-4FB7-B053-08471F3AE3C4}"/>
              </a:ext>
            </a:extLst>
          </p:cNvPr>
          <p:cNvSpPr>
            <a:spLocks noGrp="1"/>
          </p:cNvSpPr>
          <p:nvPr>
            <p:ph type="title"/>
          </p:nvPr>
        </p:nvSpPr>
        <p:spPr/>
        <p:txBody>
          <a:bodyPr/>
          <a:lstStyle/>
          <a:p>
            <a:r>
              <a:rPr lang="en-US" dirty="0"/>
              <a:t>Exercise 3.2</a:t>
            </a:r>
          </a:p>
        </p:txBody>
      </p:sp>
      <p:sp>
        <p:nvSpPr>
          <p:cNvPr id="2" name="Content Placeholder 1">
            <a:extLst>
              <a:ext uri="{FF2B5EF4-FFF2-40B4-BE49-F238E27FC236}">
                <a16:creationId xmlns:a16="http://schemas.microsoft.com/office/drawing/2014/main" id="{AC60F722-A72E-4506-A8B8-EA4C5F8E13EB}"/>
              </a:ext>
            </a:extLst>
          </p:cNvPr>
          <p:cNvSpPr>
            <a:spLocks noGrp="1"/>
          </p:cNvSpPr>
          <p:nvPr>
            <p:ph idx="1"/>
          </p:nvPr>
        </p:nvSpPr>
        <p:spPr/>
        <p:txBody>
          <a:bodyPr/>
          <a:lstStyle/>
          <a:p>
            <a:r>
              <a:rPr lang="en-US" dirty="0"/>
              <a:t>Break into pairs and have one person play the rescuer and one person play the patient </a:t>
            </a:r>
          </a:p>
          <a:p>
            <a:r>
              <a:rPr lang="en-US" dirty="0"/>
              <a:t>Assume that the unconscious injured individual is breathing </a:t>
            </a:r>
          </a:p>
          <a:p>
            <a:r>
              <a:rPr lang="en-US" dirty="0"/>
              <a:t>Place them into the recovery position using the technique you just learned </a:t>
            </a:r>
          </a:p>
        </p:txBody>
      </p:sp>
      <p:sp>
        <p:nvSpPr>
          <p:cNvPr id="6" name="Content Placeholder 5">
            <a:extLst>
              <a:ext uri="{FF2B5EF4-FFF2-40B4-BE49-F238E27FC236}">
                <a16:creationId xmlns:a16="http://schemas.microsoft.com/office/drawing/2014/main" id="{CA81E904-25F9-4686-B1B0-CF7355E8D5C4}"/>
              </a:ext>
            </a:extLst>
          </p:cNvPr>
          <p:cNvSpPr>
            <a:spLocks noGrp="1"/>
          </p:cNvSpPr>
          <p:nvPr>
            <p:ph sz="quarter" idx="12"/>
          </p:nvPr>
        </p:nvSpPr>
        <p:spPr/>
        <p:txBody>
          <a:bodyPr/>
          <a:lstStyle/>
          <a:p>
            <a:r>
              <a:rPr lang="en-US" dirty="0"/>
              <a:t>PM 3-8</a:t>
            </a:r>
          </a:p>
        </p:txBody>
      </p:sp>
      <p:sp>
        <p:nvSpPr>
          <p:cNvPr id="4" name="Text Placeholder 3">
            <a:extLst>
              <a:ext uri="{FF2B5EF4-FFF2-40B4-BE49-F238E27FC236}">
                <a16:creationId xmlns:a16="http://schemas.microsoft.com/office/drawing/2014/main" id="{9A2E6B97-F835-4953-83BC-954694B91736}"/>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397B8FB3-D50F-45C8-BB02-A6E2030D465F}"/>
              </a:ext>
            </a:extLst>
          </p:cNvPr>
          <p:cNvSpPr>
            <a:spLocks noGrp="1"/>
          </p:cNvSpPr>
          <p:nvPr>
            <p:ph type="body" sz="quarter" idx="11"/>
          </p:nvPr>
        </p:nvSpPr>
        <p:spPr/>
        <p:txBody>
          <a:bodyPr/>
          <a:lstStyle/>
          <a:p>
            <a:r>
              <a:rPr lang="en-US" dirty="0"/>
              <a:t>3-20</a:t>
            </a:r>
          </a:p>
        </p:txBody>
      </p:sp>
    </p:spTree>
    <p:extLst>
      <p:ext uri="{BB962C8B-B14F-4D97-AF65-F5344CB8AC3E}">
        <p14:creationId xmlns:p14="http://schemas.microsoft.com/office/powerpoint/2010/main" val="12092021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2345FC-55FC-4A7B-92E8-DA25E36EC291}"/>
              </a:ext>
            </a:extLst>
          </p:cNvPr>
          <p:cNvSpPr>
            <a:spLocks noGrp="1"/>
          </p:cNvSpPr>
          <p:nvPr>
            <p:ph type="title"/>
          </p:nvPr>
        </p:nvSpPr>
        <p:spPr/>
        <p:txBody>
          <a:bodyPr/>
          <a:lstStyle/>
          <a:p>
            <a:r>
              <a:rPr lang="en-US" dirty="0"/>
              <a:t>Providing Comfort</a:t>
            </a:r>
          </a:p>
        </p:txBody>
      </p:sp>
      <p:sp>
        <p:nvSpPr>
          <p:cNvPr id="2" name="Content Placeholder 1">
            <a:extLst>
              <a:ext uri="{FF2B5EF4-FFF2-40B4-BE49-F238E27FC236}">
                <a16:creationId xmlns:a16="http://schemas.microsoft.com/office/drawing/2014/main" id="{7959B7A8-2F3A-4AD5-A078-E77D32FB309F}"/>
              </a:ext>
            </a:extLst>
          </p:cNvPr>
          <p:cNvSpPr>
            <a:spLocks noGrp="1"/>
          </p:cNvSpPr>
          <p:nvPr>
            <p:ph idx="1"/>
          </p:nvPr>
        </p:nvSpPr>
        <p:spPr/>
        <p:txBody>
          <a:bodyPr/>
          <a:lstStyle/>
          <a:p>
            <a:r>
              <a:rPr lang="en-US" dirty="0"/>
              <a:t>What can you do?</a:t>
            </a:r>
          </a:p>
          <a:p>
            <a:pPr lvl="1"/>
            <a:r>
              <a:rPr lang="en-US" dirty="0"/>
              <a:t>Keep them warm </a:t>
            </a:r>
          </a:p>
          <a:p>
            <a:pPr lvl="1"/>
            <a:r>
              <a:rPr lang="en-US" dirty="0"/>
              <a:t>Offer a hand to hold </a:t>
            </a:r>
          </a:p>
          <a:p>
            <a:pPr lvl="1"/>
            <a:r>
              <a:rPr lang="en-US" dirty="0"/>
              <a:t>Maintain eye contact </a:t>
            </a:r>
          </a:p>
          <a:p>
            <a:pPr lvl="1"/>
            <a:r>
              <a:rPr lang="en-US" dirty="0"/>
              <a:t>Be patient and understanding </a:t>
            </a:r>
          </a:p>
          <a:p>
            <a:pPr lvl="1"/>
            <a:r>
              <a:rPr lang="en-US" dirty="0"/>
              <a:t>If you have to move on to provide aid to another person, let them know </a:t>
            </a:r>
          </a:p>
          <a:p>
            <a:endParaRPr lang="en-US" dirty="0"/>
          </a:p>
        </p:txBody>
      </p:sp>
      <p:sp>
        <p:nvSpPr>
          <p:cNvPr id="6" name="Content Placeholder 5">
            <a:extLst>
              <a:ext uri="{FF2B5EF4-FFF2-40B4-BE49-F238E27FC236}">
                <a16:creationId xmlns:a16="http://schemas.microsoft.com/office/drawing/2014/main" id="{4106E415-26BB-48BD-8DBB-B6DE2EB73058}"/>
              </a:ext>
            </a:extLst>
          </p:cNvPr>
          <p:cNvSpPr>
            <a:spLocks noGrp="1"/>
          </p:cNvSpPr>
          <p:nvPr>
            <p:ph sz="quarter" idx="12"/>
          </p:nvPr>
        </p:nvSpPr>
        <p:spPr/>
        <p:txBody>
          <a:bodyPr/>
          <a:lstStyle/>
          <a:p>
            <a:r>
              <a:rPr lang="en-US" dirty="0"/>
              <a:t>PM 3-8</a:t>
            </a:r>
          </a:p>
        </p:txBody>
      </p:sp>
      <p:sp>
        <p:nvSpPr>
          <p:cNvPr id="4" name="Text Placeholder 3">
            <a:extLst>
              <a:ext uri="{FF2B5EF4-FFF2-40B4-BE49-F238E27FC236}">
                <a16:creationId xmlns:a16="http://schemas.microsoft.com/office/drawing/2014/main" id="{17B7F178-9198-4289-A5F7-81C8D02EBD07}"/>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2A812CA3-F76D-4A93-8676-816F3C8F958A}"/>
              </a:ext>
            </a:extLst>
          </p:cNvPr>
          <p:cNvSpPr>
            <a:spLocks noGrp="1"/>
          </p:cNvSpPr>
          <p:nvPr>
            <p:ph type="body" sz="quarter" idx="11"/>
          </p:nvPr>
        </p:nvSpPr>
        <p:spPr/>
        <p:txBody>
          <a:bodyPr/>
          <a:lstStyle/>
          <a:p>
            <a:r>
              <a:rPr lang="en-US" dirty="0"/>
              <a:t>3-21</a:t>
            </a:r>
          </a:p>
        </p:txBody>
      </p:sp>
    </p:spTree>
    <p:extLst>
      <p:ext uri="{BB962C8B-B14F-4D97-AF65-F5344CB8AC3E}">
        <p14:creationId xmlns:p14="http://schemas.microsoft.com/office/powerpoint/2010/main" val="1684221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901F3D-995A-4212-B967-CCC934AA19DD}"/>
              </a:ext>
            </a:extLst>
          </p:cNvPr>
          <p:cNvSpPr>
            <a:spLocks noGrp="1"/>
          </p:cNvSpPr>
          <p:nvPr>
            <p:ph type="title"/>
          </p:nvPr>
        </p:nvSpPr>
        <p:spPr/>
        <p:txBody>
          <a:bodyPr/>
          <a:lstStyle/>
          <a:p>
            <a:r>
              <a:rPr lang="en-US" dirty="0"/>
              <a:t>Treating Burns</a:t>
            </a:r>
          </a:p>
        </p:txBody>
      </p:sp>
      <p:sp>
        <p:nvSpPr>
          <p:cNvPr id="2" name="Content Placeholder 1">
            <a:extLst>
              <a:ext uri="{FF2B5EF4-FFF2-40B4-BE49-F238E27FC236}">
                <a16:creationId xmlns:a16="http://schemas.microsoft.com/office/drawing/2014/main" id="{28F30724-2858-47AB-8458-56892BC29B0A}"/>
              </a:ext>
            </a:extLst>
          </p:cNvPr>
          <p:cNvSpPr>
            <a:spLocks noGrp="1"/>
          </p:cNvSpPr>
          <p:nvPr>
            <p:ph idx="1"/>
          </p:nvPr>
        </p:nvSpPr>
        <p:spPr/>
        <p:txBody>
          <a:bodyPr/>
          <a:lstStyle/>
          <a:p>
            <a:r>
              <a:rPr lang="en-US" dirty="0"/>
              <a:t>Prevent hypothermia </a:t>
            </a:r>
          </a:p>
          <a:p>
            <a:r>
              <a:rPr lang="en-US" dirty="0"/>
              <a:t>Manage pain </a:t>
            </a:r>
          </a:p>
          <a:p>
            <a:r>
              <a:rPr lang="en-US" dirty="0"/>
              <a:t>Reduce risk of infection </a:t>
            </a:r>
          </a:p>
        </p:txBody>
      </p:sp>
      <p:sp>
        <p:nvSpPr>
          <p:cNvPr id="6" name="Content Placeholder 5">
            <a:extLst>
              <a:ext uri="{FF2B5EF4-FFF2-40B4-BE49-F238E27FC236}">
                <a16:creationId xmlns:a16="http://schemas.microsoft.com/office/drawing/2014/main" id="{89F1B731-45E8-4DA4-B0BE-97BCA93BBF10}"/>
              </a:ext>
            </a:extLst>
          </p:cNvPr>
          <p:cNvSpPr>
            <a:spLocks noGrp="1"/>
          </p:cNvSpPr>
          <p:nvPr>
            <p:ph sz="quarter" idx="12"/>
          </p:nvPr>
        </p:nvSpPr>
        <p:spPr/>
        <p:txBody>
          <a:bodyPr/>
          <a:lstStyle/>
          <a:p>
            <a:r>
              <a:rPr lang="en-US" dirty="0"/>
              <a:t>PM 3-9</a:t>
            </a:r>
          </a:p>
        </p:txBody>
      </p:sp>
      <p:sp>
        <p:nvSpPr>
          <p:cNvPr id="4" name="Text Placeholder 3">
            <a:extLst>
              <a:ext uri="{FF2B5EF4-FFF2-40B4-BE49-F238E27FC236}">
                <a16:creationId xmlns:a16="http://schemas.microsoft.com/office/drawing/2014/main" id="{D264F274-F22D-4BEE-A93C-D22C2F9787BA}"/>
              </a:ext>
            </a:extLst>
          </p:cNvPr>
          <p:cNvSpPr>
            <a:spLocks noGrp="1"/>
          </p:cNvSpPr>
          <p:nvPr>
            <p:ph type="body" sz="quarter" idx="10"/>
          </p:nvPr>
        </p:nvSpPr>
        <p:spPr>
          <a:xfrm>
            <a:off x="1429787" y="6385716"/>
            <a:ext cx="460525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ABEF79C4-D4F9-4160-9048-74B3E31FF293}"/>
              </a:ext>
            </a:extLst>
          </p:cNvPr>
          <p:cNvSpPr>
            <a:spLocks noGrp="1"/>
          </p:cNvSpPr>
          <p:nvPr>
            <p:ph type="body" sz="quarter" idx="11"/>
          </p:nvPr>
        </p:nvSpPr>
        <p:spPr/>
        <p:txBody>
          <a:bodyPr/>
          <a:lstStyle/>
          <a:p>
            <a:r>
              <a:rPr lang="en-US" dirty="0"/>
              <a:t>3-22</a:t>
            </a:r>
          </a:p>
        </p:txBody>
      </p:sp>
    </p:spTree>
    <p:extLst>
      <p:ext uri="{BB962C8B-B14F-4D97-AF65-F5344CB8AC3E}">
        <p14:creationId xmlns:p14="http://schemas.microsoft.com/office/powerpoint/2010/main" val="24163463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8725A0-35E8-4A13-B5A6-66620388F659}"/>
              </a:ext>
            </a:extLst>
          </p:cNvPr>
          <p:cNvSpPr>
            <a:spLocks noGrp="1"/>
          </p:cNvSpPr>
          <p:nvPr>
            <p:ph type="title"/>
          </p:nvPr>
        </p:nvSpPr>
        <p:spPr/>
        <p:txBody>
          <a:bodyPr/>
          <a:lstStyle/>
          <a:p>
            <a:r>
              <a:rPr lang="en-US" dirty="0"/>
              <a:t>Burn Severity</a:t>
            </a:r>
          </a:p>
        </p:txBody>
      </p:sp>
      <p:sp>
        <p:nvSpPr>
          <p:cNvPr id="2" name="Content Placeholder 1">
            <a:extLst>
              <a:ext uri="{FF2B5EF4-FFF2-40B4-BE49-F238E27FC236}">
                <a16:creationId xmlns:a16="http://schemas.microsoft.com/office/drawing/2014/main" id="{EA09CDDD-E573-4F63-9281-693A739A0258}"/>
              </a:ext>
            </a:extLst>
          </p:cNvPr>
          <p:cNvSpPr>
            <a:spLocks noGrp="1"/>
          </p:cNvSpPr>
          <p:nvPr>
            <p:ph idx="1"/>
          </p:nvPr>
        </p:nvSpPr>
        <p:spPr/>
        <p:txBody>
          <a:bodyPr/>
          <a:lstStyle/>
          <a:p>
            <a:r>
              <a:rPr lang="en-US" dirty="0"/>
              <a:t>Factors that affect burn severity:</a:t>
            </a:r>
          </a:p>
          <a:p>
            <a:pPr lvl="1"/>
            <a:r>
              <a:rPr lang="en-US" dirty="0"/>
              <a:t>Temperature of burning agent</a:t>
            </a:r>
          </a:p>
          <a:p>
            <a:pPr lvl="1"/>
            <a:r>
              <a:rPr lang="en-US" dirty="0"/>
              <a:t>Period of time survivor exposed</a:t>
            </a:r>
          </a:p>
          <a:p>
            <a:pPr lvl="1"/>
            <a:r>
              <a:rPr lang="en-US" dirty="0"/>
              <a:t>Area of body affected</a:t>
            </a:r>
          </a:p>
          <a:p>
            <a:pPr lvl="1"/>
            <a:r>
              <a:rPr lang="en-US" dirty="0"/>
              <a:t>Size of area burned</a:t>
            </a:r>
          </a:p>
          <a:p>
            <a:pPr lvl="1"/>
            <a:r>
              <a:rPr lang="en-US" dirty="0"/>
              <a:t>Depth of burn </a:t>
            </a:r>
          </a:p>
          <a:p>
            <a:endParaRPr lang="en-US" dirty="0"/>
          </a:p>
        </p:txBody>
      </p:sp>
      <p:pic>
        <p:nvPicPr>
          <p:cNvPr id="6" name="Picture 5" descr="Photo depicting a burn on a patient's leg.">
            <a:extLst>
              <a:ext uri="{FF2B5EF4-FFF2-40B4-BE49-F238E27FC236}">
                <a16:creationId xmlns:a16="http://schemas.microsoft.com/office/drawing/2014/main" id="{A9AB06A4-A698-4E2A-A05F-EC0BDDE4180C}"/>
              </a:ext>
            </a:extLst>
          </p:cNvPr>
          <p:cNvPicPr>
            <a:picLocks noChangeAspect="1"/>
          </p:cNvPicPr>
          <p:nvPr/>
        </p:nvPicPr>
        <p:blipFill>
          <a:blip r:embed="rId2"/>
          <a:stretch>
            <a:fillRect/>
          </a:stretch>
        </p:blipFill>
        <p:spPr>
          <a:xfrm>
            <a:off x="5568867" y="2914017"/>
            <a:ext cx="3267562" cy="2435819"/>
          </a:xfrm>
          <a:prstGeom prst="rect">
            <a:avLst/>
          </a:prstGeom>
        </p:spPr>
      </p:pic>
      <p:sp>
        <p:nvSpPr>
          <p:cNvPr id="10" name="Content Placeholder 9">
            <a:extLst>
              <a:ext uri="{FF2B5EF4-FFF2-40B4-BE49-F238E27FC236}">
                <a16:creationId xmlns:a16="http://schemas.microsoft.com/office/drawing/2014/main" id="{558E70A8-68DB-4175-9F3D-0E95C86AD6C9}"/>
              </a:ext>
            </a:extLst>
          </p:cNvPr>
          <p:cNvSpPr>
            <a:spLocks noGrp="1"/>
          </p:cNvSpPr>
          <p:nvPr>
            <p:ph sz="quarter" idx="12"/>
          </p:nvPr>
        </p:nvSpPr>
        <p:spPr/>
        <p:txBody>
          <a:bodyPr/>
          <a:lstStyle/>
          <a:p>
            <a:r>
              <a:rPr lang="en-US" dirty="0"/>
              <a:t>PM 3-9</a:t>
            </a:r>
          </a:p>
        </p:txBody>
      </p:sp>
      <p:sp>
        <p:nvSpPr>
          <p:cNvPr id="4" name="Text Placeholder 3">
            <a:extLst>
              <a:ext uri="{FF2B5EF4-FFF2-40B4-BE49-F238E27FC236}">
                <a16:creationId xmlns:a16="http://schemas.microsoft.com/office/drawing/2014/main" id="{F3AD6FA0-CCAF-4911-99DD-73907FE9EB03}"/>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8C71BF4A-812D-4B69-9381-478EE5692527}"/>
              </a:ext>
            </a:extLst>
          </p:cNvPr>
          <p:cNvSpPr>
            <a:spLocks noGrp="1"/>
          </p:cNvSpPr>
          <p:nvPr>
            <p:ph type="body" sz="quarter" idx="11"/>
          </p:nvPr>
        </p:nvSpPr>
        <p:spPr/>
        <p:txBody>
          <a:bodyPr/>
          <a:lstStyle/>
          <a:p>
            <a:r>
              <a:rPr lang="en-US" dirty="0"/>
              <a:t>3-23</a:t>
            </a:r>
          </a:p>
        </p:txBody>
      </p:sp>
    </p:spTree>
    <p:extLst>
      <p:ext uri="{BB962C8B-B14F-4D97-AF65-F5344CB8AC3E}">
        <p14:creationId xmlns:p14="http://schemas.microsoft.com/office/powerpoint/2010/main" val="16452895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441A15-5EC6-4E30-B723-59793D555895}"/>
              </a:ext>
            </a:extLst>
          </p:cNvPr>
          <p:cNvSpPr>
            <a:spLocks noGrp="1"/>
          </p:cNvSpPr>
          <p:nvPr>
            <p:ph type="title"/>
          </p:nvPr>
        </p:nvSpPr>
        <p:spPr/>
        <p:txBody>
          <a:bodyPr/>
          <a:lstStyle/>
          <a:p>
            <a:r>
              <a:rPr lang="en-US" dirty="0"/>
              <a:t>Burn Classifications</a:t>
            </a:r>
          </a:p>
        </p:txBody>
      </p:sp>
      <p:sp>
        <p:nvSpPr>
          <p:cNvPr id="2" name="Content Placeholder 1">
            <a:extLst>
              <a:ext uri="{FF2B5EF4-FFF2-40B4-BE49-F238E27FC236}">
                <a16:creationId xmlns:a16="http://schemas.microsoft.com/office/drawing/2014/main" id="{98B32665-707E-4F32-B150-A684E52C8865}"/>
              </a:ext>
            </a:extLst>
          </p:cNvPr>
          <p:cNvSpPr>
            <a:spLocks noGrp="1"/>
          </p:cNvSpPr>
          <p:nvPr>
            <p:ph idx="1"/>
          </p:nvPr>
        </p:nvSpPr>
        <p:spPr>
          <a:xfrm>
            <a:off x="315142" y="1521229"/>
            <a:ext cx="4438997" cy="4781145"/>
          </a:xfrm>
        </p:spPr>
        <p:txBody>
          <a:bodyPr/>
          <a:lstStyle/>
          <a:p>
            <a:r>
              <a:rPr lang="en-US" b="1" dirty="0"/>
              <a:t>Superficial: </a:t>
            </a:r>
            <a:r>
              <a:rPr lang="en-US" dirty="0"/>
              <a:t>epidermis</a:t>
            </a:r>
          </a:p>
          <a:p>
            <a:r>
              <a:rPr lang="en-US" b="1" dirty="0"/>
              <a:t>Partial Thickness: </a:t>
            </a:r>
            <a:r>
              <a:rPr lang="en-US" dirty="0"/>
              <a:t>dermis and epidermis</a:t>
            </a:r>
          </a:p>
          <a:p>
            <a:r>
              <a:rPr lang="en-US" b="1" dirty="0"/>
              <a:t>Full Thickness: </a:t>
            </a:r>
            <a:r>
              <a:rPr lang="en-US" dirty="0"/>
              <a:t>subcutaneous layer and all layers above</a:t>
            </a:r>
          </a:p>
        </p:txBody>
      </p:sp>
      <p:pic>
        <p:nvPicPr>
          <p:cNvPr id="8" name="Picture 7" descr="Diagram depicting superficial (first degree), partial thickness (second degree), and full thickness (third degree) burns. Diagram also shows which layers of skin they affect (epidermis, dermis, and subcutaneous tissue). Superficial burns affect the epidermis. Partial thickness burns affect the dermis and epidermis. Full thickness burns affect the subcutaneous tissue and all layers above. ">
            <a:extLst>
              <a:ext uri="{FF2B5EF4-FFF2-40B4-BE49-F238E27FC236}">
                <a16:creationId xmlns:a16="http://schemas.microsoft.com/office/drawing/2014/main" id="{DBE3D0D7-C5E5-40B1-868E-839E6DFBF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5288" y="1812015"/>
            <a:ext cx="3889820" cy="2349047"/>
          </a:xfrm>
          <a:prstGeom prst="rect">
            <a:avLst/>
          </a:prstGeom>
        </p:spPr>
      </p:pic>
      <p:sp>
        <p:nvSpPr>
          <p:cNvPr id="7" name="Content Placeholder 6">
            <a:extLst>
              <a:ext uri="{FF2B5EF4-FFF2-40B4-BE49-F238E27FC236}">
                <a16:creationId xmlns:a16="http://schemas.microsoft.com/office/drawing/2014/main" id="{D10ADFB8-4EF1-4503-B5CA-125709290FCD}"/>
              </a:ext>
            </a:extLst>
          </p:cNvPr>
          <p:cNvSpPr>
            <a:spLocks noGrp="1"/>
          </p:cNvSpPr>
          <p:nvPr>
            <p:ph sz="quarter" idx="12"/>
          </p:nvPr>
        </p:nvSpPr>
        <p:spPr/>
        <p:txBody>
          <a:bodyPr/>
          <a:lstStyle/>
          <a:p>
            <a:r>
              <a:rPr lang="en-US" dirty="0"/>
              <a:t>PM 3-9</a:t>
            </a:r>
          </a:p>
        </p:txBody>
      </p:sp>
      <p:sp>
        <p:nvSpPr>
          <p:cNvPr id="4" name="Text Placeholder 3">
            <a:extLst>
              <a:ext uri="{FF2B5EF4-FFF2-40B4-BE49-F238E27FC236}">
                <a16:creationId xmlns:a16="http://schemas.microsoft.com/office/drawing/2014/main" id="{83D1E9AA-37C8-4115-A417-DBC48F199092}"/>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C873C256-457A-4E37-BE41-3F917B53AFC3}"/>
              </a:ext>
            </a:extLst>
          </p:cNvPr>
          <p:cNvSpPr>
            <a:spLocks noGrp="1"/>
          </p:cNvSpPr>
          <p:nvPr>
            <p:ph type="body" sz="quarter" idx="11"/>
          </p:nvPr>
        </p:nvSpPr>
        <p:spPr/>
        <p:txBody>
          <a:bodyPr/>
          <a:lstStyle/>
          <a:p>
            <a:r>
              <a:rPr lang="en-US" dirty="0"/>
              <a:t>3-24</a:t>
            </a:r>
          </a:p>
        </p:txBody>
      </p:sp>
    </p:spTree>
    <p:extLst>
      <p:ext uri="{BB962C8B-B14F-4D97-AF65-F5344CB8AC3E}">
        <p14:creationId xmlns:p14="http://schemas.microsoft.com/office/powerpoint/2010/main" val="27965848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3CBEF3-7DC7-4259-A35C-FCF4B78583C6}"/>
              </a:ext>
            </a:extLst>
          </p:cNvPr>
          <p:cNvSpPr>
            <a:spLocks noGrp="1"/>
          </p:cNvSpPr>
          <p:nvPr>
            <p:ph type="title"/>
          </p:nvPr>
        </p:nvSpPr>
        <p:spPr/>
        <p:txBody>
          <a:bodyPr>
            <a:normAutofit fontScale="90000"/>
          </a:bodyPr>
          <a:lstStyle/>
          <a:p>
            <a:r>
              <a:rPr lang="en-US" dirty="0"/>
              <a:t>Treatment for Chemical Burns</a:t>
            </a:r>
          </a:p>
        </p:txBody>
      </p:sp>
      <p:sp>
        <p:nvSpPr>
          <p:cNvPr id="2" name="Content Placeholder 1">
            <a:extLst>
              <a:ext uri="{FF2B5EF4-FFF2-40B4-BE49-F238E27FC236}">
                <a16:creationId xmlns:a16="http://schemas.microsoft.com/office/drawing/2014/main" id="{877A4122-B5A8-4546-A678-AB4B9C3BEA95}"/>
              </a:ext>
            </a:extLst>
          </p:cNvPr>
          <p:cNvSpPr>
            <a:spLocks noGrp="1"/>
          </p:cNvSpPr>
          <p:nvPr>
            <p:ph idx="1"/>
          </p:nvPr>
        </p:nvSpPr>
        <p:spPr>
          <a:xfrm>
            <a:off x="315143" y="1521230"/>
            <a:ext cx="6814140" cy="4281694"/>
          </a:xfrm>
        </p:spPr>
        <p:txBody>
          <a:bodyPr>
            <a:normAutofit lnSpcReduction="10000"/>
          </a:bodyPr>
          <a:lstStyle/>
          <a:p>
            <a:r>
              <a:rPr lang="en-US" dirty="0"/>
              <a:t>Remove cause of burn and affected clothing or jewelry </a:t>
            </a:r>
          </a:p>
          <a:p>
            <a:r>
              <a:rPr lang="en-US" dirty="0"/>
              <a:t>If irritant is dry, gently brush away as much as possible </a:t>
            </a:r>
          </a:p>
          <a:p>
            <a:pPr lvl="1"/>
            <a:r>
              <a:rPr lang="en-US" dirty="0"/>
              <a:t>Always brush away from eyes, survivor, and yourself </a:t>
            </a:r>
          </a:p>
          <a:p>
            <a:r>
              <a:rPr lang="en-US" dirty="0"/>
              <a:t>Flush with lots of cool running water </a:t>
            </a:r>
          </a:p>
          <a:p>
            <a:r>
              <a:rPr lang="en-US" dirty="0"/>
              <a:t>Apply cool, wet compress to relieve pain </a:t>
            </a:r>
          </a:p>
          <a:p>
            <a:r>
              <a:rPr lang="en-US" dirty="0"/>
              <a:t>Cover wound loosely with dry, sterile or clean dressing </a:t>
            </a:r>
          </a:p>
          <a:p>
            <a:pPr lvl="1"/>
            <a:endParaRPr lang="en-US" dirty="0"/>
          </a:p>
          <a:p>
            <a:endParaRPr lang="en-US" dirty="0"/>
          </a:p>
        </p:txBody>
      </p:sp>
      <p:pic>
        <p:nvPicPr>
          <p:cNvPr id="6" name="Picture 5" descr="Skull and crossbones hazard symbol.">
            <a:extLst>
              <a:ext uri="{FF2B5EF4-FFF2-40B4-BE49-F238E27FC236}">
                <a16:creationId xmlns:a16="http://schemas.microsoft.com/office/drawing/2014/main" id="{A70CEF3D-5AAD-4439-8474-9D4D99439577}"/>
              </a:ext>
            </a:extLst>
          </p:cNvPr>
          <p:cNvPicPr>
            <a:picLocks noChangeAspect="1"/>
          </p:cNvPicPr>
          <p:nvPr/>
        </p:nvPicPr>
        <p:blipFill>
          <a:blip r:embed="rId2"/>
          <a:stretch>
            <a:fillRect/>
          </a:stretch>
        </p:blipFill>
        <p:spPr>
          <a:xfrm>
            <a:off x="7129282" y="3512968"/>
            <a:ext cx="2014718" cy="2012371"/>
          </a:xfrm>
          <a:prstGeom prst="rect">
            <a:avLst/>
          </a:prstGeom>
        </p:spPr>
      </p:pic>
      <p:sp>
        <p:nvSpPr>
          <p:cNvPr id="7" name="Content Placeholder 6">
            <a:extLst>
              <a:ext uri="{FF2B5EF4-FFF2-40B4-BE49-F238E27FC236}">
                <a16:creationId xmlns:a16="http://schemas.microsoft.com/office/drawing/2014/main" id="{A7D650CD-2201-4F28-AE4A-D6C10D11BA31}"/>
              </a:ext>
            </a:extLst>
          </p:cNvPr>
          <p:cNvSpPr>
            <a:spLocks noGrp="1"/>
          </p:cNvSpPr>
          <p:nvPr>
            <p:ph sz="quarter" idx="12"/>
          </p:nvPr>
        </p:nvSpPr>
        <p:spPr/>
        <p:txBody>
          <a:bodyPr/>
          <a:lstStyle/>
          <a:p>
            <a:r>
              <a:rPr lang="en-US" dirty="0"/>
              <a:t>PM 3-10</a:t>
            </a:r>
          </a:p>
        </p:txBody>
      </p:sp>
      <p:sp>
        <p:nvSpPr>
          <p:cNvPr id="4" name="Text Placeholder 3">
            <a:extLst>
              <a:ext uri="{FF2B5EF4-FFF2-40B4-BE49-F238E27FC236}">
                <a16:creationId xmlns:a16="http://schemas.microsoft.com/office/drawing/2014/main" id="{101F229D-C6A9-42D1-9315-6138E1B547DF}"/>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60F6F5BC-66ED-449A-B0B3-D6A8F36804C6}"/>
              </a:ext>
            </a:extLst>
          </p:cNvPr>
          <p:cNvSpPr>
            <a:spLocks noGrp="1"/>
          </p:cNvSpPr>
          <p:nvPr>
            <p:ph type="body" sz="quarter" idx="11"/>
          </p:nvPr>
        </p:nvSpPr>
        <p:spPr/>
        <p:txBody>
          <a:bodyPr/>
          <a:lstStyle/>
          <a:p>
            <a:r>
              <a:rPr lang="en-US" dirty="0"/>
              <a:t>3-25</a:t>
            </a:r>
          </a:p>
        </p:txBody>
      </p:sp>
    </p:spTree>
    <p:extLst>
      <p:ext uri="{BB962C8B-B14F-4D97-AF65-F5344CB8AC3E}">
        <p14:creationId xmlns:p14="http://schemas.microsoft.com/office/powerpoint/2010/main" val="1468901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106ACD-CE2B-486E-A7D7-BB2F72788CA4}"/>
              </a:ext>
            </a:extLst>
          </p:cNvPr>
          <p:cNvSpPr>
            <a:spLocks noGrp="1"/>
          </p:cNvSpPr>
          <p:nvPr>
            <p:ph type="title"/>
          </p:nvPr>
        </p:nvSpPr>
        <p:spPr/>
        <p:txBody>
          <a:bodyPr>
            <a:normAutofit fontScale="90000"/>
          </a:bodyPr>
          <a:lstStyle/>
          <a:p>
            <a:r>
              <a:rPr lang="en-US" dirty="0"/>
              <a:t>Emergency Operations Plan (EOP)</a:t>
            </a:r>
          </a:p>
        </p:txBody>
      </p:sp>
      <p:sp>
        <p:nvSpPr>
          <p:cNvPr id="2" name="Content Placeholder 1">
            <a:extLst>
              <a:ext uri="{FF2B5EF4-FFF2-40B4-BE49-F238E27FC236}">
                <a16:creationId xmlns:a16="http://schemas.microsoft.com/office/drawing/2014/main" id="{FC5807BF-7531-4A87-A783-93D4459D2732}"/>
              </a:ext>
            </a:extLst>
          </p:cNvPr>
          <p:cNvSpPr>
            <a:spLocks noGrp="1"/>
          </p:cNvSpPr>
          <p:nvPr>
            <p:ph idx="1"/>
          </p:nvPr>
        </p:nvSpPr>
        <p:spPr>
          <a:xfrm>
            <a:off x="298460" y="1521229"/>
            <a:ext cx="8512974" cy="4781145"/>
          </a:xfrm>
        </p:spPr>
        <p:txBody>
          <a:bodyPr>
            <a:normAutofit/>
          </a:bodyPr>
          <a:lstStyle/>
          <a:p>
            <a:r>
              <a:rPr lang="en-US" dirty="0"/>
              <a:t>All government agencies with a role in disaster response work to organize and coordinate their agencies’ activities before an emergency or disaster using EOP’s: </a:t>
            </a:r>
          </a:p>
          <a:p>
            <a:pPr lvl="1"/>
            <a:r>
              <a:rPr lang="en-US" dirty="0"/>
              <a:t>Assigns responsibility to organizations and individuals</a:t>
            </a:r>
          </a:p>
          <a:p>
            <a:pPr lvl="1"/>
            <a:r>
              <a:rPr lang="en-US" dirty="0"/>
              <a:t>Sets forth lines of authority</a:t>
            </a:r>
          </a:p>
          <a:p>
            <a:pPr lvl="1"/>
            <a:r>
              <a:rPr lang="en-US" dirty="0"/>
              <a:t>Describes how people and property will be protected</a:t>
            </a:r>
          </a:p>
          <a:p>
            <a:pPr lvl="1"/>
            <a:r>
              <a:rPr lang="en-US" dirty="0"/>
              <a:t>Identifies personnel, equipment, facilities, supplies, and other resources </a:t>
            </a:r>
          </a:p>
        </p:txBody>
      </p:sp>
      <p:sp>
        <p:nvSpPr>
          <p:cNvPr id="6" name="Content Placeholder 5">
            <a:extLst>
              <a:ext uri="{FF2B5EF4-FFF2-40B4-BE49-F238E27FC236}">
                <a16:creationId xmlns:a16="http://schemas.microsoft.com/office/drawing/2014/main" id="{FE3C7D6C-D209-4E16-8A85-C1C170C77333}"/>
              </a:ext>
            </a:extLst>
          </p:cNvPr>
          <p:cNvSpPr>
            <a:spLocks noGrp="1"/>
          </p:cNvSpPr>
          <p:nvPr>
            <p:ph sz="quarter" idx="12"/>
          </p:nvPr>
        </p:nvSpPr>
        <p:spPr/>
        <p:txBody>
          <a:bodyPr/>
          <a:lstStyle/>
          <a:p>
            <a:r>
              <a:rPr lang="en-US" dirty="0"/>
              <a:t>PM 1-3</a:t>
            </a:r>
          </a:p>
        </p:txBody>
      </p:sp>
      <p:sp>
        <p:nvSpPr>
          <p:cNvPr id="4" name="Text Placeholder 3">
            <a:extLst>
              <a:ext uri="{FF2B5EF4-FFF2-40B4-BE49-F238E27FC236}">
                <a16:creationId xmlns:a16="http://schemas.microsoft.com/office/drawing/2014/main" id="{C58F5B62-C322-4582-9650-C466266CA5A1}"/>
              </a:ext>
            </a:extLst>
          </p:cNvPr>
          <p:cNvSpPr>
            <a:spLocks noGrp="1"/>
          </p:cNvSpPr>
          <p:nvPr>
            <p:ph type="body" sz="quarter" idx="10"/>
          </p:nvPr>
        </p:nvSpPr>
        <p:spPr/>
        <p:txBody>
          <a:bodyPr/>
          <a:lstStyle/>
          <a:p>
            <a:r>
              <a:rPr lang="en-US" dirty="0"/>
              <a:t>CERT Basic Training Unit 1: Disaster Preparedness</a:t>
            </a:r>
          </a:p>
        </p:txBody>
      </p:sp>
      <p:sp>
        <p:nvSpPr>
          <p:cNvPr id="5" name="Text Placeholder 4">
            <a:extLst>
              <a:ext uri="{FF2B5EF4-FFF2-40B4-BE49-F238E27FC236}">
                <a16:creationId xmlns:a16="http://schemas.microsoft.com/office/drawing/2014/main" id="{0CE874F4-CA2B-4C0B-9D9C-9F8A14AA1253}"/>
              </a:ext>
            </a:extLst>
          </p:cNvPr>
          <p:cNvSpPr>
            <a:spLocks noGrp="1"/>
          </p:cNvSpPr>
          <p:nvPr>
            <p:ph type="body" sz="quarter" idx="11"/>
          </p:nvPr>
        </p:nvSpPr>
        <p:spPr/>
        <p:txBody>
          <a:bodyPr/>
          <a:lstStyle/>
          <a:p>
            <a:r>
              <a:rPr lang="en-US" dirty="0"/>
              <a:t>1-7</a:t>
            </a:r>
          </a:p>
        </p:txBody>
      </p:sp>
    </p:spTree>
    <p:extLst>
      <p:ext uri="{BB962C8B-B14F-4D97-AF65-F5344CB8AC3E}">
        <p14:creationId xmlns:p14="http://schemas.microsoft.com/office/powerpoint/2010/main" val="29194259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AA5CC1-198A-4E12-B169-FF925B9034FD}"/>
              </a:ext>
            </a:extLst>
          </p:cNvPr>
          <p:cNvSpPr>
            <a:spLocks noGrp="1"/>
          </p:cNvSpPr>
          <p:nvPr>
            <p:ph type="title"/>
          </p:nvPr>
        </p:nvSpPr>
        <p:spPr/>
        <p:txBody>
          <a:bodyPr/>
          <a:lstStyle/>
          <a:p>
            <a:r>
              <a:rPr lang="en-US" dirty="0"/>
              <a:t>Wound Care</a:t>
            </a:r>
          </a:p>
        </p:txBody>
      </p:sp>
      <p:sp>
        <p:nvSpPr>
          <p:cNvPr id="2" name="Content Placeholder 1">
            <a:extLst>
              <a:ext uri="{FF2B5EF4-FFF2-40B4-BE49-F238E27FC236}">
                <a16:creationId xmlns:a16="http://schemas.microsoft.com/office/drawing/2014/main" id="{F3E12E59-A5C1-438D-9DB7-E4A739EB6263}"/>
              </a:ext>
            </a:extLst>
          </p:cNvPr>
          <p:cNvSpPr>
            <a:spLocks noGrp="1"/>
          </p:cNvSpPr>
          <p:nvPr>
            <p:ph idx="1"/>
          </p:nvPr>
        </p:nvSpPr>
        <p:spPr>
          <a:xfrm>
            <a:off x="315141" y="1521229"/>
            <a:ext cx="4863527" cy="4758287"/>
          </a:xfrm>
        </p:spPr>
        <p:txBody>
          <a:bodyPr/>
          <a:lstStyle/>
          <a:p>
            <a:r>
              <a:rPr lang="en-US" dirty="0"/>
              <a:t>Main treatment for wounds:</a:t>
            </a:r>
          </a:p>
          <a:p>
            <a:pPr lvl="1"/>
            <a:r>
              <a:rPr lang="en-US" dirty="0"/>
              <a:t>Control bleeding</a:t>
            </a:r>
          </a:p>
          <a:p>
            <a:pPr lvl="1"/>
            <a:r>
              <a:rPr lang="en-US" dirty="0"/>
              <a:t>Apply dressing and bandage </a:t>
            </a:r>
          </a:p>
          <a:p>
            <a:r>
              <a:rPr lang="en-US" dirty="0"/>
              <a:t>Apply dressing and bandage:</a:t>
            </a:r>
          </a:p>
          <a:p>
            <a:pPr lvl="1"/>
            <a:r>
              <a:rPr lang="en-US" dirty="0"/>
              <a:t>Apply dressing directly to wound</a:t>
            </a:r>
          </a:p>
          <a:p>
            <a:pPr lvl="1"/>
            <a:r>
              <a:rPr lang="en-US" dirty="0"/>
              <a:t>Bandage holds dressing in place </a:t>
            </a:r>
          </a:p>
          <a:p>
            <a:pPr marL="457189" lvl="1" indent="0">
              <a:buNone/>
            </a:pPr>
            <a:endParaRPr lang="en-US" dirty="0"/>
          </a:p>
          <a:p>
            <a:endParaRPr lang="en-US" dirty="0"/>
          </a:p>
        </p:txBody>
      </p:sp>
      <p:pic>
        <p:nvPicPr>
          <p:cNvPr id="6" name="Picture 5" descr="Photo: CERT member applies dressing to a wound on a patient's wrist.">
            <a:extLst>
              <a:ext uri="{FF2B5EF4-FFF2-40B4-BE49-F238E27FC236}">
                <a16:creationId xmlns:a16="http://schemas.microsoft.com/office/drawing/2014/main" id="{F5001F16-FF4C-4597-BD36-D68DEB3B09C8}"/>
              </a:ext>
            </a:extLst>
          </p:cNvPr>
          <p:cNvPicPr>
            <a:picLocks noChangeAspect="1"/>
          </p:cNvPicPr>
          <p:nvPr/>
        </p:nvPicPr>
        <p:blipFill>
          <a:blip r:embed="rId2"/>
          <a:stretch>
            <a:fillRect/>
          </a:stretch>
        </p:blipFill>
        <p:spPr>
          <a:xfrm>
            <a:off x="5959906" y="2254915"/>
            <a:ext cx="2145322" cy="3214235"/>
          </a:xfrm>
          <a:prstGeom prst="rect">
            <a:avLst/>
          </a:prstGeom>
        </p:spPr>
      </p:pic>
      <p:sp>
        <p:nvSpPr>
          <p:cNvPr id="7" name="Content Placeholder 6">
            <a:extLst>
              <a:ext uri="{FF2B5EF4-FFF2-40B4-BE49-F238E27FC236}">
                <a16:creationId xmlns:a16="http://schemas.microsoft.com/office/drawing/2014/main" id="{F82B63E1-6CE7-4FFA-84E2-1C6F612D07B0}"/>
              </a:ext>
            </a:extLst>
          </p:cNvPr>
          <p:cNvSpPr>
            <a:spLocks noGrp="1"/>
          </p:cNvSpPr>
          <p:nvPr>
            <p:ph sz="quarter" idx="12"/>
          </p:nvPr>
        </p:nvSpPr>
        <p:spPr/>
        <p:txBody>
          <a:bodyPr/>
          <a:lstStyle/>
          <a:p>
            <a:r>
              <a:rPr lang="en-US" dirty="0"/>
              <a:t>PM 3-11</a:t>
            </a:r>
          </a:p>
        </p:txBody>
      </p:sp>
      <p:sp>
        <p:nvSpPr>
          <p:cNvPr id="4" name="Text Placeholder 3">
            <a:extLst>
              <a:ext uri="{FF2B5EF4-FFF2-40B4-BE49-F238E27FC236}">
                <a16:creationId xmlns:a16="http://schemas.microsoft.com/office/drawing/2014/main" id="{82EF74D6-EC24-4300-BCCC-FD9BAB0418FC}"/>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41040BFC-87F2-4F71-B273-BE8E2798D340}"/>
              </a:ext>
            </a:extLst>
          </p:cNvPr>
          <p:cNvSpPr>
            <a:spLocks noGrp="1"/>
          </p:cNvSpPr>
          <p:nvPr>
            <p:ph type="body" sz="quarter" idx="11"/>
          </p:nvPr>
        </p:nvSpPr>
        <p:spPr/>
        <p:txBody>
          <a:bodyPr/>
          <a:lstStyle/>
          <a:p>
            <a:r>
              <a:rPr lang="en-US" dirty="0"/>
              <a:t>3-26</a:t>
            </a:r>
          </a:p>
        </p:txBody>
      </p:sp>
    </p:spTree>
    <p:extLst>
      <p:ext uri="{BB962C8B-B14F-4D97-AF65-F5344CB8AC3E}">
        <p14:creationId xmlns:p14="http://schemas.microsoft.com/office/powerpoint/2010/main" val="12090820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EAADD9-BE94-4ED9-9244-943111315873}"/>
              </a:ext>
            </a:extLst>
          </p:cNvPr>
          <p:cNvSpPr>
            <a:spLocks noGrp="1"/>
          </p:cNvSpPr>
          <p:nvPr>
            <p:ph type="title"/>
          </p:nvPr>
        </p:nvSpPr>
        <p:spPr/>
        <p:txBody>
          <a:bodyPr/>
          <a:lstStyle/>
          <a:p>
            <a:r>
              <a:rPr lang="en-US" dirty="0"/>
              <a:t>Rules of Dressing</a:t>
            </a:r>
          </a:p>
        </p:txBody>
      </p:sp>
      <p:sp>
        <p:nvSpPr>
          <p:cNvPr id="2" name="Content Placeholder 1">
            <a:extLst>
              <a:ext uri="{FF2B5EF4-FFF2-40B4-BE49-F238E27FC236}">
                <a16:creationId xmlns:a16="http://schemas.microsoft.com/office/drawing/2014/main" id="{B05CDFB7-A9CE-4583-B91C-4A92599AF2D5}"/>
              </a:ext>
            </a:extLst>
          </p:cNvPr>
          <p:cNvSpPr>
            <a:spLocks noGrp="1"/>
          </p:cNvSpPr>
          <p:nvPr>
            <p:ph idx="1"/>
          </p:nvPr>
        </p:nvSpPr>
        <p:spPr/>
        <p:txBody>
          <a:bodyPr/>
          <a:lstStyle/>
          <a:p>
            <a:r>
              <a:rPr lang="en-US" dirty="0"/>
              <a:t>If active bleeding:</a:t>
            </a:r>
          </a:p>
          <a:p>
            <a:pPr lvl="1"/>
            <a:r>
              <a:rPr lang="en-US" dirty="0"/>
              <a:t>Redress OVER existing dressing </a:t>
            </a:r>
          </a:p>
          <a:p>
            <a:r>
              <a:rPr lang="en-US" dirty="0"/>
              <a:t>If no active bleeding:</a:t>
            </a:r>
          </a:p>
          <a:p>
            <a:pPr lvl="1"/>
            <a:r>
              <a:rPr lang="en-US" dirty="0"/>
              <a:t>Maintain the pressure and keep wound bandaged until further treatment by a medical professional </a:t>
            </a:r>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2C7D752E-3F06-41CE-8EE1-82481756805F}"/>
              </a:ext>
            </a:extLst>
          </p:cNvPr>
          <p:cNvSpPr>
            <a:spLocks noGrp="1"/>
          </p:cNvSpPr>
          <p:nvPr>
            <p:ph sz="quarter" idx="12"/>
          </p:nvPr>
        </p:nvSpPr>
        <p:spPr/>
        <p:txBody>
          <a:bodyPr/>
          <a:lstStyle/>
          <a:p>
            <a:r>
              <a:rPr lang="en-US" dirty="0"/>
              <a:t>PM 3-11</a:t>
            </a:r>
          </a:p>
        </p:txBody>
      </p:sp>
      <p:sp>
        <p:nvSpPr>
          <p:cNvPr id="4" name="Text Placeholder 3">
            <a:extLst>
              <a:ext uri="{FF2B5EF4-FFF2-40B4-BE49-F238E27FC236}">
                <a16:creationId xmlns:a16="http://schemas.microsoft.com/office/drawing/2014/main" id="{E3F23A73-EADD-447A-8998-93DB15A9DF47}"/>
              </a:ext>
            </a:extLst>
          </p:cNvPr>
          <p:cNvSpPr>
            <a:spLocks noGrp="1"/>
          </p:cNvSpPr>
          <p:nvPr>
            <p:ph type="body" sz="quarter" idx="10"/>
          </p:nvPr>
        </p:nvSpPr>
        <p:spPr>
          <a:xfrm>
            <a:off x="1429787" y="6385716"/>
            <a:ext cx="4628113"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F3CBB809-6232-41EF-BAB3-EEAA248E54ED}"/>
              </a:ext>
            </a:extLst>
          </p:cNvPr>
          <p:cNvSpPr>
            <a:spLocks noGrp="1"/>
          </p:cNvSpPr>
          <p:nvPr>
            <p:ph type="body" sz="quarter" idx="11"/>
          </p:nvPr>
        </p:nvSpPr>
        <p:spPr/>
        <p:txBody>
          <a:bodyPr/>
          <a:lstStyle/>
          <a:p>
            <a:r>
              <a:rPr lang="en-US" dirty="0"/>
              <a:t>3-27</a:t>
            </a:r>
          </a:p>
        </p:txBody>
      </p:sp>
    </p:spTree>
    <p:extLst>
      <p:ext uri="{BB962C8B-B14F-4D97-AF65-F5344CB8AC3E}">
        <p14:creationId xmlns:p14="http://schemas.microsoft.com/office/powerpoint/2010/main" val="28146799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AC15C4-3A90-4108-B0CE-68724D3611B0}"/>
              </a:ext>
            </a:extLst>
          </p:cNvPr>
          <p:cNvSpPr>
            <a:spLocks noGrp="1"/>
          </p:cNvSpPr>
          <p:nvPr>
            <p:ph type="title"/>
          </p:nvPr>
        </p:nvSpPr>
        <p:spPr/>
        <p:txBody>
          <a:bodyPr/>
          <a:lstStyle/>
          <a:p>
            <a:r>
              <a:rPr lang="en-US" dirty="0"/>
              <a:t>Signs of Infection</a:t>
            </a:r>
          </a:p>
        </p:txBody>
      </p:sp>
      <p:sp>
        <p:nvSpPr>
          <p:cNvPr id="2" name="Content Placeholder 1">
            <a:extLst>
              <a:ext uri="{FF2B5EF4-FFF2-40B4-BE49-F238E27FC236}">
                <a16:creationId xmlns:a16="http://schemas.microsoft.com/office/drawing/2014/main" id="{A8F1180D-7ED8-48CC-8323-BECE71B11C38}"/>
              </a:ext>
            </a:extLst>
          </p:cNvPr>
          <p:cNvSpPr>
            <a:spLocks noGrp="1"/>
          </p:cNvSpPr>
          <p:nvPr>
            <p:ph idx="1"/>
          </p:nvPr>
        </p:nvSpPr>
        <p:spPr/>
        <p:txBody>
          <a:bodyPr/>
          <a:lstStyle/>
          <a:p>
            <a:r>
              <a:rPr lang="en-US" dirty="0"/>
              <a:t>Signs of possible infection:</a:t>
            </a:r>
          </a:p>
          <a:p>
            <a:pPr lvl="1"/>
            <a:r>
              <a:rPr lang="en-US" dirty="0"/>
              <a:t>Swelling around wound site</a:t>
            </a:r>
          </a:p>
          <a:p>
            <a:pPr lvl="1"/>
            <a:r>
              <a:rPr lang="en-US" dirty="0"/>
              <a:t>Discoloration</a:t>
            </a:r>
          </a:p>
          <a:p>
            <a:pPr lvl="1"/>
            <a:r>
              <a:rPr lang="en-US" dirty="0"/>
              <a:t>Discharge from wound</a:t>
            </a:r>
          </a:p>
          <a:p>
            <a:pPr lvl="1"/>
            <a:r>
              <a:rPr lang="en-US" dirty="0"/>
              <a:t>Red striations from wound site </a:t>
            </a:r>
          </a:p>
          <a:p>
            <a:endParaRPr lang="en-US" dirty="0"/>
          </a:p>
        </p:txBody>
      </p:sp>
      <p:pic>
        <p:nvPicPr>
          <p:cNvPr id="6" name="Picture 5" descr="Photo depicting redness around a wound.">
            <a:extLst>
              <a:ext uri="{FF2B5EF4-FFF2-40B4-BE49-F238E27FC236}">
                <a16:creationId xmlns:a16="http://schemas.microsoft.com/office/drawing/2014/main" id="{25129654-EA14-4804-8DB2-0026F9EA83D8}"/>
              </a:ext>
            </a:extLst>
          </p:cNvPr>
          <p:cNvPicPr>
            <a:picLocks noChangeAspect="1"/>
          </p:cNvPicPr>
          <p:nvPr/>
        </p:nvPicPr>
        <p:blipFill>
          <a:blip r:embed="rId2"/>
          <a:stretch>
            <a:fillRect/>
          </a:stretch>
        </p:blipFill>
        <p:spPr>
          <a:xfrm>
            <a:off x="5694668" y="1807667"/>
            <a:ext cx="3134191" cy="2104134"/>
          </a:xfrm>
          <a:prstGeom prst="rect">
            <a:avLst/>
          </a:prstGeom>
        </p:spPr>
      </p:pic>
      <p:pic>
        <p:nvPicPr>
          <p:cNvPr id="7" name="Picture 6" descr="Photo depicting red, swelling wounds on arm. ">
            <a:extLst>
              <a:ext uri="{FF2B5EF4-FFF2-40B4-BE49-F238E27FC236}">
                <a16:creationId xmlns:a16="http://schemas.microsoft.com/office/drawing/2014/main" id="{A9815D8F-06D5-41CB-B43D-FD7548588985}"/>
              </a:ext>
            </a:extLst>
          </p:cNvPr>
          <p:cNvPicPr>
            <a:picLocks noChangeAspect="1"/>
          </p:cNvPicPr>
          <p:nvPr/>
        </p:nvPicPr>
        <p:blipFill>
          <a:blip r:embed="rId3"/>
          <a:stretch>
            <a:fillRect/>
          </a:stretch>
        </p:blipFill>
        <p:spPr>
          <a:xfrm>
            <a:off x="5694668" y="4198239"/>
            <a:ext cx="3124158" cy="1592765"/>
          </a:xfrm>
          <a:prstGeom prst="rect">
            <a:avLst/>
          </a:prstGeom>
        </p:spPr>
      </p:pic>
      <p:sp>
        <p:nvSpPr>
          <p:cNvPr id="8" name="Content Placeholder 7">
            <a:extLst>
              <a:ext uri="{FF2B5EF4-FFF2-40B4-BE49-F238E27FC236}">
                <a16:creationId xmlns:a16="http://schemas.microsoft.com/office/drawing/2014/main" id="{8DA885DC-AA3B-45D8-9250-93F688869AE5}"/>
              </a:ext>
            </a:extLst>
          </p:cNvPr>
          <p:cNvSpPr>
            <a:spLocks noGrp="1"/>
          </p:cNvSpPr>
          <p:nvPr>
            <p:ph sz="quarter" idx="12"/>
          </p:nvPr>
        </p:nvSpPr>
        <p:spPr/>
        <p:txBody>
          <a:bodyPr/>
          <a:lstStyle/>
          <a:p>
            <a:r>
              <a:rPr lang="en-US" dirty="0"/>
              <a:t>PM 3-11</a:t>
            </a:r>
          </a:p>
        </p:txBody>
      </p:sp>
      <p:sp>
        <p:nvSpPr>
          <p:cNvPr id="4" name="Text Placeholder 3">
            <a:extLst>
              <a:ext uri="{FF2B5EF4-FFF2-40B4-BE49-F238E27FC236}">
                <a16:creationId xmlns:a16="http://schemas.microsoft.com/office/drawing/2014/main" id="{6D09FECA-4612-49B3-90B4-58F4EF7237B1}"/>
              </a:ext>
            </a:extLst>
          </p:cNvPr>
          <p:cNvSpPr>
            <a:spLocks noGrp="1"/>
          </p:cNvSpPr>
          <p:nvPr>
            <p:ph type="body" sz="quarter" idx="10"/>
          </p:nvPr>
        </p:nvSpPr>
        <p:spPr>
          <a:xfrm>
            <a:off x="1429787" y="6385716"/>
            <a:ext cx="460173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7374048C-D109-40C4-B347-D5F5F005FFF7}"/>
              </a:ext>
            </a:extLst>
          </p:cNvPr>
          <p:cNvSpPr>
            <a:spLocks noGrp="1"/>
          </p:cNvSpPr>
          <p:nvPr>
            <p:ph type="body" sz="quarter" idx="11"/>
          </p:nvPr>
        </p:nvSpPr>
        <p:spPr/>
        <p:txBody>
          <a:bodyPr/>
          <a:lstStyle/>
          <a:p>
            <a:r>
              <a:rPr lang="en-US" dirty="0"/>
              <a:t>3-28</a:t>
            </a:r>
          </a:p>
        </p:txBody>
      </p:sp>
    </p:spTree>
    <p:extLst>
      <p:ext uri="{BB962C8B-B14F-4D97-AF65-F5344CB8AC3E}">
        <p14:creationId xmlns:p14="http://schemas.microsoft.com/office/powerpoint/2010/main" val="28433445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187FD5-CBAD-492D-8727-6AC3F1539333}"/>
              </a:ext>
            </a:extLst>
          </p:cNvPr>
          <p:cNvSpPr>
            <a:spLocks noGrp="1"/>
          </p:cNvSpPr>
          <p:nvPr>
            <p:ph type="title"/>
          </p:nvPr>
        </p:nvSpPr>
        <p:spPr/>
        <p:txBody>
          <a:bodyPr/>
          <a:lstStyle/>
          <a:p>
            <a:r>
              <a:rPr lang="en-US" dirty="0"/>
              <a:t>Amputations</a:t>
            </a:r>
          </a:p>
        </p:txBody>
      </p:sp>
      <p:sp>
        <p:nvSpPr>
          <p:cNvPr id="2" name="Content Placeholder 1">
            <a:extLst>
              <a:ext uri="{FF2B5EF4-FFF2-40B4-BE49-F238E27FC236}">
                <a16:creationId xmlns:a16="http://schemas.microsoft.com/office/drawing/2014/main" id="{E6CCD8A8-ACF9-4A19-813A-E80A81FC1D5D}"/>
              </a:ext>
            </a:extLst>
          </p:cNvPr>
          <p:cNvSpPr>
            <a:spLocks noGrp="1"/>
          </p:cNvSpPr>
          <p:nvPr>
            <p:ph idx="1"/>
          </p:nvPr>
        </p:nvSpPr>
        <p:spPr/>
        <p:txBody>
          <a:bodyPr/>
          <a:lstStyle/>
          <a:p>
            <a:r>
              <a:rPr lang="en-US" dirty="0"/>
              <a:t>If amputated body part is found:</a:t>
            </a:r>
          </a:p>
          <a:p>
            <a:pPr lvl="1"/>
            <a:r>
              <a:rPr lang="en-US" dirty="0"/>
              <a:t>Save tissue parts, wrapped in clean material and placed in plastic bag</a:t>
            </a:r>
          </a:p>
          <a:p>
            <a:pPr lvl="1"/>
            <a:r>
              <a:rPr lang="en-US" dirty="0"/>
              <a:t>Keep tissue parts cool, but NOT directly on ice</a:t>
            </a:r>
          </a:p>
          <a:p>
            <a:pPr lvl="1"/>
            <a:r>
              <a:rPr lang="en-US" dirty="0"/>
              <a:t>Keep severed part with survivor </a:t>
            </a:r>
          </a:p>
          <a:p>
            <a:endParaRPr lang="en-US" dirty="0"/>
          </a:p>
        </p:txBody>
      </p:sp>
      <p:sp>
        <p:nvSpPr>
          <p:cNvPr id="6" name="Content Placeholder 5">
            <a:extLst>
              <a:ext uri="{FF2B5EF4-FFF2-40B4-BE49-F238E27FC236}">
                <a16:creationId xmlns:a16="http://schemas.microsoft.com/office/drawing/2014/main" id="{187ABC5B-8553-4BBB-ACEB-151E3B6BE58D}"/>
              </a:ext>
            </a:extLst>
          </p:cNvPr>
          <p:cNvSpPr>
            <a:spLocks noGrp="1"/>
          </p:cNvSpPr>
          <p:nvPr>
            <p:ph sz="quarter" idx="12"/>
          </p:nvPr>
        </p:nvSpPr>
        <p:spPr/>
        <p:txBody>
          <a:bodyPr/>
          <a:lstStyle/>
          <a:p>
            <a:r>
              <a:rPr lang="en-US" dirty="0"/>
              <a:t>PM 3-11</a:t>
            </a:r>
          </a:p>
        </p:txBody>
      </p:sp>
      <p:sp>
        <p:nvSpPr>
          <p:cNvPr id="4" name="Text Placeholder 3">
            <a:extLst>
              <a:ext uri="{FF2B5EF4-FFF2-40B4-BE49-F238E27FC236}">
                <a16:creationId xmlns:a16="http://schemas.microsoft.com/office/drawing/2014/main" id="{C08A8B76-77FE-456A-8DE5-25B8BF8E556A}"/>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60AE5F56-CEBA-46F9-9F89-00BC7D764316}"/>
              </a:ext>
            </a:extLst>
          </p:cNvPr>
          <p:cNvSpPr>
            <a:spLocks noGrp="1"/>
          </p:cNvSpPr>
          <p:nvPr>
            <p:ph type="body" sz="quarter" idx="11"/>
          </p:nvPr>
        </p:nvSpPr>
        <p:spPr/>
        <p:txBody>
          <a:bodyPr/>
          <a:lstStyle/>
          <a:p>
            <a:r>
              <a:rPr lang="en-US" dirty="0"/>
              <a:t>3-29</a:t>
            </a:r>
          </a:p>
        </p:txBody>
      </p:sp>
    </p:spTree>
    <p:extLst>
      <p:ext uri="{BB962C8B-B14F-4D97-AF65-F5344CB8AC3E}">
        <p14:creationId xmlns:p14="http://schemas.microsoft.com/office/powerpoint/2010/main" val="23505463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CC5E99-6582-4DB4-9C54-CF0A320077FD}"/>
              </a:ext>
            </a:extLst>
          </p:cNvPr>
          <p:cNvSpPr>
            <a:spLocks noGrp="1"/>
          </p:cNvSpPr>
          <p:nvPr>
            <p:ph type="title"/>
          </p:nvPr>
        </p:nvSpPr>
        <p:spPr/>
        <p:txBody>
          <a:bodyPr/>
          <a:lstStyle/>
          <a:p>
            <a:r>
              <a:rPr lang="en-US" dirty="0"/>
              <a:t>Impaled Objects</a:t>
            </a:r>
          </a:p>
        </p:txBody>
      </p:sp>
      <p:sp>
        <p:nvSpPr>
          <p:cNvPr id="2" name="Content Placeholder 1">
            <a:extLst>
              <a:ext uri="{FF2B5EF4-FFF2-40B4-BE49-F238E27FC236}">
                <a16:creationId xmlns:a16="http://schemas.microsoft.com/office/drawing/2014/main" id="{D882FD26-3FA8-45DC-BD2A-384DDE4531F9}"/>
              </a:ext>
            </a:extLst>
          </p:cNvPr>
          <p:cNvSpPr>
            <a:spLocks noGrp="1"/>
          </p:cNvSpPr>
          <p:nvPr>
            <p:ph idx="1"/>
          </p:nvPr>
        </p:nvSpPr>
        <p:spPr/>
        <p:txBody>
          <a:bodyPr/>
          <a:lstStyle/>
          <a:p>
            <a:r>
              <a:rPr lang="en-US" dirty="0"/>
              <a:t>When foreign object is impaled in patient’s body:</a:t>
            </a:r>
          </a:p>
          <a:p>
            <a:pPr lvl="1"/>
            <a:r>
              <a:rPr lang="en-US" dirty="0"/>
              <a:t>Immobilize affected body part</a:t>
            </a:r>
          </a:p>
          <a:p>
            <a:pPr lvl="1"/>
            <a:r>
              <a:rPr lang="en-US" dirty="0"/>
              <a:t>Do not attempt to move or remove</a:t>
            </a:r>
          </a:p>
          <a:p>
            <a:pPr lvl="1"/>
            <a:r>
              <a:rPr lang="en-US" dirty="0"/>
              <a:t>Try to control bleeding at entrance wound</a:t>
            </a:r>
          </a:p>
          <a:p>
            <a:pPr lvl="1"/>
            <a:r>
              <a:rPr lang="en-US" dirty="0"/>
              <a:t>Clean and dress wound, making sure to stabilize impaled object </a:t>
            </a:r>
          </a:p>
          <a:p>
            <a:endParaRPr lang="en-US" dirty="0"/>
          </a:p>
        </p:txBody>
      </p:sp>
      <p:sp>
        <p:nvSpPr>
          <p:cNvPr id="6" name="Content Placeholder 5">
            <a:extLst>
              <a:ext uri="{FF2B5EF4-FFF2-40B4-BE49-F238E27FC236}">
                <a16:creationId xmlns:a16="http://schemas.microsoft.com/office/drawing/2014/main" id="{EF5F5827-E5D6-462E-B919-D5AC129F53A0}"/>
              </a:ext>
            </a:extLst>
          </p:cNvPr>
          <p:cNvSpPr>
            <a:spLocks noGrp="1"/>
          </p:cNvSpPr>
          <p:nvPr>
            <p:ph sz="quarter" idx="12"/>
          </p:nvPr>
        </p:nvSpPr>
        <p:spPr/>
        <p:txBody>
          <a:bodyPr/>
          <a:lstStyle/>
          <a:p>
            <a:r>
              <a:rPr lang="en-US" dirty="0"/>
              <a:t>PM 3-12</a:t>
            </a:r>
          </a:p>
        </p:txBody>
      </p:sp>
      <p:sp>
        <p:nvSpPr>
          <p:cNvPr id="4" name="Text Placeholder 3">
            <a:extLst>
              <a:ext uri="{FF2B5EF4-FFF2-40B4-BE49-F238E27FC236}">
                <a16:creationId xmlns:a16="http://schemas.microsoft.com/office/drawing/2014/main" id="{F75B3D11-EB1F-49C6-9611-75CCB466620E}"/>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8774E23D-C6E8-458E-B095-A80AEA55407F}"/>
              </a:ext>
            </a:extLst>
          </p:cNvPr>
          <p:cNvSpPr>
            <a:spLocks noGrp="1"/>
          </p:cNvSpPr>
          <p:nvPr>
            <p:ph type="body" sz="quarter" idx="11"/>
          </p:nvPr>
        </p:nvSpPr>
        <p:spPr/>
        <p:txBody>
          <a:bodyPr/>
          <a:lstStyle/>
          <a:p>
            <a:r>
              <a:rPr lang="en-US" dirty="0"/>
              <a:t>3-30</a:t>
            </a:r>
          </a:p>
        </p:txBody>
      </p:sp>
    </p:spTree>
    <p:extLst>
      <p:ext uri="{BB962C8B-B14F-4D97-AF65-F5344CB8AC3E}">
        <p14:creationId xmlns:p14="http://schemas.microsoft.com/office/powerpoint/2010/main" val="17126985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67E4D3-FFB6-448C-965C-DAEFCFA33725}"/>
              </a:ext>
            </a:extLst>
          </p:cNvPr>
          <p:cNvSpPr>
            <a:spLocks noGrp="1"/>
          </p:cNvSpPr>
          <p:nvPr>
            <p:ph type="title"/>
          </p:nvPr>
        </p:nvSpPr>
        <p:spPr/>
        <p:txBody>
          <a:bodyPr>
            <a:normAutofit fontScale="90000"/>
          </a:bodyPr>
          <a:lstStyle/>
          <a:p>
            <a:r>
              <a:rPr lang="en-US" dirty="0"/>
              <a:t>Fractures, Dislocations, Sprains, Strains</a:t>
            </a:r>
          </a:p>
        </p:txBody>
      </p:sp>
      <p:sp>
        <p:nvSpPr>
          <p:cNvPr id="2" name="Content Placeholder 1">
            <a:extLst>
              <a:ext uri="{FF2B5EF4-FFF2-40B4-BE49-F238E27FC236}">
                <a16:creationId xmlns:a16="http://schemas.microsoft.com/office/drawing/2014/main" id="{6904074D-C95E-4AE9-AD7F-85B54FC2B7BA}"/>
              </a:ext>
            </a:extLst>
          </p:cNvPr>
          <p:cNvSpPr>
            <a:spLocks noGrp="1"/>
          </p:cNvSpPr>
          <p:nvPr>
            <p:ph idx="1"/>
          </p:nvPr>
        </p:nvSpPr>
        <p:spPr/>
        <p:txBody>
          <a:bodyPr/>
          <a:lstStyle/>
          <a:p>
            <a:r>
              <a:rPr lang="en-US" dirty="0"/>
              <a:t>Immobilize injury and joints immediately above and below injury site </a:t>
            </a:r>
          </a:p>
          <a:p>
            <a:r>
              <a:rPr lang="en-US" dirty="0"/>
              <a:t>If uncertain of injury type, treat as fracture </a:t>
            </a:r>
          </a:p>
        </p:txBody>
      </p:sp>
      <p:sp>
        <p:nvSpPr>
          <p:cNvPr id="6" name="Content Placeholder 5">
            <a:extLst>
              <a:ext uri="{FF2B5EF4-FFF2-40B4-BE49-F238E27FC236}">
                <a16:creationId xmlns:a16="http://schemas.microsoft.com/office/drawing/2014/main" id="{10CE82D1-77A3-44AE-AEC3-A60B83087393}"/>
              </a:ext>
            </a:extLst>
          </p:cNvPr>
          <p:cNvSpPr>
            <a:spLocks noGrp="1"/>
          </p:cNvSpPr>
          <p:nvPr>
            <p:ph sz="quarter" idx="12"/>
          </p:nvPr>
        </p:nvSpPr>
        <p:spPr/>
        <p:txBody>
          <a:bodyPr/>
          <a:lstStyle/>
          <a:p>
            <a:r>
              <a:rPr lang="en-US" dirty="0"/>
              <a:t>PM 3-12</a:t>
            </a:r>
          </a:p>
        </p:txBody>
      </p:sp>
      <p:sp>
        <p:nvSpPr>
          <p:cNvPr id="4" name="Text Placeholder 3">
            <a:extLst>
              <a:ext uri="{FF2B5EF4-FFF2-40B4-BE49-F238E27FC236}">
                <a16:creationId xmlns:a16="http://schemas.microsoft.com/office/drawing/2014/main" id="{50E415B6-E7CE-4B8B-950D-A5091D56AE33}"/>
              </a:ext>
            </a:extLst>
          </p:cNvPr>
          <p:cNvSpPr>
            <a:spLocks noGrp="1"/>
          </p:cNvSpPr>
          <p:nvPr>
            <p:ph type="body" sz="quarter" idx="10"/>
          </p:nvPr>
        </p:nvSpPr>
        <p:spPr>
          <a:xfrm>
            <a:off x="1429787" y="6385716"/>
            <a:ext cx="4610528"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30207C8A-D48B-4488-BEE3-11DAFB18CC64}"/>
              </a:ext>
            </a:extLst>
          </p:cNvPr>
          <p:cNvSpPr>
            <a:spLocks noGrp="1"/>
          </p:cNvSpPr>
          <p:nvPr>
            <p:ph type="body" sz="quarter" idx="11"/>
          </p:nvPr>
        </p:nvSpPr>
        <p:spPr/>
        <p:txBody>
          <a:bodyPr/>
          <a:lstStyle/>
          <a:p>
            <a:r>
              <a:rPr lang="en-US" dirty="0"/>
              <a:t>3-31</a:t>
            </a:r>
          </a:p>
        </p:txBody>
      </p:sp>
    </p:spTree>
    <p:extLst>
      <p:ext uri="{BB962C8B-B14F-4D97-AF65-F5344CB8AC3E}">
        <p14:creationId xmlns:p14="http://schemas.microsoft.com/office/powerpoint/2010/main" val="24314396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p:txBody>
          <a:bodyPr/>
          <a:lstStyle/>
          <a:p>
            <a:r>
              <a:rPr lang="en-US" dirty="0"/>
              <a:t>Types of Fractures</a:t>
            </a:r>
            <a:r>
              <a:rPr lang="en-US" sz="800" dirty="0"/>
              <a:t> </a:t>
            </a:r>
            <a:r>
              <a:rPr lang="en-US" sz="800" dirty="0">
                <a:solidFill>
                  <a:srgbClr val="448431"/>
                </a:solidFill>
              </a:rPr>
              <a:t>(1 of 2)</a:t>
            </a:r>
            <a:endParaRPr lang="en-US" dirty="0">
              <a:solidFill>
                <a:srgbClr val="448431"/>
              </a:solidFill>
            </a:endParaRPr>
          </a:p>
        </p:txBody>
      </p:sp>
      <p:pic>
        <p:nvPicPr>
          <p:cNvPr id="6" name="Picture 5" descr="Diagram depicting open fracture in the upper arm. In the open fracture, the bone protrudes through the skin.">
            <a:extLst>
              <a:ext uri="{FF2B5EF4-FFF2-40B4-BE49-F238E27FC236}">
                <a16:creationId xmlns:a16="http://schemas.microsoft.com/office/drawing/2014/main" id="{EDBFAD9C-3D93-455D-A21F-7876347935CF}"/>
              </a:ext>
            </a:extLst>
          </p:cNvPr>
          <p:cNvPicPr/>
          <p:nvPr/>
        </p:nvPicPr>
        <p:blipFill>
          <a:blip r:embed="rId2"/>
          <a:stretch>
            <a:fillRect/>
          </a:stretch>
        </p:blipFill>
        <p:spPr>
          <a:xfrm>
            <a:off x="428609" y="2206854"/>
            <a:ext cx="4072453" cy="3265387"/>
          </a:xfrm>
          <a:prstGeom prst="rect">
            <a:avLst/>
          </a:prstGeom>
        </p:spPr>
      </p:pic>
      <p:pic>
        <p:nvPicPr>
          <p:cNvPr id="7" name="Picture 6" descr="Diagram depicting closed fracture in the upper arm. The closed fracture does not puncture the skin. ">
            <a:extLst>
              <a:ext uri="{FF2B5EF4-FFF2-40B4-BE49-F238E27FC236}">
                <a16:creationId xmlns:a16="http://schemas.microsoft.com/office/drawing/2014/main" id="{F5B91ED8-E671-4248-B606-ACCB52FBA01A}"/>
              </a:ext>
            </a:extLst>
          </p:cNvPr>
          <p:cNvPicPr/>
          <p:nvPr/>
        </p:nvPicPr>
        <p:blipFill>
          <a:blip r:embed="rId3"/>
          <a:stretch>
            <a:fillRect/>
          </a:stretch>
        </p:blipFill>
        <p:spPr>
          <a:xfrm>
            <a:off x="4642381" y="2206854"/>
            <a:ext cx="4069080" cy="3265386"/>
          </a:xfrm>
          <a:prstGeom prst="rect">
            <a:avLst/>
          </a:prstGeom>
        </p:spPr>
      </p:pic>
      <p:sp>
        <p:nvSpPr>
          <p:cNvPr id="8" name="Content Placeholder 7">
            <a:extLst>
              <a:ext uri="{FF2B5EF4-FFF2-40B4-BE49-F238E27FC236}">
                <a16:creationId xmlns:a16="http://schemas.microsoft.com/office/drawing/2014/main" id="{47BF01FE-8737-4E19-B592-4B030927F15F}"/>
              </a:ext>
            </a:extLst>
          </p:cNvPr>
          <p:cNvSpPr>
            <a:spLocks noGrp="1"/>
          </p:cNvSpPr>
          <p:nvPr>
            <p:ph sz="quarter" idx="12"/>
          </p:nvPr>
        </p:nvSpPr>
        <p:spPr/>
        <p:txBody>
          <a:bodyPr/>
          <a:lstStyle/>
          <a:p>
            <a:r>
              <a:rPr lang="en-US" dirty="0"/>
              <a:t>PM 3-12</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460173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r>
              <a:rPr lang="en-US" dirty="0"/>
              <a:t>3-32</a:t>
            </a:r>
          </a:p>
        </p:txBody>
      </p:sp>
    </p:spTree>
    <p:extLst>
      <p:ext uri="{BB962C8B-B14F-4D97-AF65-F5344CB8AC3E}">
        <p14:creationId xmlns:p14="http://schemas.microsoft.com/office/powerpoint/2010/main" val="26797082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E49EA0-F314-418F-8439-227C0AFB6754}"/>
              </a:ext>
            </a:extLst>
          </p:cNvPr>
          <p:cNvSpPr>
            <a:spLocks noGrp="1"/>
          </p:cNvSpPr>
          <p:nvPr>
            <p:ph type="title"/>
          </p:nvPr>
        </p:nvSpPr>
        <p:spPr/>
        <p:txBody>
          <a:bodyPr/>
          <a:lstStyle/>
          <a:p>
            <a:r>
              <a:rPr lang="en-US" dirty="0"/>
              <a:t>Types of Fractures</a:t>
            </a:r>
            <a:r>
              <a:rPr lang="en-US" sz="800" dirty="0"/>
              <a:t> </a:t>
            </a:r>
            <a:r>
              <a:rPr lang="en-US" sz="800" dirty="0">
                <a:solidFill>
                  <a:srgbClr val="448431"/>
                </a:solidFill>
              </a:rPr>
              <a:t>(2 of 2)</a:t>
            </a:r>
            <a:endParaRPr lang="en-US" dirty="0">
              <a:solidFill>
                <a:srgbClr val="448431"/>
              </a:solidFill>
            </a:endParaRPr>
          </a:p>
        </p:txBody>
      </p:sp>
      <p:pic>
        <p:nvPicPr>
          <p:cNvPr id="8" name="Picture 7" descr="Diagram depicting nondisplaced and displaced fractures in the upper arm. In the nondisplaced fracture, the fractured bone remains aligned. In the displaced fracture, the fracture bone is no longer aligned.">
            <a:extLst>
              <a:ext uri="{FF2B5EF4-FFF2-40B4-BE49-F238E27FC236}">
                <a16:creationId xmlns:a16="http://schemas.microsoft.com/office/drawing/2014/main" id="{0F8D721B-CE08-43F7-9858-B070B6E645B2}"/>
              </a:ext>
            </a:extLst>
          </p:cNvPr>
          <p:cNvPicPr/>
          <p:nvPr/>
        </p:nvPicPr>
        <p:blipFill>
          <a:blip r:embed="rId2"/>
          <a:stretch>
            <a:fillRect/>
          </a:stretch>
        </p:blipFill>
        <p:spPr>
          <a:xfrm>
            <a:off x="502920" y="2229829"/>
            <a:ext cx="8138160" cy="3264408"/>
          </a:xfrm>
          <a:prstGeom prst="rect">
            <a:avLst/>
          </a:prstGeom>
        </p:spPr>
      </p:pic>
      <p:sp>
        <p:nvSpPr>
          <p:cNvPr id="6" name="Content Placeholder 5">
            <a:extLst>
              <a:ext uri="{FF2B5EF4-FFF2-40B4-BE49-F238E27FC236}">
                <a16:creationId xmlns:a16="http://schemas.microsoft.com/office/drawing/2014/main" id="{09C8490B-1C9D-40A8-97EA-077836B808C7}"/>
              </a:ext>
            </a:extLst>
          </p:cNvPr>
          <p:cNvSpPr>
            <a:spLocks noGrp="1"/>
          </p:cNvSpPr>
          <p:nvPr>
            <p:ph sz="quarter" idx="12"/>
          </p:nvPr>
        </p:nvSpPr>
        <p:spPr/>
        <p:txBody>
          <a:bodyPr/>
          <a:lstStyle/>
          <a:p>
            <a:r>
              <a:rPr lang="en-US" dirty="0"/>
              <a:t>PM 3-13</a:t>
            </a:r>
          </a:p>
        </p:txBody>
      </p:sp>
      <p:sp>
        <p:nvSpPr>
          <p:cNvPr id="4" name="Text Placeholder 3">
            <a:extLst>
              <a:ext uri="{FF2B5EF4-FFF2-40B4-BE49-F238E27FC236}">
                <a16:creationId xmlns:a16="http://schemas.microsoft.com/office/drawing/2014/main" id="{924D3737-67A0-4DA8-ABC0-2B5D616E61B2}"/>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E5637355-E96F-4CB5-A849-A8BA39C6D4D5}"/>
              </a:ext>
            </a:extLst>
          </p:cNvPr>
          <p:cNvSpPr>
            <a:spLocks noGrp="1"/>
          </p:cNvSpPr>
          <p:nvPr>
            <p:ph type="body" sz="quarter" idx="11"/>
          </p:nvPr>
        </p:nvSpPr>
        <p:spPr/>
        <p:txBody>
          <a:bodyPr/>
          <a:lstStyle/>
          <a:p>
            <a:r>
              <a:rPr lang="en-US" dirty="0"/>
              <a:t>3-33</a:t>
            </a:r>
          </a:p>
        </p:txBody>
      </p:sp>
    </p:spTree>
    <p:extLst>
      <p:ext uri="{BB962C8B-B14F-4D97-AF65-F5344CB8AC3E}">
        <p14:creationId xmlns:p14="http://schemas.microsoft.com/office/powerpoint/2010/main" val="30063992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27C2AF-792E-4966-AE56-F9CB6C95B2D3}"/>
              </a:ext>
            </a:extLst>
          </p:cNvPr>
          <p:cNvSpPr>
            <a:spLocks noGrp="1"/>
          </p:cNvSpPr>
          <p:nvPr>
            <p:ph type="title"/>
          </p:nvPr>
        </p:nvSpPr>
        <p:spPr/>
        <p:txBody>
          <a:bodyPr>
            <a:normAutofit fontScale="90000"/>
          </a:bodyPr>
          <a:lstStyle/>
          <a:p>
            <a:r>
              <a:rPr lang="en-US" dirty="0"/>
              <a:t>Treating Open Fractures</a:t>
            </a:r>
          </a:p>
        </p:txBody>
      </p:sp>
      <p:sp>
        <p:nvSpPr>
          <p:cNvPr id="2" name="Content Placeholder 1">
            <a:extLst>
              <a:ext uri="{FF2B5EF4-FFF2-40B4-BE49-F238E27FC236}">
                <a16:creationId xmlns:a16="http://schemas.microsoft.com/office/drawing/2014/main" id="{C55B6C47-B25D-4C41-BA68-3D2C06AEB1A5}"/>
              </a:ext>
            </a:extLst>
          </p:cNvPr>
          <p:cNvSpPr>
            <a:spLocks noGrp="1"/>
          </p:cNvSpPr>
          <p:nvPr>
            <p:ph idx="1"/>
          </p:nvPr>
        </p:nvSpPr>
        <p:spPr/>
        <p:txBody>
          <a:bodyPr/>
          <a:lstStyle/>
          <a:p>
            <a:r>
              <a:rPr lang="en-US" dirty="0"/>
              <a:t>Do not draw exposed bone ends back into tissue </a:t>
            </a:r>
          </a:p>
          <a:p>
            <a:r>
              <a:rPr lang="en-US" dirty="0"/>
              <a:t>Do not irrigate wound </a:t>
            </a:r>
          </a:p>
          <a:p>
            <a:r>
              <a:rPr lang="en-US" dirty="0"/>
              <a:t>Cover wound with sterile dressing </a:t>
            </a:r>
          </a:p>
          <a:p>
            <a:r>
              <a:rPr lang="en-US" dirty="0"/>
              <a:t>Splint fracture without disturbing wound </a:t>
            </a:r>
          </a:p>
          <a:p>
            <a:r>
              <a:rPr lang="en-US" dirty="0"/>
              <a:t>Place moist dressing over bone end </a:t>
            </a:r>
          </a:p>
        </p:txBody>
      </p:sp>
      <p:sp>
        <p:nvSpPr>
          <p:cNvPr id="6" name="Content Placeholder 5">
            <a:extLst>
              <a:ext uri="{FF2B5EF4-FFF2-40B4-BE49-F238E27FC236}">
                <a16:creationId xmlns:a16="http://schemas.microsoft.com/office/drawing/2014/main" id="{75595CF1-4974-4BDF-A58C-E5807692DEE6}"/>
              </a:ext>
            </a:extLst>
          </p:cNvPr>
          <p:cNvSpPr>
            <a:spLocks noGrp="1"/>
          </p:cNvSpPr>
          <p:nvPr>
            <p:ph sz="quarter" idx="12"/>
          </p:nvPr>
        </p:nvSpPr>
        <p:spPr/>
        <p:txBody>
          <a:bodyPr/>
          <a:lstStyle/>
          <a:p>
            <a:r>
              <a:rPr lang="en-US" dirty="0"/>
              <a:t>PM 3-13</a:t>
            </a:r>
          </a:p>
        </p:txBody>
      </p:sp>
      <p:sp>
        <p:nvSpPr>
          <p:cNvPr id="4" name="Text Placeholder 3">
            <a:extLst>
              <a:ext uri="{FF2B5EF4-FFF2-40B4-BE49-F238E27FC236}">
                <a16:creationId xmlns:a16="http://schemas.microsoft.com/office/drawing/2014/main" id="{8CBF6F4F-029D-4381-901E-B4EA21CB2606}"/>
              </a:ext>
            </a:extLst>
          </p:cNvPr>
          <p:cNvSpPr>
            <a:spLocks noGrp="1"/>
          </p:cNvSpPr>
          <p:nvPr>
            <p:ph type="body" sz="quarter" idx="10"/>
          </p:nvPr>
        </p:nvSpPr>
        <p:spPr>
          <a:xfrm>
            <a:off x="1429787" y="6385716"/>
            <a:ext cx="4619321"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83B5E653-B529-4F43-8810-FC732DF4453C}"/>
              </a:ext>
            </a:extLst>
          </p:cNvPr>
          <p:cNvSpPr>
            <a:spLocks noGrp="1"/>
          </p:cNvSpPr>
          <p:nvPr>
            <p:ph type="body" sz="quarter" idx="11"/>
          </p:nvPr>
        </p:nvSpPr>
        <p:spPr/>
        <p:txBody>
          <a:bodyPr/>
          <a:lstStyle/>
          <a:p>
            <a:r>
              <a:rPr lang="en-US" dirty="0"/>
              <a:t>3-34</a:t>
            </a:r>
          </a:p>
        </p:txBody>
      </p:sp>
    </p:spTree>
    <p:extLst>
      <p:ext uri="{BB962C8B-B14F-4D97-AF65-F5344CB8AC3E}">
        <p14:creationId xmlns:p14="http://schemas.microsoft.com/office/powerpoint/2010/main" val="40019212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185AC3-B85D-4D87-861B-8C36CD602297}"/>
              </a:ext>
            </a:extLst>
          </p:cNvPr>
          <p:cNvSpPr>
            <a:spLocks noGrp="1"/>
          </p:cNvSpPr>
          <p:nvPr>
            <p:ph type="title"/>
          </p:nvPr>
        </p:nvSpPr>
        <p:spPr/>
        <p:txBody>
          <a:bodyPr/>
          <a:lstStyle/>
          <a:p>
            <a:r>
              <a:rPr lang="en-US" dirty="0"/>
              <a:t>Dislocations</a:t>
            </a:r>
          </a:p>
        </p:txBody>
      </p:sp>
      <p:sp>
        <p:nvSpPr>
          <p:cNvPr id="2" name="Content Placeholder 1">
            <a:extLst>
              <a:ext uri="{FF2B5EF4-FFF2-40B4-BE49-F238E27FC236}">
                <a16:creationId xmlns:a16="http://schemas.microsoft.com/office/drawing/2014/main" id="{549F8640-EF7B-4041-9E86-C20605C7FEFE}"/>
              </a:ext>
            </a:extLst>
          </p:cNvPr>
          <p:cNvSpPr>
            <a:spLocks noGrp="1"/>
          </p:cNvSpPr>
          <p:nvPr>
            <p:ph idx="1"/>
          </p:nvPr>
        </p:nvSpPr>
        <p:spPr/>
        <p:txBody>
          <a:bodyPr/>
          <a:lstStyle/>
          <a:p>
            <a:r>
              <a:rPr lang="en-US" dirty="0"/>
              <a:t>Dislocation is injury to ligaments around a joint </a:t>
            </a:r>
          </a:p>
          <a:p>
            <a:pPr lvl="1"/>
            <a:r>
              <a:rPr lang="en-US" dirty="0"/>
              <a:t>It is so severe that it permits separation of bone from its normal position in a joint </a:t>
            </a:r>
          </a:p>
          <a:p>
            <a:r>
              <a:rPr lang="en-US" dirty="0"/>
              <a:t>Treatment:</a:t>
            </a:r>
          </a:p>
          <a:p>
            <a:pPr lvl="1"/>
            <a:r>
              <a:rPr lang="en-US" dirty="0"/>
              <a:t>Immobilize; do NOT relocate</a:t>
            </a:r>
          </a:p>
          <a:p>
            <a:pPr lvl="1"/>
            <a:r>
              <a:rPr lang="en-US" dirty="0"/>
              <a:t>Check Pulse, Movement, and Sensation (PMS) before and after splinting/immobilization </a:t>
            </a:r>
          </a:p>
          <a:p>
            <a:endParaRPr lang="en-US" dirty="0"/>
          </a:p>
          <a:p>
            <a:pPr lvl="1"/>
            <a:endParaRPr lang="en-US" dirty="0"/>
          </a:p>
          <a:p>
            <a:endParaRPr lang="en-US" dirty="0"/>
          </a:p>
        </p:txBody>
      </p:sp>
      <p:sp>
        <p:nvSpPr>
          <p:cNvPr id="6" name="Content Placeholder 5">
            <a:extLst>
              <a:ext uri="{FF2B5EF4-FFF2-40B4-BE49-F238E27FC236}">
                <a16:creationId xmlns:a16="http://schemas.microsoft.com/office/drawing/2014/main" id="{6BD136A3-E669-4B6E-84D2-EC950F038661}"/>
              </a:ext>
            </a:extLst>
          </p:cNvPr>
          <p:cNvSpPr>
            <a:spLocks noGrp="1"/>
          </p:cNvSpPr>
          <p:nvPr>
            <p:ph sz="quarter" idx="12"/>
          </p:nvPr>
        </p:nvSpPr>
        <p:spPr/>
        <p:txBody>
          <a:bodyPr/>
          <a:lstStyle/>
          <a:p>
            <a:r>
              <a:rPr lang="en-US" dirty="0"/>
              <a:t>PM 3-13</a:t>
            </a:r>
          </a:p>
        </p:txBody>
      </p:sp>
      <p:sp>
        <p:nvSpPr>
          <p:cNvPr id="4" name="Text Placeholder 3">
            <a:extLst>
              <a:ext uri="{FF2B5EF4-FFF2-40B4-BE49-F238E27FC236}">
                <a16:creationId xmlns:a16="http://schemas.microsoft.com/office/drawing/2014/main" id="{458B21C7-E385-4DA8-951C-9F4863FD9D75}"/>
              </a:ext>
            </a:extLst>
          </p:cNvPr>
          <p:cNvSpPr>
            <a:spLocks noGrp="1"/>
          </p:cNvSpPr>
          <p:nvPr>
            <p:ph type="body" sz="quarter" idx="10"/>
          </p:nvPr>
        </p:nvSpPr>
        <p:spPr>
          <a:xfrm>
            <a:off x="1429787" y="6385716"/>
            <a:ext cx="4692206" cy="303212"/>
          </a:xfrm>
        </p:spPr>
        <p:txBody>
          <a:bodyPr/>
          <a:lstStyle/>
          <a:p>
            <a:r>
              <a:rPr lang="en-US" dirty="0"/>
              <a:t>CERT Basic Training Unit 3: Disaster Medical Operations – Part 1</a:t>
            </a:r>
          </a:p>
        </p:txBody>
      </p:sp>
      <p:sp>
        <p:nvSpPr>
          <p:cNvPr id="5" name="Text Placeholder 4">
            <a:extLst>
              <a:ext uri="{FF2B5EF4-FFF2-40B4-BE49-F238E27FC236}">
                <a16:creationId xmlns:a16="http://schemas.microsoft.com/office/drawing/2014/main" id="{51009AF6-C759-4A10-B6A5-DCA9F8CB471B}"/>
              </a:ext>
            </a:extLst>
          </p:cNvPr>
          <p:cNvSpPr>
            <a:spLocks noGrp="1"/>
          </p:cNvSpPr>
          <p:nvPr>
            <p:ph type="body" sz="quarter" idx="11"/>
          </p:nvPr>
        </p:nvSpPr>
        <p:spPr/>
        <p:txBody>
          <a:bodyPr/>
          <a:lstStyle/>
          <a:p>
            <a:r>
              <a:rPr lang="en-US" dirty="0"/>
              <a:t>3-35</a:t>
            </a:r>
          </a:p>
        </p:txBody>
      </p:sp>
    </p:spTree>
    <p:extLst>
      <p:ext uri="{BB962C8B-B14F-4D97-AF65-F5344CB8AC3E}">
        <p14:creationId xmlns:p14="http://schemas.microsoft.com/office/powerpoint/2010/main" val="1993221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1F66F116-B1E9-46B5-B201-57AD9513C66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RTPPTTmplt20190319" id="{D722C5DE-2F57-4455-BD5B-B112E512D8C7}" vid="{C04B925E-061A-4622-B6DB-8886051063C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8FE5F7B7910C4D8144887B4C3EC5DA" ma:contentTypeVersion="8" ma:contentTypeDescription="Create a new document." ma:contentTypeScope="" ma:versionID="0f4aa0be5aac37cfe6b302b3dcac7b10">
  <xsd:schema xmlns:xsd="http://www.w3.org/2001/XMLSchema" xmlns:xs="http://www.w3.org/2001/XMLSchema" xmlns:p="http://schemas.microsoft.com/office/2006/metadata/properties" xmlns:ns2="cd7a79f3-a22f-4b0a-abe2-9eca9b7c463e" xmlns:ns3="ec9525e3-0e26-41e5-be28-2227dc64c83e" targetNamespace="http://schemas.microsoft.com/office/2006/metadata/properties" ma:root="true" ma:fieldsID="1d090e8eba2147705143ba426f1acea8" ns2:_="" ns3:_="">
    <xsd:import namespace="cd7a79f3-a22f-4b0a-abe2-9eca9b7c463e"/>
    <xsd:import namespace="ec9525e3-0e26-41e5-be28-2227dc64c83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7a79f3-a22f-4b0a-abe2-9eca9b7c46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9525e3-0e26-41e5-be28-2227dc64c83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2231E3-016F-4B17-AC09-DB5F282D3AC9}">
  <ds:schemaRefs>
    <ds:schemaRef ds:uri="http://schemas.microsoft.com/sharepoint/v3/contenttype/forms"/>
  </ds:schemaRefs>
</ds:datastoreItem>
</file>

<file path=customXml/itemProps2.xml><?xml version="1.0" encoding="utf-8"?>
<ds:datastoreItem xmlns:ds="http://schemas.openxmlformats.org/officeDocument/2006/customXml" ds:itemID="{5A6A4D33-D01D-4212-B3C6-A4E181DF74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7a79f3-a22f-4b0a-abe2-9eca9b7c463e"/>
    <ds:schemaRef ds:uri="ec9525e3-0e26-41e5-be28-2227dc64c8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5DD7AE4-83D3-421C-A1C5-EED6632DACD5}">
  <ds:schemaRefs>
    <ds:schemaRef ds:uri="http://schemas.microsoft.com/office/2006/documentManagement/types"/>
    <ds:schemaRef ds:uri="http://www.w3.org/XML/1998/namespace"/>
    <ds:schemaRef ds:uri="http://purl.org/dc/terms/"/>
    <ds:schemaRef ds:uri="ec9525e3-0e26-41e5-be28-2227dc64c83e"/>
    <ds:schemaRef ds:uri="http://schemas.microsoft.com/office/infopath/2007/PartnerControls"/>
    <ds:schemaRef ds:uri="http://schemas.openxmlformats.org/package/2006/metadata/core-properties"/>
    <ds:schemaRef ds:uri="cd7a79f3-a22f-4b0a-abe2-9eca9b7c463e"/>
    <ds:schemaRef ds:uri="http://purl.org/dc/elements/1.1/"/>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CERTPPTTmplt</Template>
  <TotalTime>3290</TotalTime>
  <Words>11828</Words>
  <Application>Microsoft Office PowerPoint</Application>
  <PresentationFormat>On-screen Show (4:3)</PresentationFormat>
  <Paragraphs>2180</Paragraphs>
  <Slides>268</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268</vt:i4>
      </vt:variant>
    </vt:vector>
  </HeadingPairs>
  <TitlesOfParts>
    <vt:vector size="274" baseType="lpstr">
      <vt:lpstr>Arial</vt:lpstr>
      <vt:lpstr>Calibri</vt:lpstr>
      <vt:lpstr>Calibri Light</vt:lpstr>
      <vt:lpstr>Wingdings</vt:lpstr>
      <vt:lpstr>Office Theme</vt:lpstr>
      <vt:lpstr>1_Office Theme</vt:lpstr>
      <vt:lpstr>CERT Basic Training</vt:lpstr>
      <vt:lpstr>Unit 1: Disaster Preparedness</vt:lpstr>
      <vt:lpstr>Setting the Stage</vt:lpstr>
      <vt:lpstr>Course Preview</vt:lpstr>
      <vt:lpstr>Unit 1 objectives</vt:lpstr>
      <vt:lpstr>Exercise 1.1</vt:lpstr>
      <vt:lpstr>Community Preparedness Roles</vt:lpstr>
      <vt:lpstr>Government</vt:lpstr>
      <vt:lpstr>Emergency Operations Plan (EOP)</vt:lpstr>
      <vt:lpstr>Community Leaders</vt:lpstr>
      <vt:lpstr>The Public</vt:lpstr>
      <vt:lpstr>Engaging the Whole Community</vt:lpstr>
      <vt:lpstr>Get Involved</vt:lpstr>
      <vt:lpstr>Type of Disasters</vt:lpstr>
      <vt:lpstr>Key Disaster Elements</vt:lpstr>
      <vt:lpstr>Local Hazard Vulnerability</vt:lpstr>
      <vt:lpstr>Infrastructure Damage</vt:lpstr>
      <vt:lpstr>Damage Related to Structure Type</vt:lpstr>
      <vt:lpstr>Home Hazards</vt:lpstr>
      <vt:lpstr>Preparing for a Disaster(1 of 2)</vt:lpstr>
      <vt:lpstr>Preparing for a Disaster((2 of 2)</vt:lpstr>
      <vt:lpstr>Family Disaster Plan</vt:lpstr>
      <vt:lpstr>Disaster Supply Kit</vt:lpstr>
      <vt:lpstr>Escape Planning</vt:lpstr>
      <vt:lpstr>Exercise 1.2</vt:lpstr>
      <vt:lpstr>Protective Actions</vt:lpstr>
      <vt:lpstr>Sheltering</vt:lpstr>
      <vt:lpstr>Mitigation</vt:lpstr>
      <vt:lpstr>Structural Mitigation Measures</vt:lpstr>
      <vt:lpstr>Non-Structural Hazard Mitigation</vt:lpstr>
      <vt:lpstr>Fortifying Your Home</vt:lpstr>
      <vt:lpstr>CERT Disaster Response</vt:lpstr>
      <vt:lpstr>CERT Organization</vt:lpstr>
      <vt:lpstr>Personal Protective Equipment</vt:lpstr>
      <vt:lpstr>CERT in Action</vt:lpstr>
      <vt:lpstr>Non-Disaster Roles</vt:lpstr>
      <vt:lpstr>Protection for Disaster Workers</vt:lpstr>
      <vt:lpstr>Additional Training</vt:lpstr>
      <vt:lpstr>Unit Summary (Unit 1)</vt:lpstr>
      <vt:lpstr>Homework Assignment (Unit 1)</vt:lpstr>
      <vt:lpstr>Unit 2: CERT Organization</vt:lpstr>
      <vt:lpstr>Unit 2 Objectives</vt:lpstr>
      <vt:lpstr>Principles of On-Scene Management</vt:lpstr>
      <vt:lpstr>CERT On-Scene Management</vt:lpstr>
      <vt:lpstr>Objectives for On-Scene Management</vt:lpstr>
      <vt:lpstr>Incident Command System</vt:lpstr>
      <vt:lpstr>CERT Operations</vt:lpstr>
      <vt:lpstr>Dealing with the Media</vt:lpstr>
      <vt:lpstr>NIMS Implementation</vt:lpstr>
      <vt:lpstr>Exercise 2.1</vt:lpstr>
      <vt:lpstr>CERT Mobilization</vt:lpstr>
      <vt:lpstr>On-Scene Size-up</vt:lpstr>
      <vt:lpstr>Rescuer Safety</vt:lpstr>
      <vt:lpstr>Documentation</vt:lpstr>
      <vt:lpstr>Documentation (image) </vt:lpstr>
      <vt:lpstr>Documentation Forms</vt:lpstr>
      <vt:lpstr>Documentation Flow(1 of 5)</vt:lpstr>
      <vt:lpstr>Documentation Flow (2 of 5)</vt:lpstr>
      <vt:lpstr>Documentation Flow (3 of 5)</vt:lpstr>
      <vt:lpstr>Documentation Flow (4 of 5)</vt:lpstr>
      <vt:lpstr>Documentation Flow (5 of 5)</vt:lpstr>
      <vt:lpstr>Unit Summary (Unit 2)</vt:lpstr>
      <vt:lpstr>Homework Assignment (Unit 2)</vt:lpstr>
      <vt:lpstr>Unit 3: Disaster Medical Operations - Part 1</vt:lpstr>
      <vt:lpstr>Unit 3 Objectives</vt:lpstr>
      <vt:lpstr>Treating Life-Threatening Conditions</vt:lpstr>
      <vt:lpstr>Safety Considerations</vt:lpstr>
      <vt:lpstr>Approaching the Patient</vt:lpstr>
      <vt:lpstr>Life-Threatening Bleeding</vt:lpstr>
      <vt:lpstr>Stages of Severe Bleeding</vt:lpstr>
      <vt:lpstr>Types of Bleeding</vt:lpstr>
      <vt:lpstr>Types of Bleeding (image)</vt:lpstr>
      <vt:lpstr>Controlling Bleeding: Direct Pressure</vt:lpstr>
      <vt:lpstr>Controlling Bleeding: Tourniquets</vt:lpstr>
      <vt:lpstr>Shock</vt:lpstr>
      <vt:lpstr>Maintaining Body Temperature</vt:lpstr>
      <vt:lpstr>Exercise 3.1</vt:lpstr>
      <vt:lpstr>Opening the Airway</vt:lpstr>
      <vt:lpstr>Open vs. Obstructed Airway</vt:lpstr>
      <vt:lpstr>Positioning a Conscious Patient</vt:lpstr>
      <vt:lpstr>Positioning an Unconscious Patient</vt:lpstr>
      <vt:lpstr>Recovery Position</vt:lpstr>
      <vt:lpstr>Jaw-thrust Maneuver</vt:lpstr>
      <vt:lpstr>Exercise 3.2</vt:lpstr>
      <vt:lpstr>Providing Comfort</vt:lpstr>
      <vt:lpstr>Treating Burns</vt:lpstr>
      <vt:lpstr>Burn Severity</vt:lpstr>
      <vt:lpstr>Burn Classifications</vt:lpstr>
      <vt:lpstr>Treatment for Chemical Burns</vt:lpstr>
      <vt:lpstr>Wound Care</vt:lpstr>
      <vt:lpstr>Rules of Dressing</vt:lpstr>
      <vt:lpstr>Signs of Infection</vt:lpstr>
      <vt:lpstr>Amputations</vt:lpstr>
      <vt:lpstr>Impaled Objects</vt:lpstr>
      <vt:lpstr>Fractures, Dislocations, Sprains, Strains</vt:lpstr>
      <vt:lpstr>Types of Fractures (1 of 2)</vt:lpstr>
      <vt:lpstr>Types of Fractures (2 of 2)</vt:lpstr>
      <vt:lpstr>Treating Open Fractures</vt:lpstr>
      <vt:lpstr>Dislocations</vt:lpstr>
      <vt:lpstr>Signs of Sprain</vt:lpstr>
      <vt:lpstr>Splinting</vt:lpstr>
      <vt:lpstr>Cold-Related Injuries</vt:lpstr>
      <vt:lpstr>Symptoms of Hypothermia</vt:lpstr>
      <vt:lpstr>Hypothermia Treatment</vt:lpstr>
      <vt:lpstr>Symptoms of Frostbite</vt:lpstr>
      <vt:lpstr>Frostbite Treatment</vt:lpstr>
      <vt:lpstr>Heat-Related Injuries</vt:lpstr>
      <vt:lpstr>Symptoms of Heat Exhaustion</vt:lpstr>
      <vt:lpstr>Symptoms of Heat Stroke</vt:lpstr>
      <vt:lpstr>Treatment of Heat-Related Injuries</vt:lpstr>
      <vt:lpstr>Treatment for Bites/Stings</vt:lpstr>
      <vt:lpstr>Anaphylaxis</vt:lpstr>
      <vt:lpstr>Unit Summary (Unit 3)</vt:lpstr>
      <vt:lpstr>Homework Assignment (Unit 3)</vt:lpstr>
      <vt:lpstr>Unit 4: Disaster Medical Operations – Part 2</vt:lpstr>
      <vt:lpstr>Unit 3 Review</vt:lpstr>
      <vt:lpstr>CERT Size-up</vt:lpstr>
      <vt:lpstr>Unit 4 Objectives</vt:lpstr>
      <vt:lpstr>Mass Casualty Incidents</vt:lpstr>
      <vt:lpstr>Role of First Responder Personnel (1 of 2)</vt:lpstr>
      <vt:lpstr>Role of First Responder Personnel (2 of 2)</vt:lpstr>
      <vt:lpstr>Role of CERT Volunteers (1 of 2)</vt:lpstr>
      <vt:lpstr>Role of CERT Volunteers (2 of 2)</vt:lpstr>
      <vt:lpstr>Functions of Disaster Medical Operations</vt:lpstr>
      <vt:lpstr>Establish a Medical Treatment Area</vt:lpstr>
      <vt:lpstr>Medical Treatment Areas</vt:lpstr>
      <vt:lpstr>Safety for Rescuers and Survivors</vt:lpstr>
      <vt:lpstr>Head-to-Toe Assessment</vt:lpstr>
      <vt:lpstr>DCAP-BTLS</vt:lpstr>
      <vt:lpstr>Conducting Head-to-Toe Assessment</vt:lpstr>
      <vt:lpstr>Order of Assessment</vt:lpstr>
      <vt:lpstr>Closed-Head, Neck, Spinal Injuries</vt:lpstr>
      <vt:lpstr>Public Health Considerations</vt:lpstr>
      <vt:lpstr>Maintaining Hygiene</vt:lpstr>
      <vt:lpstr>Maintain Sanitation</vt:lpstr>
      <vt:lpstr>Water Purification Methods</vt:lpstr>
      <vt:lpstr>Unit Summary (Unit 4)</vt:lpstr>
      <vt:lpstr>Unit Summary Cont’d</vt:lpstr>
      <vt:lpstr>Homework Assignment (Unit 4)</vt:lpstr>
      <vt:lpstr>CERT Basic Training </vt:lpstr>
      <vt:lpstr>Unit 5 Objectives</vt:lpstr>
      <vt:lpstr>Causes of Disaster Reactions</vt:lpstr>
      <vt:lpstr>The Five Fs</vt:lpstr>
      <vt:lpstr>Psychological Symptoms of Trauma</vt:lpstr>
      <vt:lpstr>Physical Symptoms of Trauma</vt:lpstr>
      <vt:lpstr>Team Well-Being</vt:lpstr>
      <vt:lpstr>How to Reduce Stress</vt:lpstr>
      <vt:lpstr>Take Care of Yourself</vt:lpstr>
      <vt:lpstr>Self-Care Tool Box</vt:lpstr>
      <vt:lpstr>How Team Leaders Reduce Stress</vt:lpstr>
      <vt:lpstr>Emotional Phases of a Crisis</vt:lpstr>
      <vt:lpstr>Traumatic Crisis</vt:lpstr>
      <vt:lpstr>Effects of Traumatic Stress</vt:lpstr>
      <vt:lpstr>Mediating Factors</vt:lpstr>
      <vt:lpstr>Stabilizing Survivors</vt:lpstr>
      <vt:lpstr>Listen, Protect, Connect</vt:lpstr>
      <vt:lpstr>How to Be an Empathetic Listener</vt:lpstr>
      <vt:lpstr>What Not to Say</vt:lpstr>
      <vt:lpstr>Say This Instead</vt:lpstr>
      <vt:lpstr>Managing the Death Scene</vt:lpstr>
      <vt:lpstr>Unit Summary (Unit 5)</vt:lpstr>
      <vt:lpstr>Homework Assignment (Unit 5)</vt:lpstr>
      <vt:lpstr>Unit 6: Fire Safety and Utility Controls</vt:lpstr>
      <vt:lpstr>Unit 6 Objectives</vt:lpstr>
      <vt:lpstr>Role of CERTs</vt:lpstr>
      <vt:lpstr>CERT Priorities</vt:lpstr>
      <vt:lpstr>The Fire Triangle</vt:lpstr>
      <vt:lpstr>Classes of Fire</vt:lpstr>
      <vt:lpstr>CERT Fire Size-up</vt:lpstr>
      <vt:lpstr>Firefighting Resources</vt:lpstr>
      <vt:lpstr>Fire Extinguishers</vt:lpstr>
      <vt:lpstr>Extinguisher Rating/Labeling</vt:lpstr>
      <vt:lpstr>Sample Label</vt:lpstr>
      <vt:lpstr>P.A.S.S. </vt:lpstr>
      <vt:lpstr>Interior Wet Standpipes</vt:lpstr>
      <vt:lpstr>Fire Suppression Safety</vt:lpstr>
      <vt:lpstr>Fire Suppression Dont’s</vt:lpstr>
      <vt:lpstr>Reducing Electrical Hazards</vt:lpstr>
      <vt:lpstr>Electrical Emergencies</vt:lpstr>
      <vt:lpstr>Shutoff Procedures</vt:lpstr>
      <vt:lpstr>Natural Gas Hazards</vt:lpstr>
      <vt:lpstr>Natural Gas Hazard Awareness</vt:lpstr>
      <vt:lpstr>Gas Shutoff</vt:lpstr>
      <vt:lpstr>L.I.E.S.</vt:lpstr>
      <vt:lpstr>Hazardous Materials</vt:lpstr>
      <vt:lpstr>Identifying Stored Hazardous Materials</vt:lpstr>
      <vt:lpstr>The White Quadrant</vt:lpstr>
      <vt:lpstr>STOP!</vt:lpstr>
      <vt:lpstr>Global Harmonized System</vt:lpstr>
      <vt:lpstr>HazMats in Transit</vt:lpstr>
      <vt:lpstr>UN and NA Placards</vt:lpstr>
      <vt:lpstr>Greater Than 1?</vt:lpstr>
      <vt:lpstr>Exercise 6.1</vt:lpstr>
      <vt:lpstr>Unit Summary (Unit 6)</vt:lpstr>
      <vt:lpstr>Homework Assignment (Unit 6)</vt:lpstr>
      <vt:lpstr>Unit 7: Light Search and Rescue Operations</vt:lpstr>
      <vt:lpstr>Unit 7 Objectives</vt:lpstr>
      <vt:lpstr>Unit 7 Topics</vt:lpstr>
      <vt:lpstr>Search and Rescue</vt:lpstr>
      <vt:lpstr>Deciding to Attempt Rescue</vt:lpstr>
      <vt:lpstr>Goals of Search and Rescue</vt:lpstr>
      <vt:lpstr>Effective Search and Rescue</vt:lpstr>
      <vt:lpstr>CERT Size-up </vt:lpstr>
      <vt:lpstr>Size-up Step 1</vt:lpstr>
      <vt:lpstr>Exercise 7.1</vt:lpstr>
      <vt:lpstr>Size-up Step 2</vt:lpstr>
      <vt:lpstr>Light Damage</vt:lpstr>
      <vt:lpstr>Moderate Damage</vt:lpstr>
      <vt:lpstr>Heavy Damage</vt:lpstr>
      <vt:lpstr>Size-up Step 3</vt:lpstr>
      <vt:lpstr>Size-up Step 4</vt:lpstr>
      <vt:lpstr>Rescue Resources</vt:lpstr>
      <vt:lpstr>Size-up Step 5</vt:lpstr>
      <vt:lpstr>Size-up Step 6</vt:lpstr>
      <vt:lpstr>Size-up Step 7</vt:lpstr>
      <vt:lpstr>Size-up Step 8</vt:lpstr>
      <vt:lpstr>Size-up Step 9</vt:lpstr>
      <vt:lpstr>Exercise 7.2</vt:lpstr>
      <vt:lpstr>Structural Voids</vt:lpstr>
      <vt:lpstr>Individual Voids</vt:lpstr>
      <vt:lpstr>Search Markings (1 of 3)</vt:lpstr>
      <vt:lpstr>Search Markings (2 of 3)</vt:lpstr>
      <vt:lpstr>Search Markings (3 of 3)</vt:lpstr>
      <vt:lpstr>Search Methodology (1 of 5)</vt:lpstr>
      <vt:lpstr>Search Methodology (2 of 5)</vt:lpstr>
      <vt:lpstr>Search Methodology (3 of 5)</vt:lpstr>
      <vt:lpstr>Search Methodology (4 of 5)</vt:lpstr>
      <vt:lpstr>Search Methodology (5 of 5)</vt:lpstr>
      <vt:lpstr>Exterior Search</vt:lpstr>
      <vt:lpstr>Rescue Operations</vt:lpstr>
      <vt:lpstr>Creating a Safe Environment</vt:lpstr>
      <vt:lpstr>Precautions to Minimize Risk</vt:lpstr>
      <vt:lpstr>Proper Lifting Procedures</vt:lpstr>
      <vt:lpstr>Leveraging and Cribbing</vt:lpstr>
      <vt:lpstr>Two Types of Removal</vt:lpstr>
      <vt:lpstr>Which Extrication Method?</vt:lpstr>
      <vt:lpstr>One-Person Arm Carry</vt:lpstr>
      <vt:lpstr>Pack-Strap Carry</vt:lpstr>
      <vt:lpstr>Two-Person Carry</vt:lpstr>
      <vt:lpstr>Chair Carry</vt:lpstr>
      <vt:lpstr>Blanket Carry</vt:lpstr>
      <vt:lpstr>Log Rolling</vt:lpstr>
      <vt:lpstr>Blanket Drag</vt:lpstr>
      <vt:lpstr>Exercise 7.3</vt:lpstr>
      <vt:lpstr>Exercise 7.4</vt:lpstr>
      <vt:lpstr>Unit Summary (Unit 7)</vt:lpstr>
      <vt:lpstr>Homework Assignment (Unit 7)</vt:lpstr>
      <vt:lpstr>Terrorism and CERT</vt:lpstr>
      <vt:lpstr>Unit 8 Objectives</vt:lpstr>
      <vt:lpstr>Unit 8 Topics</vt:lpstr>
      <vt:lpstr>What Is Terrorism?</vt:lpstr>
      <vt:lpstr>Terrorist Goals</vt:lpstr>
      <vt:lpstr>New Tactics</vt:lpstr>
      <vt:lpstr>Potential Indicators</vt:lpstr>
      <vt:lpstr>Eight Signs of Terrorism</vt:lpstr>
      <vt:lpstr>Potential Targets</vt:lpstr>
      <vt:lpstr>Exercise 8.1</vt:lpstr>
      <vt:lpstr>Active Shooter</vt:lpstr>
      <vt:lpstr>Until Help Arrives</vt:lpstr>
      <vt:lpstr>Considerations</vt:lpstr>
      <vt:lpstr>Secondary Attacks</vt:lpstr>
      <vt:lpstr>What Professional Responders Will Do</vt:lpstr>
      <vt:lpstr>Basic Decontamination Procedures</vt:lpstr>
      <vt:lpstr>CBRNE Indicators</vt:lpstr>
      <vt:lpstr>Nuclear Weapons</vt:lpstr>
      <vt:lpstr>Shelter-in-Place Procedures</vt:lpstr>
      <vt:lpstr>Unit Summary (Unit 8)</vt:lpstr>
      <vt:lpstr>Homework Assignment (Unit 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Kendall</dc:creator>
  <cp:lastModifiedBy>Sue Porter</cp:lastModifiedBy>
  <cp:revision>757</cp:revision>
  <dcterms:created xsi:type="dcterms:W3CDTF">2019-04-19T15:08:43Z</dcterms:created>
  <dcterms:modified xsi:type="dcterms:W3CDTF">2020-07-20T19:22:14Z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0x010100798FE5F7B7910C4D8144887B4C3EC5DA</vt:lpwstr>
  </property>
</Properties>
</file>