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webextensions/webextension1.xml" ContentType="application/vnd.ms-office.webextensio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webextensions/webextension2.xml" ContentType="application/vnd.ms-office.webextension+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5" r:id="rId2"/>
    <p:sldId id="326" r:id="rId3"/>
    <p:sldId id="268" r:id="rId4"/>
    <p:sldId id="327" r:id="rId5"/>
    <p:sldId id="256" r:id="rId6"/>
    <p:sldId id="328" r:id="rId7"/>
    <p:sldId id="258" r:id="rId8"/>
    <p:sldId id="302" r:id="rId9"/>
    <p:sldId id="299" r:id="rId10"/>
    <p:sldId id="300" r:id="rId11"/>
    <p:sldId id="261" r:id="rId12"/>
    <p:sldId id="259" r:id="rId13"/>
    <p:sldId id="329" r:id="rId14"/>
    <p:sldId id="298" r:id="rId15"/>
    <p:sldId id="330" r:id="rId16"/>
    <p:sldId id="331" r:id="rId17"/>
    <p:sldId id="332" r:id="rId18"/>
    <p:sldId id="333"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AE45F1-D869-4A89-AD5B-66904E988E5B}" v="1" dt="2020-11-06T00:48:31.4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48884" autoAdjust="0"/>
  </p:normalViewPr>
  <p:slideViewPr>
    <p:cSldViewPr snapToGrid="0">
      <p:cViewPr varScale="1">
        <p:scale>
          <a:sx n="40" d="100"/>
          <a:sy n="40" d="100"/>
        </p:scale>
        <p:origin x="2254" y="12"/>
      </p:cViewPr>
      <p:guideLst/>
    </p:cSldViewPr>
  </p:slideViewPr>
  <p:notesTextViewPr>
    <p:cViewPr>
      <p:scale>
        <a:sx n="1" d="1"/>
        <a:sy n="1" d="1"/>
      </p:scale>
      <p:origin x="0" y="0"/>
    </p:cViewPr>
  </p:notesTextViewPr>
  <p:notesViewPr>
    <p:cSldViewPr snapToGrid="0">
      <p:cViewPr varScale="1">
        <p:scale>
          <a:sx n="61" d="100"/>
          <a:sy n="61" d="100"/>
        </p:scale>
        <p:origin x="3182" y="1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D840832-0C46-4940-A83E-D24C0D302A29}" type="datetimeFigureOut">
              <a:rPr lang="en-US" smtClean="0"/>
              <a:t>11/18/2020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AF674F-5E8A-407D-AB96-A6EE570150AB}" type="slidenum">
              <a:rPr lang="en-US" smtClean="0"/>
              <a:t>‹#›</a:t>
            </a:fld>
            <a:endParaRPr lang="en-US" dirty="0"/>
          </a:p>
        </p:txBody>
      </p:sp>
    </p:spTree>
    <p:extLst>
      <p:ext uri="{BB962C8B-B14F-4D97-AF65-F5344CB8AC3E}">
        <p14:creationId xmlns:p14="http://schemas.microsoft.com/office/powerpoint/2010/main" val="113111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ravel.aarp.org/articles-tips/articles/info-11-2013/carry-on-essentials.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aarp.org/health/drugs-supplements/info-2017/emergency-prescriptions-hurricane-harvey-fd.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Script 2 mins - Tom</a:t>
            </a:r>
          </a:p>
          <a:p>
            <a:endParaRPr lang="en-US" dirty="0"/>
          </a:p>
          <a:p>
            <a:r>
              <a:rPr lang="en-US" dirty="0"/>
              <a:t>Welcome to the OHCC SERT Safety Team presentation of “Your Safety, Your Responsibility”.  I am Tom Porter, Vice President of the SERT Club.  </a:t>
            </a:r>
          </a:p>
          <a:p>
            <a:endParaRPr lang="en-US" dirty="0"/>
          </a:p>
          <a:p>
            <a:r>
              <a:rPr lang="en-US" dirty="0"/>
              <a:t>Even during the pandemic, SERT will continue to hold our quarterly safety presentations to help all OHCC residents.  </a:t>
            </a:r>
          </a:p>
          <a:p>
            <a:endParaRPr lang="en-US" dirty="0"/>
          </a:p>
          <a:p>
            <a:r>
              <a:rPr lang="en-US" dirty="0"/>
              <a:t>As we should realize by now, being prepared is a critical part of staying safe.  </a:t>
            </a:r>
          </a:p>
          <a:p>
            <a:endParaRPr lang="en-US" dirty="0"/>
          </a:p>
          <a:p>
            <a:r>
              <a:rPr lang="en-US" dirty="0"/>
              <a:t>We all learned early in the pandemic that TOILET PAPER and DISINFECTANT WIPES are </a:t>
            </a:r>
            <a:r>
              <a:rPr lang="en-US" u="sng" dirty="0"/>
              <a:t>must have</a:t>
            </a:r>
            <a:r>
              <a:rPr lang="en-US" u="none" dirty="0"/>
              <a:t> items. </a:t>
            </a:r>
          </a:p>
          <a:p>
            <a:endParaRPr lang="en-US" u="none" dirty="0"/>
          </a:p>
          <a:p>
            <a:r>
              <a:rPr lang="en-US" u="none" dirty="0"/>
              <a:t>Today, we will discuss what else you need to consider must have for keeping yourself safe and prepared!</a:t>
            </a:r>
            <a:endParaRPr lang="en-US" dirty="0"/>
          </a:p>
        </p:txBody>
      </p:sp>
      <p:sp>
        <p:nvSpPr>
          <p:cNvPr id="4" name="Slide Number Placeholder 3"/>
          <p:cNvSpPr>
            <a:spLocks noGrp="1"/>
          </p:cNvSpPr>
          <p:nvPr>
            <p:ph type="sldNum" sz="quarter" idx="5"/>
          </p:nvPr>
        </p:nvSpPr>
        <p:spPr/>
        <p:txBody>
          <a:bodyPr/>
          <a:lstStyle/>
          <a:p>
            <a:fld id="{4567A8A5-724B-4A28-9197-C259C1B77B55}" type="slidenum">
              <a:rPr lang="en-US" smtClean="0"/>
              <a:t>1</a:t>
            </a:fld>
            <a:endParaRPr lang="en-US" dirty="0"/>
          </a:p>
        </p:txBody>
      </p:sp>
    </p:spTree>
    <p:extLst>
      <p:ext uri="{BB962C8B-B14F-4D97-AF65-F5344CB8AC3E}">
        <p14:creationId xmlns:p14="http://schemas.microsoft.com/office/powerpoint/2010/main" val="1876251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Script 3 mins - Deanna</a:t>
            </a:r>
          </a:p>
          <a:p>
            <a:endParaRPr lang="en-US" dirty="0"/>
          </a:p>
          <a:p>
            <a:r>
              <a:rPr lang="en-US" dirty="0"/>
              <a:t>Review the questions you considered when planning for your evacuation including a caregiver, if you have one:</a:t>
            </a:r>
          </a:p>
          <a:p>
            <a:endParaRPr lang="en-US" dirty="0"/>
          </a:p>
          <a:p>
            <a:pPr marL="291179" indent="-186355">
              <a:lnSpc>
                <a:spcPct val="90000"/>
              </a:lnSpc>
              <a:buFont typeface="Wingdings" pitchFamily="2" charset="2"/>
              <a:buChar char="§"/>
            </a:pPr>
            <a:r>
              <a:rPr lang="en-US" dirty="0">
                <a:latin typeface="Century Gothic" panose="020B0502020202020204" pitchFamily="34" charset="0"/>
              </a:rPr>
              <a:t>HOW WILL YOU CONTACT YOUR CIRCLE OF PEOPLE?</a:t>
            </a:r>
          </a:p>
          <a:p>
            <a:pPr marL="291179" indent="-186355">
              <a:lnSpc>
                <a:spcPct val="90000"/>
              </a:lnSpc>
              <a:buFont typeface="Wingdings" pitchFamily="2" charset="2"/>
              <a:buChar char="§"/>
            </a:pPr>
            <a:r>
              <a:rPr lang="en-US" dirty="0">
                <a:latin typeface="Century Gothic" panose="020B0502020202020204" pitchFamily="34" charset="0"/>
              </a:rPr>
              <a:t>WILL YOU NEED TO GO OR STAY?</a:t>
            </a:r>
            <a:endParaRPr lang="en-US" dirty="0">
              <a:latin typeface="Century Gothic" panose="020B0502020202020204" pitchFamily="34" charset="0"/>
              <a:cs typeface="Arial"/>
            </a:endParaRPr>
          </a:p>
          <a:p>
            <a:pPr marL="291179" indent="-186355">
              <a:lnSpc>
                <a:spcPct val="90000"/>
              </a:lnSpc>
              <a:buFont typeface="Wingdings" pitchFamily="2" charset="2"/>
              <a:buChar char="§"/>
            </a:pPr>
            <a:r>
              <a:rPr lang="en-US" dirty="0">
                <a:latin typeface="Century Gothic" panose="020B0502020202020204" pitchFamily="34" charset="0"/>
              </a:rPr>
              <a:t>WHAT EQUIPMENT OR SUPPLIES DO YOU NEED?</a:t>
            </a:r>
            <a:endParaRPr lang="en-US" dirty="0">
              <a:latin typeface="Century Gothic" panose="020B0502020202020204" pitchFamily="34" charset="0"/>
              <a:cs typeface="Arial"/>
            </a:endParaRPr>
          </a:p>
          <a:p>
            <a:pPr marL="291179" indent="-186355">
              <a:lnSpc>
                <a:spcPct val="90000"/>
              </a:lnSpc>
              <a:buFont typeface="Wingdings" pitchFamily="2" charset="2"/>
              <a:buChar char="§"/>
            </a:pPr>
            <a:r>
              <a:rPr lang="en-US" dirty="0">
                <a:latin typeface="Century Gothic" panose="020B0502020202020204" pitchFamily="34" charset="0"/>
              </a:rPr>
              <a:t>DO YOU HAVE AN EVACUATION PLAN &amp; MEETING PLACE?</a:t>
            </a:r>
            <a:endParaRPr lang="en-US" dirty="0">
              <a:latin typeface="Century Gothic" panose="020B0502020202020204" pitchFamily="34" charset="0"/>
              <a:cs typeface="Arial"/>
            </a:endParaRPr>
          </a:p>
          <a:p>
            <a:pPr marL="291179" indent="-186355">
              <a:lnSpc>
                <a:spcPct val="90000"/>
              </a:lnSpc>
              <a:buFont typeface="Wingdings" pitchFamily="2" charset="2"/>
              <a:buChar char="§"/>
            </a:pPr>
            <a:r>
              <a:rPr lang="en-US" dirty="0">
                <a:latin typeface="Century Gothic" panose="020B0502020202020204" pitchFamily="34" charset="0"/>
              </a:rPr>
              <a:t>WHAT ABOUT YOUR PETS?</a:t>
            </a:r>
            <a:endParaRPr lang="en-US" dirty="0">
              <a:latin typeface="Century Gothic" panose="020B0502020202020204" pitchFamily="34" charset="0"/>
              <a:cs typeface="Arial"/>
            </a:endParaRPr>
          </a:p>
          <a:p>
            <a:pPr marL="291179" indent="-186355">
              <a:lnSpc>
                <a:spcPct val="90000"/>
              </a:lnSpc>
              <a:buFont typeface="Wingdings" pitchFamily="2" charset="2"/>
              <a:buChar char="§"/>
            </a:pPr>
            <a:r>
              <a:rPr lang="en-US" cap="all" dirty="0">
                <a:latin typeface="Century Gothic" panose="020B0502020202020204" pitchFamily="34" charset="0"/>
                <a:cs typeface="Arial"/>
              </a:rPr>
              <a:t>Will you need shelter?</a:t>
            </a:r>
            <a:r>
              <a:rPr lang="en-US" dirty="0">
                <a:cs typeface="Arial"/>
              </a:rPr>
              <a:t> </a:t>
            </a:r>
          </a:p>
          <a:p>
            <a:endParaRPr lang="en-US" dirty="0"/>
          </a:p>
          <a:p>
            <a:r>
              <a:rPr lang="en-US" dirty="0"/>
              <a:t>(Review slide point questions above, then answer them with details below.)</a:t>
            </a:r>
          </a:p>
          <a:p>
            <a:endParaRPr lang="en-US" dirty="0"/>
          </a:p>
          <a:p>
            <a:pPr marL="349415" indent="-186355">
              <a:lnSpc>
                <a:spcPct val="90000"/>
              </a:lnSpc>
              <a:buFont typeface="Wingdings" pitchFamily="2" charset="2"/>
              <a:buChar char="§"/>
            </a:pPr>
            <a:r>
              <a:rPr lang="en-US" dirty="0"/>
              <a:t>Become familiar with different ways to escape during an emergency: Is the area safe to walk or drive? </a:t>
            </a:r>
            <a:endParaRPr lang="en-US" dirty="0">
              <a:cs typeface="Arial"/>
            </a:endParaRPr>
          </a:p>
          <a:p>
            <a:pPr marL="349415" indent="-186355">
              <a:lnSpc>
                <a:spcPct val="90000"/>
              </a:lnSpc>
              <a:buFont typeface="Wingdings" pitchFamily="2" charset="2"/>
              <a:buChar char="§"/>
            </a:pPr>
            <a:r>
              <a:rPr lang="en-US" dirty="0"/>
              <a:t>Your home might not be safe, use Alert San Diego or 211 to find public shelters near you.</a:t>
            </a:r>
            <a:endParaRPr lang="en-US" dirty="0">
              <a:cs typeface="Arial"/>
            </a:endParaRPr>
          </a:p>
          <a:p>
            <a:pPr marL="349415" indent="-186355">
              <a:lnSpc>
                <a:spcPct val="90000"/>
              </a:lnSpc>
              <a:buFont typeface="Wingdings" pitchFamily="2" charset="2"/>
              <a:buChar char="§"/>
            </a:pPr>
            <a:r>
              <a:rPr lang="en-US" dirty="0"/>
              <a:t>Practice your evacuation plan with the people who will go with you. That way, you will know how to stay together during a real emergency.</a:t>
            </a:r>
          </a:p>
        </p:txBody>
      </p:sp>
      <p:sp>
        <p:nvSpPr>
          <p:cNvPr id="4" name="Slide Number Placeholder 3"/>
          <p:cNvSpPr>
            <a:spLocks noGrp="1"/>
          </p:cNvSpPr>
          <p:nvPr>
            <p:ph type="sldNum" sz="quarter" idx="5"/>
          </p:nvPr>
        </p:nvSpPr>
        <p:spPr/>
        <p:txBody>
          <a:bodyPr/>
          <a:lstStyle/>
          <a:p>
            <a:fld id="{4567A8A5-724B-4A28-9197-C259C1B77B55}" type="slidenum">
              <a:rPr lang="en-US" smtClean="0"/>
              <a:t>10</a:t>
            </a:fld>
            <a:endParaRPr lang="en-US" dirty="0"/>
          </a:p>
        </p:txBody>
      </p:sp>
    </p:spTree>
    <p:extLst>
      <p:ext uri="{BB962C8B-B14F-4D97-AF65-F5344CB8AC3E}">
        <p14:creationId xmlns:p14="http://schemas.microsoft.com/office/powerpoint/2010/main" val="3162629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186355">
              <a:lnSpc>
                <a:spcPct val="90000"/>
              </a:lnSpc>
              <a:buFont typeface="Wingdings" pitchFamily="2" charset="2"/>
              <a:buChar char="§"/>
            </a:pPr>
            <a:endParaRPr lang="en-US" dirty="0">
              <a:cs typeface="Arial"/>
            </a:endParaRPr>
          </a:p>
          <a:p>
            <a:pPr defTabSz="931774">
              <a:defRPr/>
            </a:pPr>
            <a:r>
              <a:rPr lang="en-US" b="1" dirty="0"/>
              <a:t>Script 3 mins - Deanna</a:t>
            </a:r>
          </a:p>
          <a:p>
            <a:endParaRPr lang="en-US" dirty="0"/>
          </a:p>
          <a:p>
            <a:r>
              <a:rPr lang="en-US" dirty="0"/>
              <a:t>You need to have a drawing of your home’s floor plan.  It doesn’t have to be exact, draw one by hand showing all rooms, doors and windows.  If you have a second floor you need to include a drawing of this floor, as well.</a:t>
            </a:r>
          </a:p>
          <a:p>
            <a:endParaRPr lang="en-US" dirty="0"/>
          </a:p>
          <a:p>
            <a:r>
              <a:rPr lang="en-US" dirty="0"/>
              <a:t>In an emergency, you need to identify </a:t>
            </a:r>
            <a:r>
              <a:rPr lang="en-US" u="sng" dirty="0"/>
              <a:t>TWO Exits </a:t>
            </a:r>
            <a:r>
              <a:rPr lang="en-US" dirty="0"/>
              <a:t>per room, if possible.  This may be a door or a window.  Keep in mind any physical limitation you may have and remember, in an emergency, like a house fire, the speed of getting out is important.  If you are upstairs and your path is blocked in getting downstairs, you need to have a plan to get down to ground level.</a:t>
            </a:r>
          </a:p>
        </p:txBody>
      </p:sp>
      <p:sp>
        <p:nvSpPr>
          <p:cNvPr id="4" name="Slide Number Placeholder 3"/>
          <p:cNvSpPr>
            <a:spLocks noGrp="1"/>
          </p:cNvSpPr>
          <p:nvPr>
            <p:ph type="sldNum" sz="quarter" idx="5"/>
          </p:nvPr>
        </p:nvSpPr>
        <p:spPr/>
        <p:txBody>
          <a:bodyPr/>
          <a:lstStyle/>
          <a:p>
            <a:fld id="{4567A8A5-724B-4A28-9197-C259C1B77B55}" type="slidenum">
              <a:rPr lang="en-US" smtClean="0"/>
              <a:t>11</a:t>
            </a:fld>
            <a:endParaRPr lang="en-US" dirty="0"/>
          </a:p>
        </p:txBody>
      </p:sp>
    </p:spTree>
    <p:extLst>
      <p:ext uri="{BB962C8B-B14F-4D97-AF65-F5344CB8AC3E}">
        <p14:creationId xmlns:p14="http://schemas.microsoft.com/office/powerpoint/2010/main" val="54101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Script 3 mins - Deanna</a:t>
            </a:r>
          </a:p>
          <a:p>
            <a:r>
              <a:rPr lang="en-US" dirty="0"/>
              <a:t>Make</a:t>
            </a:r>
            <a:r>
              <a:rPr lang="en-US" baseline="0" dirty="0"/>
              <a:t> a plan to connect and protect; think about the people in your circle. </a:t>
            </a:r>
            <a:r>
              <a:rPr lang="en-US" dirty="0"/>
              <a:t>It is important to create an emergency plan that can work for you. Build a network of support around you in case you need help.</a:t>
            </a:r>
          </a:p>
          <a:p>
            <a:endParaRPr lang="en-US" dirty="0"/>
          </a:p>
          <a:p>
            <a:r>
              <a:rPr lang="en-US" dirty="0"/>
              <a:t>Consider if you have a speech or hearing disability; it is important for you to be able to communicate with others when there is an emergency, and you must seek safety.</a:t>
            </a:r>
          </a:p>
          <a:p>
            <a:endParaRPr lang="en-US" dirty="0"/>
          </a:p>
          <a:p>
            <a:r>
              <a:rPr lang="en-US" dirty="0"/>
              <a:t>Keep your list of contacts on the refrigerator or any place that is clearly visible to others. Keep a copy</a:t>
            </a:r>
            <a:r>
              <a:rPr lang="en-US" baseline="0" dirty="0"/>
              <a:t> with you wherever you go.</a:t>
            </a:r>
            <a:endParaRPr lang="en-US" dirty="0"/>
          </a:p>
          <a:p>
            <a:endParaRPr lang="en-US" dirty="0"/>
          </a:p>
          <a:p>
            <a:r>
              <a:rPr lang="en-US" dirty="0"/>
              <a:t>Sometimes cell phones don’t work during a disaster, like an earthquake or severe storm,</a:t>
            </a:r>
            <a:r>
              <a:rPr lang="en-US" baseline="0" dirty="0"/>
              <a:t> b</a:t>
            </a:r>
            <a:r>
              <a:rPr lang="en-US" dirty="0"/>
              <a:t>ut text messages still do. It’s good to keep extra copies of this list as text contacts to send a text to the</a:t>
            </a:r>
            <a:r>
              <a:rPr lang="en-US" baseline="0" dirty="0"/>
              <a:t> people in your circle</a:t>
            </a:r>
            <a:r>
              <a:rPr lang="en-US" dirty="0"/>
              <a:t>. </a:t>
            </a:r>
          </a:p>
          <a:p>
            <a:endParaRPr lang="en-US" dirty="0"/>
          </a:p>
          <a:p>
            <a:r>
              <a:rPr lang="en-US" dirty="0"/>
              <a:t>Also in an emergency, telephone and cell service may be jammed.  It is BEST if you can send a TEXT MESSAGE to someone OUT OF STATE to let them know your status.</a:t>
            </a:r>
          </a:p>
          <a:p>
            <a:endParaRPr lang="en-US" dirty="0"/>
          </a:p>
          <a:p>
            <a:r>
              <a:rPr lang="en-US" dirty="0"/>
              <a:t>Now</a:t>
            </a:r>
            <a:r>
              <a:rPr lang="en-US" baseline="0" dirty="0"/>
              <a:t> that we have our plan to connect, let’s talk more about it!</a:t>
            </a:r>
            <a:endParaRPr lang="en-US" dirty="0"/>
          </a:p>
        </p:txBody>
      </p:sp>
      <p:sp>
        <p:nvSpPr>
          <p:cNvPr id="4" name="Slide Number Placeholder 3"/>
          <p:cNvSpPr>
            <a:spLocks noGrp="1"/>
          </p:cNvSpPr>
          <p:nvPr>
            <p:ph type="sldNum" sz="quarter" idx="5"/>
          </p:nvPr>
        </p:nvSpPr>
        <p:spPr/>
        <p:txBody>
          <a:bodyPr/>
          <a:lstStyle/>
          <a:p>
            <a:fld id="{4567A8A5-724B-4A28-9197-C259C1B77B55}" type="slidenum">
              <a:rPr lang="en-US" smtClean="0"/>
              <a:t>12</a:t>
            </a:fld>
            <a:endParaRPr lang="en-US" dirty="0"/>
          </a:p>
        </p:txBody>
      </p:sp>
    </p:spTree>
    <p:extLst>
      <p:ext uri="{BB962C8B-B14F-4D97-AF65-F5344CB8AC3E}">
        <p14:creationId xmlns:p14="http://schemas.microsoft.com/office/powerpoint/2010/main" val="4066958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900" b="1" dirty="0"/>
              <a:t>Script</a:t>
            </a:r>
            <a:r>
              <a:rPr lang="en-US" sz="900" b="1" baseline="0" dirty="0"/>
              <a:t> 5-10</a:t>
            </a:r>
            <a:r>
              <a:rPr lang="en-US" sz="900" b="1" dirty="0"/>
              <a:t> Mins - Deanna</a:t>
            </a:r>
          </a:p>
          <a:p>
            <a:pPr marL="232943" indent="-232943">
              <a:buAutoNum type="arabicPeriod"/>
            </a:pPr>
            <a:r>
              <a:rPr lang="en-US" sz="900" b="1" dirty="0"/>
              <a:t>The perfect bag</a:t>
            </a:r>
            <a:br>
              <a:rPr lang="en-US" sz="900" b="1" dirty="0"/>
            </a:br>
            <a:r>
              <a:rPr lang="en-US" sz="900" dirty="0"/>
              <a:t>Think small and portable.  A backpack or</a:t>
            </a:r>
            <a:r>
              <a:rPr lang="en-US" sz="900" baseline="0" dirty="0"/>
              <a:t> diaper</a:t>
            </a:r>
            <a:r>
              <a:rPr lang="en-US" sz="900" dirty="0"/>
              <a:t> bag is ideal, but a lightweight suitcase with wheels will also do.  Just remember, you may literally be running with it.</a:t>
            </a:r>
          </a:p>
          <a:p>
            <a:pPr rtl="0"/>
            <a:r>
              <a:rPr lang="en-US" sz="900" b="1" dirty="0"/>
              <a:t>2. Clothing</a:t>
            </a:r>
            <a:br>
              <a:rPr lang="en-US" sz="900" dirty="0"/>
            </a:br>
            <a:r>
              <a:rPr lang="en-US" sz="900" dirty="0"/>
              <a:t>    Pack a few days’ worth. Include layers you can add or remove, plus lightweight rain gear and waterproof boots.</a:t>
            </a:r>
          </a:p>
          <a:p>
            <a:pPr rtl="0"/>
            <a:r>
              <a:rPr lang="en-US" sz="900" b="1" dirty="0"/>
              <a:t>3. Personal needs</a:t>
            </a:r>
            <a:br>
              <a:rPr lang="en-US" sz="900" dirty="0"/>
            </a:br>
            <a:r>
              <a:rPr lang="en-US" sz="900" dirty="0"/>
              <a:t>    While getting yourself or a loved one</a:t>
            </a:r>
            <a:r>
              <a:rPr lang="en-US" sz="900" baseline="0" dirty="0"/>
              <a:t> </a:t>
            </a:r>
            <a:r>
              <a:rPr lang="en-US" sz="900" dirty="0"/>
              <a:t>ready for a typical day, list all toiletries</a:t>
            </a:r>
            <a:r>
              <a:rPr lang="en-US" sz="900" baseline="0" dirty="0"/>
              <a:t> </a:t>
            </a:r>
            <a:r>
              <a:rPr lang="en-US" sz="900" dirty="0"/>
              <a:t>used (travel size), eyeglasses,</a:t>
            </a:r>
            <a:r>
              <a:rPr lang="en-US" sz="900" baseline="0" dirty="0"/>
              <a:t> body wipes / diapers, multipurpose utensils with knife and a can opener are great to have.</a:t>
            </a:r>
            <a:endParaRPr lang="en-US" sz="900" dirty="0">
              <a:hlinkClick r:id="rId3"/>
            </a:endParaRPr>
          </a:p>
          <a:p>
            <a:pPr rtl="0"/>
            <a:r>
              <a:rPr lang="en-US" sz="900" b="1" dirty="0"/>
              <a:t>4. Your meds / doctors contact information</a:t>
            </a:r>
            <a:br>
              <a:rPr lang="en-US" sz="900" dirty="0"/>
            </a:br>
            <a:r>
              <a:rPr lang="en-US" sz="900" dirty="0"/>
              <a:t>    Pack at least three days of each prescription with pharmacy contact numbers.</a:t>
            </a:r>
            <a:r>
              <a:rPr lang="en-US" sz="900" baseline="0" dirty="0"/>
              <a:t> Have portable versions of oxygen / insulin, if needed.  Include a list of all your doctors and their contact information. A copy of your Vial of Life form is great! </a:t>
            </a:r>
            <a:endParaRPr lang="en-US" sz="900" dirty="0">
              <a:hlinkClick r:id="rId4"/>
            </a:endParaRPr>
          </a:p>
          <a:p>
            <a:pPr rtl="0"/>
            <a:r>
              <a:rPr lang="en-US" sz="900" b="1" dirty="0"/>
              <a:t>5. Basic electronics / equipment</a:t>
            </a:r>
            <a:br>
              <a:rPr lang="en-US" sz="900" dirty="0"/>
            </a:br>
            <a:r>
              <a:rPr lang="en-US" sz="900" dirty="0"/>
              <a:t>   Pack extra phone chargers</a:t>
            </a:r>
            <a:r>
              <a:rPr lang="en-US" sz="900" baseline="0" dirty="0"/>
              <a:t> with </a:t>
            </a:r>
            <a:r>
              <a:rPr lang="en-US" sz="900" dirty="0"/>
              <a:t>a portable battery pack, a long-lasting LED flashlight, hand-cranked or battery-operated AM/FM radio, extra batteries (including hearing aids), think about medical equipment, oxygen/insulin pumps, etc.</a:t>
            </a:r>
          </a:p>
          <a:p>
            <a:pPr rtl="0"/>
            <a:r>
              <a:rPr lang="en-US" sz="900" b="1" dirty="0"/>
              <a:t>6. Food and drink</a:t>
            </a:r>
            <a:br>
              <a:rPr lang="en-US" sz="900" dirty="0"/>
            </a:br>
            <a:r>
              <a:rPr lang="en-US" sz="900" dirty="0"/>
              <a:t>   Bottled water and some packaged</a:t>
            </a:r>
            <a:r>
              <a:rPr lang="en-US" sz="900" baseline="0" dirty="0"/>
              <a:t> food,</a:t>
            </a:r>
            <a:r>
              <a:rPr lang="en-US" sz="900" dirty="0"/>
              <a:t> is essential. You need a </a:t>
            </a:r>
            <a:r>
              <a:rPr lang="en-US" sz="900" u="sng" dirty="0"/>
              <a:t>minimum of 1-gallon of water per person, per day</a:t>
            </a:r>
            <a:r>
              <a:rPr lang="en-US" sz="900" dirty="0"/>
              <a:t>!</a:t>
            </a:r>
          </a:p>
          <a:p>
            <a:pPr rtl="0"/>
            <a:r>
              <a:rPr lang="en-US" sz="900" b="1" dirty="0"/>
              <a:t>7. Cash</a:t>
            </a:r>
            <a:br>
              <a:rPr lang="en-US" sz="900" dirty="0"/>
            </a:br>
            <a:r>
              <a:rPr lang="en-US" sz="900" dirty="0"/>
              <a:t>   In addition to enough </a:t>
            </a:r>
            <a:r>
              <a:rPr lang="en-US" sz="900" b="1" dirty="0"/>
              <a:t>money for a few days</a:t>
            </a:r>
            <a:r>
              <a:rPr lang="en-US" sz="900" dirty="0"/>
              <a:t>, include small bills and a roll of quarters. If you need to buy something out of a vending machine, you don’t want to start asking equally desperate strangers for change.</a:t>
            </a:r>
          </a:p>
          <a:p>
            <a:pPr rtl="0"/>
            <a:r>
              <a:rPr lang="en-US" sz="900" b="1" dirty="0"/>
              <a:t>8. Paperwork</a:t>
            </a:r>
            <a:br>
              <a:rPr lang="en-US" sz="900" dirty="0"/>
            </a:br>
            <a:r>
              <a:rPr lang="en-US" sz="900" dirty="0"/>
              <a:t>    Fill a </a:t>
            </a:r>
            <a:r>
              <a:rPr lang="en-US" sz="900" b="1" dirty="0"/>
              <a:t>zip-top waterproof bag </a:t>
            </a:r>
            <a:r>
              <a:rPr lang="en-US" sz="900" dirty="0"/>
              <a:t>with photocopies of your birth certificate; driver’s license; Social Security and Medicare cards; power of attorney and will; any marriage, adoption or naturalization certificates; proof of address; insurance, medical and immunization records; and information about your credit and ATM cards.</a:t>
            </a:r>
          </a:p>
          <a:p>
            <a:endParaRPr lang="en-US" dirty="0"/>
          </a:p>
        </p:txBody>
      </p:sp>
      <p:sp>
        <p:nvSpPr>
          <p:cNvPr id="4" name="Slide Number Placeholder 3"/>
          <p:cNvSpPr>
            <a:spLocks noGrp="1"/>
          </p:cNvSpPr>
          <p:nvPr>
            <p:ph type="sldNum" sz="quarter" idx="5"/>
          </p:nvPr>
        </p:nvSpPr>
        <p:spPr/>
        <p:txBody>
          <a:bodyPr/>
          <a:lstStyle/>
          <a:p>
            <a:fld id="{4567A8A5-724B-4A28-9197-C259C1B77B55}" type="slidenum">
              <a:rPr lang="en-US" smtClean="0"/>
              <a:t>13</a:t>
            </a:fld>
            <a:endParaRPr lang="en-US" dirty="0"/>
          </a:p>
        </p:txBody>
      </p:sp>
    </p:spTree>
    <p:extLst>
      <p:ext uri="{BB962C8B-B14F-4D97-AF65-F5344CB8AC3E}">
        <p14:creationId xmlns:p14="http://schemas.microsoft.com/office/powerpoint/2010/main" val="2969183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50" b="1" dirty="0"/>
              <a:t>Script 3 mins - Deanna</a:t>
            </a:r>
          </a:p>
          <a:p>
            <a:r>
              <a:rPr lang="en-US" sz="1050" dirty="0"/>
              <a:t>Can be done as a conversation activity – What would you put in your Stay Box?  What we lear</a:t>
            </a:r>
            <a:r>
              <a:rPr lang="en-US" sz="1050" baseline="0" dirty="0"/>
              <a:t>ned since the beginning of COVID-19, THERE ARE SOME ESSENTIALS that cannot be avoided if you have to stay 10-14 days or more.</a:t>
            </a:r>
          </a:p>
          <a:p>
            <a:endParaRPr lang="en-US" sz="1050" baseline="0" dirty="0"/>
          </a:p>
          <a:p>
            <a:r>
              <a:rPr lang="en-US" sz="1050" b="1" u="sng" baseline="0" dirty="0"/>
              <a:t>If the power is out</a:t>
            </a:r>
            <a:r>
              <a:rPr lang="en-US" sz="1050" b="1" baseline="0" dirty="0"/>
              <a:t>:</a:t>
            </a:r>
          </a:p>
          <a:p>
            <a:r>
              <a:rPr lang="en-US" sz="1050" baseline="0" dirty="0"/>
              <a:t>Portable radio w/ batteries (to access alerts)</a:t>
            </a:r>
          </a:p>
          <a:p>
            <a:r>
              <a:rPr lang="en-US" sz="1050" baseline="0" dirty="0"/>
              <a:t>If the tap water is contaminated - Extra food and water (for cooking, cleaning).</a:t>
            </a:r>
          </a:p>
          <a:p>
            <a:r>
              <a:rPr lang="en-US" sz="1050" baseline="0" dirty="0"/>
              <a:t>If the power or gas is out - Flashlights and extra portable radio, for access to alerts if power is out, extra blankets, and canned goods for cooking.  (NO CANDLES!)</a:t>
            </a:r>
          </a:p>
          <a:p>
            <a:endParaRPr lang="en-US" sz="1050" b="1" u="sng" baseline="0" dirty="0"/>
          </a:p>
          <a:p>
            <a:r>
              <a:rPr lang="en-US" sz="1050" b="1" u="sng" baseline="0" dirty="0"/>
              <a:t>If the water system is contaminated:</a:t>
            </a:r>
          </a:p>
          <a:p>
            <a:r>
              <a:rPr lang="en-US" sz="1050" baseline="0" dirty="0"/>
              <a:t>Bleach, paper towels, paper eating supplies, gloves, baby wipes</a:t>
            </a:r>
          </a:p>
          <a:p>
            <a:endParaRPr lang="en-US" sz="1050" b="1" u="sng" baseline="0" dirty="0"/>
          </a:p>
          <a:p>
            <a:r>
              <a:rPr lang="en-US" sz="1050" b="1" u="sng" baseline="0" dirty="0"/>
              <a:t>If you cannot leave for at least 10 days</a:t>
            </a:r>
            <a:r>
              <a:rPr lang="en-US" sz="1050" b="1" baseline="0" dirty="0"/>
              <a:t>: </a:t>
            </a:r>
          </a:p>
          <a:p>
            <a:r>
              <a:rPr lang="en-US" sz="1050" baseline="0" dirty="0"/>
              <a:t>Extra WATER, plan on 1-gallon, per person, per day.  Don’t forget water for your pet(s).</a:t>
            </a:r>
          </a:p>
          <a:p>
            <a:r>
              <a:rPr lang="en-US" sz="1050" baseline="0" dirty="0"/>
              <a:t>Extra food, snacks and hygiene supplies</a:t>
            </a:r>
          </a:p>
          <a:p>
            <a:r>
              <a:rPr lang="en-US" sz="1050" baseline="0" dirty="0"/>
              <a:t>Extra medications (Prescription and OTC)</a:t>
            </a:r>
          </a:p>
          <a:p>
            <a:r>
              <a:rPr lang="en-US" sz="1050" baseline="0" dirty="0"/>
              <a:t>Extra batteries for all equipment</a:t>
            </a:r>
          </a:p>
          <a:p>
            <a:r>
              <a:rPr lang="en-US" sz="1050" baseline="0" dirty="0"/>
              <a:t>Trash Bags</a:t>
            </a:r>
          </a:p>
          <a:p>
            <a:r>
              <a:rPr lang="en-US" sz="1050" baseline="0" dirty="0"/>
              <a:t>Pet food / supplies</a:t>
            </a:r>
          </a:p>
          <a:p>
            <a:r>
              <a:rPr lang="en-US" sz="1050" baseline="0" dirty="0"/>
              <a:t>Books / magazines</a:t>
            </a:r>
          </a:p>
          <a:p>
            <a:endParaRPr lang="en-US" dirty="0"/>
          </a:p>
        </p:txBody>
      </p:sp>
      <p:sp>
        <p:nvSpPr>
          <p:cNvPr id="4" name="Slide Number Placeholder 3"/>
          <p:cNvSpPr>
            <a:spLocks noGrp="1"/>
          </p:cNvSpPr>
          <p:nvPr>
            <p:ph type="sldNum" sz="quarter" idx="5"/>
          </p:nvPr>
        </p:nvSpPr>
        <p:spPr/>
        <p:txBody>
          <a:bodyPr/>
          <a:lstStyle/>
          <a:p>
            <a:fld id="{4567A8A5-724B-4A28-9197-C259C1B77B55}" type="slidenum">
              <a:rPr lang="en-US" smtClean="0"/>
              <a:t>14</a:t>
            </a:fld>
            <a:endParaRPr lang="en-US" dirty="0"/>
          </a:p>
        </p:txBody>
      </p:sp>
    </p:spTree>
    <p:extLst>
      <p:ext uri="{BB962C8B-B14F-4D97-AF65-F5344CB8AC3E}">
        <p14:creationId xmlns:p14="http://schemas.microsoft.com/office/powerpoint/2010/main" val="2422684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Script 3 mins - Deanna</a:t>
            </a:r>
          </a:p>
          <a:p>
            <a:endParaRPr lang="en-US" dirty="0"/>
          </a:p>
          <a:p>
            <a:r>
              <a:rPr lang="en-US" dirty="0"/>
              <a:t>It is important to remember in regional emergencies that firefighters and paramedics cannot help everyone in need right away. So, we must be ready ourselves, as well as those around us for, at least, 72 hours (3-days).</a:t>
            </a:r>
          </a:p>
          <a:p>
            <a:endParaRPr lang="en-US" dirty="0"/>
          </a:p>
          <a:p>
            <a:r>
              <a:rPr lang="en-US" dirty="0"/>
              <a:t>We encourage you to share these 5 steps we talked about today and also think about neighbors, family and caregiver. If others know what you plan, then they can take care of themselves, too. Care partners and older adults should talk about their plan and practice regularly.</a:t>
            </a:r>
          </a:p>
          <a:p>
            <a:endParaRPr lang="en-US" dirty="0"/>
          </a:p>
          <a:p>
            <a:r>
              <a:rPr lang="en-US" dirty="0"/>
              <a:t>Keep contacts or evacuation information where you can find it quickly; have your go bag ready; </a:t>
            </a:r>
            <a:r>
              <a:rPr lang="en-US" b="1" dirty="0">
                <a:highlight>
                  <a:srgbClr val="FFFF00"/>
                </a:highlight>
              </a:rPr>
              <a:t> </a:t>
            </a:r>
            <a:r>
              <a:rPr lang="en-US" b="0" dirty="0">
                <a:highlight>
                  <a:srgbClr val="FFFF00"/>
                </a:highlight>
              </a:rPr>
              <a:t>sign up now so that your local alert system while provide you with </a:t>
            </a:r>
            <a:r>
              <a:rPr lang="en-US" b="0" dirty="0"/>
              <a:t>immediate disaster information when you need it</a:t>
            </a:r>
            <a:r>
              <a:rPr lang="en-US" b="1" dirty="0"/>
              <a:t>; </a:t>
            </a:r>
            <a:r>
              <a:rPr lang="en-US" b="0" dirty="0"/>
              <a:t>and most important, be ready!</a:t>
            </a:r>
          </a:p>
          <a:p>
            <a:r>
              <a:rPr lang="en-US" dirty="0"/>
              <a:t>								</a:t>
            </a:r>
          </a:p>
        </p:txBody>
      </p:sp>
      <p:sp>
        <p:nvSpPr>
          <p:cNvPr id="4" name="Slide Number Placeholder 3"/>
          <p:cNvSpPr>
            <a:spLocks noGrp="1"/>
          </p:cNvSpPr>
          <p:nvPr>
            <p:ph type="sldNum" sz="quarter" idx="5"/>
          </p:nvPr>
        </p:nvSpPr>
        <p:spPr/>
        <p:txBody>
          <a:bodyPr/>
          <a:lstStyle/>
          <a:p>
            <a:fld id="{4567A8A5-724B-4A28-9197-C259C1B77B55}" type="slidenum">
              <a:rPr lang="en-US" smtClean="0"/>
              <a:t>15</a:t>
            </a:fld>
            <a:endParaRPr lang="en-US" dirty="0"/>
          </a:p>
        </p:txBody>
      </p:sp>
    </p:spTree>
    <p:extLst>
      <p:ext uri="{BB962C8B-B14F-4D97-AF65-F5344CB8AC3E}">
        <p14:creationId xmlns:p14="http://schemas.microsoft.com/office/powerpoint/2010/main" val="2036908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Script 1 min – Deanna</a:t>
            </a:r>
          </a:p>
          <a:p>
            <a:pPr defTabSz="931774">
              <a:defRPr/>
            </a:pPr>
            <a:endParaRPr lang="en-US" b="1" dirty="0"/>
          </a:p>
          <a:p>
            <a:pPr defTabSz="931774">
              <a:defRPr/>
            </a:pPr>
            <a:r>
              <a:rPr lang="en-US" b="0" dirty="0"/>
              <a:t>Staying connected in an emergency is important.  Preparing TODAY could save your life, and the lives of others.  There are many resources available to you on the SERT website and the Listos website shown here.</a:t>
            </a:r>
          </a:p>
        </p:txBody>
      </p:sp>
      <p:sp>
        <p:nvSpPr>
          <p:cNvPr id="4" name="Slide Number Placeholder 3"/>
          <p:cNvSpPr>
            <a:spLocks noGrp="1"/>
          </p:cNvSpPr>
          <p:nvPr>
            <p:ph type="sldNum" sz="quarter" idx="5"/>
          </p:nvPr>
        </p:nvSpPr>
        <p:spPr/>
        <p:txBody>
          <a:bodyPr/>
          <a:lstStyle/>
          <a:p>
            <a:fld id="{188A12EE-B5A5-4678-B376-E5D4A64F08CD}" type="slidenum">
              <a:rPr lang="en-US" smtClean="0"/>
              <a:t>16</a:t>
            </a:fld>
            <a:endParaRPr lang="en-US" dirty="0"/>
          </a:p>
        </p:txBody>
      </p:sp>
    </p:spTree>
    <p:extLst>
      <p:ext uri="{BB962C8B-B14F-4D97-AF65-F5344CB8AC3E}">
        <p14:creationId xmlns:p14="http://schemas.microsoft.com/office/powerpoint/2010/main" val="3146700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Script 1 min – Tom</a:t>
            </a:r>
          </a:p>
          <a:p>
            <a:pPr defTabSz="931774">
              <a:defRPr/>
            </a:pPr>
            <a:endParaRPr lang="en-US" b="1" dirty="0"/>
          </a:p>
          <a:p>
            <a:r>
              <a:rPr lang="en-US" dirty="0"/>
              <a:t>Thank you, Deanna, for all your wonderful information and thanks all of you for joining us on this SERT Zoom Safety Presentation.  </a:t>
            </a:r>
          </a:p>
          <a:p>
            <a:endParaRPr lang="en-US" dirty="0"/>
          </a:p>
          <a:p>
            <a:r>
              <a:rPr lang="en-US" dirty="0"/>
              <a:t>If you have  a question regarding any of what you have seen please send us your question via the CHAT Button at on your ZOOM meeting screen.  We will respond with 24-hours.</a:t>
            </a:r>
          </a:p>
          <a:p>
            <a:endParaRPr lang="en-US" dirty="0"/>
          </a:p>
          <a:p>
            <a:r>
              <a:rPr lang="en-US" dirty="0"/>
              <a:t>Please stay for the OHCC SERT Club virtual membership meeting to learn more about the SERT Club which will start in 5-minutes.    </a:t>
            </a:r>
            <a:endParaRPr lang="en-US" b="1" dirty="0"/>
          </a:p>
        </p:txBody>
      </p:sp>
      <p:sp>
        <p:nvSpPr>
          <p:cNvPr id="4" name="Slide Number Placeholder 3"/>
          <p:cNvSpPr>
            <a:spLocks noGrp="1"/>
          </p:cNvSpPr>
          <p:nvPr>
            <p:ph type="sldNum" sz="quarter" idx="5"/>
          </p:nvPr>
        </p:nvSpPr>
        <p:spPr/>
        <p:txBody>
          <a:bodyPr/>
          <a:lstStyle/>
          <a:p>
            <a:fld id="{4567A8A5-724B-4A28-9197-C259C1B77B55}" type="slidenum">
              <a:rPr lang="en-US" smtClean="0"/>
              <a:t>17</a:t>
            </a:fld>
            <a:endParaRPr lang="en-US" dirty="0"/>
          </a:p>
        </p:txBody>
      </p:sp>
    </p:spTree>
    <p:extLst>
      <p:ext uri="{BB962C8B-B14F-4D97-AF65-F5344CB8AC3E}">
        <p14:creationId xmlns:p14="http://schemas.microsoft.com/office/powerpoint/2010/main" val="2795026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AF674F-5E8A-407D-AB96-A6EE570150AB}" type="slidenum">
              <a:rPr lang="en-US" smtClean="0"/>
              <a:t>18</a:t>
            </a:fld>
            <a:endParaRPr lang="en-US" dirty="0"/>
          </a:p>
        </p:txBody>
      </p:sp>
    </p:spTree>
    <p:extLst>
      <p:ext uri="{BB962C8B-B14F-4D97-AF65-F5344CB8AC3E}">
        <p14:creationId xmlns:p14="http://schemas.microsoft.com/office/powerpoint/2010/main" val="342128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Script 2 mins - Tom</a:t>
            </a:r>
          </a:p>
          <a:p>
            <a:endParaRPr lang="en-US" dirty="0"/>
          </a:p>
          <a:p>
            <a:r>
              <a:rPr lang="en-US" dirty="0"/>
              <a:t>Have you ever thought about the word </a:t>
            </a:r>
            <a:r>
              <a:rPr lang="en-US" b="1" dirty="0"/>
              <a:t>YOUR</a:t>
            </a:r>
            <a:r>
              <a:rPr lang="en-US" dirty="0"/>
              <a:t>?  It has multiple definitions based on how you apply the word.  Today, we will challenge you to define YOUR as it </a:t>
            </a:r>
            <a:r>
              <a:rPr lang="en-US" u="sng" dirty="0"/>
              <a:t>applies to you personally</a:t>
            </a:r>
            <a:r>
              <a:rPr lang="en-US" dirty="0"/>
              <a:t>.</a:t>
            </a:r>
          </a:p>
          <a:p>
            <a:endParaRPr lang="en-US" dirty="0"/>
          </a:p>
          <a:p>
            <a:r>
              <a:rPr lang="en-US" dirty="0"/>
              <a:t>SERT will provide information and resources you can use to improve </a:t>
            </a:r>
            <a:r>
              <a:rPr lang="en-US" u="sng" dirty="0"/>
              <a:t>your</a:t>
            </a:r>
            <a:r>
              <a:rPr lang="en-US" u="none" dirty="0"/>
              <a:t> </a:t>
            </a:r>
            <a:r>
              <a:rPr lang="en-US" dirty="0"/>
              <a:t>safety.</a:t>
            </a:r>
          </a:p>
          <a:p>
            <a:endParaRPr lang="en-US" dirty="0"/>
          </a:p>
          <a:p>
            <a:r>
              <a:rPr lang="en-US" dirty="0"/>
              <a:t>We will provide you with a list of things you need to be safe and, lastly, where you can find additional resources to help you.</a:t>
            </a:r>
          </a:p>
        </p:txBody>
      </p:sp>
      <p:sp>
        <p:nvSpPr>
          <p:cNvPr id="4" name="Slide Number Placeholder 3"/>
          <p:cNvSpPr>
            <a:spLocks noGrp="1"/>
          </p:cNvSpPr>
          <p:nvPr>
            <p:ph type="sldNum" sz="quarter" idx="5"/>
          </p:nvPr>
        </p:nvSpPr>
        <p:spPr/>
        <p:txBody>
          <a:bodyPr/>
          <a:lstStyle/>
          <a:p>
            <a:fld id="{4567A8A5-724B-4A28-9197-C259C1B77B55}" type="slidenum">
              <a:rPr lang="en-US" smtClean="0"/>
              <a:t>2</a:t>
            </a:fld>
            <a:endParaRPr lang="en-US" dirty="0"/>
          </a:p>
        </p:txBody>
      </p:sp>
    </p:spTree>
    <p:extLst>
      <p:ext uri="{BB962C8B-B14F-4D97-AF65-F5344CB8AC3E}">
        <p14:creationId xmlns:p14="http://schemas.microsoft.com/office/powerpoint/2010/main" val="6123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Script 3-5 mins - Tom</a:t>
            </a:r>
          </a:p>
          <a:p>
            <a:endParaRPr lang="en-US" dirty="0">
              <a:latin typeface="Cambria" panose="02040503050406030204" pitchFamily="18" charset="0"/>
              <a:ea typeface="Calibri" panose="020F0502020204030204" pitchFamily="34" charset="0"/>
              <a:cs typeface="Cambria" panose="02040503050406030204" pitchFamily="18" charset="0"/>
            </a:endParaRPr>
          </a:p>
          <a:p>
            <a:r>
              <a:rPr lang="en-US" dirty="0">
                <a:latin typeface="Cambria" panose="02040503050406030204" pitchFamily="18" charset="0"/>
                <a:ea typeface="Calibri" panose="020F0502020204030204" pitchFamily="34" charset="0"/>
                <a:cs typeface="Cambria" panose="02040503050406030204" pitchFamily="18" charset="0"/>
              </a:rPr>
              <a:t>OHCC SERT is here to help residents learn how to be prepared and stay safe.  Neighborhoods that are prepared for emergencies and disaster situations reduce the severity of injuries and trauma, lessen property damage, and save lives.  If we all contribute as individuals and work together, we will help develop a stronger community and greatly improve our chances of a better outcome.  Our OHCC SERT Club is committed to enhancing your knowledge and skill to help you prepare now! There is a lot of safety related information on the SERT Club website: www.tinyurl.com/ohccsert which is shown on the screen.</a:t>
            </a:r>
          </a:p>
          <a:p>
            <a:endParaRPr lang="en-US" dirty="0">
              <a:latin typeface="Cambria" panose="02040503050406030204" pitchFamily="18" charset="0"/>
              <a:ea typeface="Calibri" panose="020F0502020204030204" pitchFamily="34" charset="0"/>
              <a:cs typeface="Times New Roman" panose="02020603050405020304" pitchFamily="18" charset="0"/>
            </a:endParaRPr>
          </a:p>
          <a:p>
            <a:r>
              <a:rPr lang="en-US" dirty="0">
                <a:latin typeface="Cambria" panose="02040503050406030204" pitchFamily="18" charset="0"/>
                <a:ea typeface="Calibri" panose="020F0502020204030204" pitchFamily="34" charset="0"/>
                <a:cs typeface="Times New Roman" panose="02020603050405020304" pitchFamily="18" charset="0"/>
              </a:rPr>
              <a:t>Now let’s talk about the word YOUR!</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a:t>
            </a:r>
            <a:r>
              <a:rPr lang="en-US" u="sng" dirty="0">
                <a:latin typeface="Calibri" panose="020F0502020204030204" pitchFamily="34" charset="0"/>
                <a:ea typeface="Calibri" panose="020F0502020204030204" pitchFamily="34" charset="0"/>
                <a:cs typeface="Times New Roman" panose="02020603050405020304" pitchFamily="18" charset="0"/>
              </a:rPr>
              <a:t>Your</a:t>
            </a:r>
            <a:r>
              <a:rPr lang="en-US" dirty="0">
                <a:latin typeface="Calibri" panose="020F0502020204030204" pitchFamily="34" charset="0"/>
                <a:ea typeface="Calibri" panose="020F0502020204030204" pitchFamily="34" charset="0"/>
                <a:cs typeface="Times New Roman" panose="02020603050405020304" pitchFamily="18" charset="0"/>
              </a:rPr>
              <a:t> means </a:t>
            </a:r>
            <a:r>
              <a:rPr lang="en-US" b="1" i="1" dirty="0">
                <a:latin typeface="Calibri" panose="020F0502020204030204" pitchFamily="34" charset="0"/>
                <a:ea typeface="Calibri" panose="020F0502020204030204" pitchFamily="34" charset="0"/>
                <a:cs typeface="Times New Roman" panose="02020603050405020304" pitchFamily="18" charset="0"/>
              </a:rPr>
              <a:t>Self or Family</a:t>
            </a:r>
            <a:r>
              <a:rPr lang="en-US" dirty="0">
                <a:latin typeface="Calibri" panose="020F0502020204030204" pitchFamily="34" charset="0"/>
                <a:ea typeface="Calibri" panose="020F0502020204030204" pitchFamily="34" charset="0"/>
                <a:cs typeface="Times New Roman" panose="02020603050405020304" pitchFamily="18" charset="0"/>
              </a:rPr>
              <a:t>, the SERT Club website contains several resources to assist you in developing an Emergency Preparedness Plan.  What  is an Emergency Preparedness Plan?  We will cover that shortly.</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a:t>
            </a:r>
            <a:r>
              <a:rPr lang="en-US" u="sng" dirty="0">
                <a:latin typeface="Calibri" panose="020F0502020204030204" pitchFamily="34" charset="0"/>
                <a:ea typeface="Calibri" panose="020F0502020204030204" pitchFamily="34" charset="0"/>
                <a:cs typeface="Times New Roman" panose="02020603050405020304" pitchFamily="18" charset="0"/>
              </a:rPr>
              <a:t>Your</a:t>
            </a:r>
            <a:r>
              <a:rPr lang="en-US" dirty="0">
                <a:latin typeface="Calibri" panose="020F0502020204030204" pitchFamily="34" charset="0"/>
                <a:ea typeface="Calibri" panose="020F0502020204030204" pitchFamily="34" charset="0"/>
                <a:cs typeface="Times New Roman" panose="02020603050405020304" pitchFamily="18" charset="0"/>
              </a:rPr>
              <a:t> means </a:t>
            </a:r>
            <a:r>
              <a:rPr lang="en-US" b="1" i="1" dirty="0">
                <a:latin typeface="Calibri" panose="020F0502020204030204" pitchFamily="34" charset="0"/>
                <a:ea typeface="Calibri" panose="020F0502020204030204" pitchFamily="34" charset="0"/>
                <a:cs typeface="Times New Roman" panose="02020603050405020304" pitchFamily="18" charset="0"/>
              </a:rPr>
              <a:t>Street or Village</a:t>
            </a:r>
            <a:r>
              <a:rPr lang="en-US" dirty="0">
                <a:latin typeface="Calibri" panose="020F0502020204030204" pitchFamily="34" charset="0"/>
                <a:ea typeface="Calibri" panose="020F0502020204030204" pitchFamily="34" charset="0"/>
                <a:cs typeface="Times New Roman" panose="02020603050405020304" pitchFamily="18" charset="0"/>
              </a:rPr>
              <a:t>, the SERT Club invites you to join the Neighbor-Helping-Neighbor Street Captain Program.  This grassroots movement recruits one or more Captains and Co-Captains per street whose duties are to help their neighbors to help themselves, as well as help others, if they can.  This program also helps us know what resources we have living in OHCC.  We know we have Doctors, Nurses, Firefighters, EMT, Paramedics, Medics, Law Enforcement Professional, and residents that have current First Aid training certificates from the Red Cross, just to number a few. </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In a major disaster or incident our goal is to know if we can tap into this expertise.  It will also be helpful to know if a resident has any “special needs” that they would like to share so we can see you get the help you might need as quickly as possible.  This is not to pry about your specific medical conditions.  It is totally up to you decide what you wish to share, this is totally your call.</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If </a:t>
            </a:r>
            <a:r>
              <a:rPr lang="en-US" u="sng" dirty="0">
                <a:latin typeface="Calibri" panose="020F0502020204030204" pitchFamily="34" charset="0"/>
                <a:ea typeface="Calibri" panose="020F0502020204030204" pitchFamily="34" charset="0"/>
                <a:cs typeface="Times New Roman" panose="02020603050405020304" pitchFamily="18" charset="0"/>
              </a:rPr>
              <a:t>Your</a:t>
            </a:r>
            <a:r>
              <a:rPr lang="en-US" dirty="0">
                <a:latin typeface="Calibri" panose="020F0502020204030204" pitchFamily="34" charset="0"/>
                <a:ea typeface="Calibri" panose="020F0502020204030204" pitchFamily="34" charset="0"/>
                <a:cs typeface="Times New Roman" panose="02020603050405020304" pitchFamily="18" charset="0"/>
              </a:rPr>
              <a:t> means </a:t>
            </a:r>
            <a:r>
              <a:rPr lang="en-US" b="1" i="1" dirty="0">
                <a:latin typeface="Calibri" panose="020F0502020204030204" pitchFamily="34" charset="0"/>
                <a:ea typeface="Calibri" panose="020F0502020204030204" pitchFamily="34" charset="0"/>
                <a:cs typeface="Times New Roman" panose="02020603050405020304" pitchFamily="18" charset="0"/>
              </a:rPr>
              <a:t>Community</a:t>
            </a:r>
            <a:r>
              <a:rPr lang="en-US" dirty="0">
                <a:latin typeface="Calibri" panose="020F0502020204030204" pitchFamily="34" charset="0"/>
                <a:ea typeface="Calibri" panose="020F0502020204030204" pitchFamily="34" charset="0"/>
                <a:cs typeface="Times New Roman" panose="02020603050405020304" pitchFamily="18" charset="0"/>
              </a:rPr>
              <a:t>, you are talking about the SERT Emergency Response Team, which consists of volunteer community members who are trained to respond and help everyone during an emergency, such as, a natural disaster like an earthquake or major incident. </a:t>
            </a:r>
            <a:endParaRPr lang="en-US" dirty="0"/>
          </a:p>
          <a:p>
            <a:endParaRPr lang="en-US" dirty="0"/>
          </a:p>
        </p:txBody>
      </p:sp>
      <p:sp>
        <p:nvSpPr>
          <p:cNvPr id="4" name="Slide Number Placeholder 3"/>
          <p:cNvSpPr>
            <a:spLocks noGrp="1"/>
          </p:cNvSpPr>
          <p:nvPr>
            <p:ph type="sldNum" sz="quarter" idx="5"/>
          </p:nvPr>
        </p:nvSpPr>
        <p:spPr/>
        <p:txBody>
          <a:bodyPr/>
          <a:lstStyle/>
          <a:p>
            <a:fld id="{4567A8A5-724B-4A28-9197-C259C1B77B55}" type="slidenum">
              <a:rPr lang="en-US" smtClean="0"/>
              <a:t>3</a:t>
            </a:fld>
            <a:endParaRPr lang="en-US" dirty="0"/>
          </a:p>
        </p:txBody>
      </p:sp>
    </p:spTree>
    <p:extLst>
      <p:ext uri="{BB962C8B-B14F-4D97-AF65-F5344CB8AC3E}">
        <p14:creationId xmlns:p14="http://schemas.microsoft.com/office/powerpoint/2010/main" val="281766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Script 1 min – Tom/D</a:t>
            </a:r>
          </a:p>
          <a:p>
            <a:endParaRPr lang="en-US" dirty="0"/>
          </a:p>
          <a:p>
            <a:r>
              <a:rPr lang="en-US" dirty="0"/>
              <a:t>This handout “Disaster Ready Guide” was placed in everyone’s mail tube by OHCC SERT, in partnership with LISTOS CALIFORNIA in their association with the Catholic Charities, Diocese of San Diego and the </a:t>
            </a:r>
            <a:r>
              <a:rPr lang="en-US" baseline="0" dirty="0"/>
              <a:t>California </a:t>
            </a:r>
            <a:r>
              <a:rPr lang="en-US" dirty="0"/>
              <a:t>Office of Emergency Services.   If you have this guide handy please follow along as we go through this information.</a:t>
            </a:r>
          </a:p>
          <a:p>
            <a:endParaRPr lang="en-US" dirty="0"/>
          </a:p>
          <a:p>
            <a:r>
              <a:rPr lang="en-US" dirty="0"/>
              <a:t>It is now my pleasure to introduce </a:t>
            </a:r>
            <a:r>
              <a:rPr lang="en-US" b="1" dirty="0">
                <a:solidFill>
                  <a:srgbClr val="469FBA"/>
                </a:solidFill>
                <a:ea typeface="Calibri" panose="020F0502020204030204" pitchFamily="34" charset="0"/>
              </a:rPr>
              <a:t>Deanna </a:t>
            </a:r>
            <a:r>
              <a:rPr lang="en-US" b="1" dirty="0" err="1">
                <a:solidFill>
                  <a:srgbClr val="469FBA"/>
                </a:solidFill>
                <a:ea typeface="Calibri" panose="020F0502020204030204" pitchFamily="34" charset="0"/>
              </a:rPr>
              <a:t>Troncoso</a:t>
            </a:r>
            <a:r>
              <a:rPr lang="en-US" dirty="0">
                <a:highlight>
                  <a:srgbClr val="FFFF00"/>
                </a:highlight>
              </a:rPr>
              <a:t> of </a:t>
            </a:r>
            <a:r>
              <a:rPr lang="en-US" dirty="0"/>
              <a:t>Catholic Charities, Diocese of San Diego, who will take us through this very important material.</a:t>
            </a:r>
          </a:p>
        </p:txBody>
      </p:sp>
      <p:sp>
        <p:nvSpPr>
          <p:cNvPr id="4" name="Slide Number Placeholder 3"/>
          <p:cNvSpPr>
            <a:spLocks noGrp="1"/>
          </p:cNvSpPr>
          <p:nvPr>
            <p:ph type="sldNum" sz="quarter" idx="5"/>
          </p:nvPr>
        </p:nvSpPr>
        <p:spPr/>
        <p:txBody>
          <a:bodyPr/>
          <a:lstStyle/>
          <a:p>
            <a:fld id="{4567A8A5-724B-4A28-9197-C259C1B77B55}" type="slidenum">
              <a:rPr lang="en-US" smtClean="0"/>
              <a:t>4</a:t>
            </a:fld>
            <a:endParaRPr lang="en-US" dirty="0"/>
          </a:p>
        </p:txBody>
      </p:sp>
    </p:spTree>
    <p:extLst>
      <p:ext uri="{BB962C8B-B14F-4D97-AF65-F5344CB8AC3E}">
        <p14:creationId xmlns:p14="http://schemas.microsoft.com/office/powerpoint/2010/main" val="384398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 3 mins - Deanna</a:t>
            </a:r>
          </a:p>
          <a:p>
            <a:endParaRPr lang="en-US" dirty="0"/>
          </a:p>
          <a:p>
            <a:r>
              <a:rPr lang="en-US" dirty="0"/>
              <a:t>Hi, I’m </a:t>
            </a:r>
            <a:r>
              <a:rPr lang="en-US" b="1" dirty="0">
                <a:solidFill>
                  <a:srgbClr val="469FBA"/>
                </a:solidFill>
                <a:ea typeface="Calibri" panose="020F0502020204030204" pitchFamily="34" charset="0"/>
              </a:rPr>
              <a:t>Deanna </a:t>
            </a:r>
            <a:r>
              <a:rPr lang="en-US" b="1" dirty="0" err="1">
                <a:solidFill>
                  <a:srgbClr val="469FBA"/>
                </a:solidFill>
                <a:ea typeface="Calibri" panose="020F0502020204030204" pitchFamily="34" charset="0"/>
              </a:rPr>
              <a:t>Troncoso</a:t>
            </a:r>
            <a:r>
              <a:rPr lang="en-US" b="1" dirty="0"/>
              <a:t> </a:t>
            </a:r>
            <a:r>
              <a:rPr lang="en-US" dirty="0"/>
              <a:t>with Catholic Charities, Diocese of San Diego. Thank you for sharing</a:t>
            </a:r>
            <a:r>
              <a:rPr lang="en-US" baseline="0" dirty="0"/>
              <a:t> your time with me to learn </a:t>
            </a:r>
            <a:r>
              <a:rPr lang="en-US" dirty="0"/>
              <a:t>some important information and tools on behalf of the Listos California Emergency Preparedness Campaign. </a:t>
            </a:r>
          </a:p>
          <a:p>
            <a:endParaRPr lang="en-US" dirty="0"/>
          </a:p>
          <a:p>
            <a:r>
              <a:rPr lang="en-US" dirty="0"/>
              <a:t>Our</a:t>
            </a:r>
            <a:r>
              <a:rPr lang="en-US" baseline="0" dirty="0"/>
              <a:t> past experiences dealing with natural disasters</a:t>
            </a:r>
            <a:r>
              <a:rPr lang="en-US" dirty="0"/>
              <a:t> reminded</a:t>
            </a:r>
            <a:r>
              <a:rPr lang="en-US" baseline="0" dirty="0"/>
              <a:t> us</a:t>
            </a:r>
            <a:r>
              <a:rPr lang="en-US" dirty="0"/>
              <a:t> an emergency can happen at any time and will almost certainly catch us by surprise.</a:t>
            </a:r>
            <a:r>
              <a:rPr lang="en-US" baseline="0" dirty="0"/>
              <a:t> </a:t>
            </a:r>
            <a:r>
              <a:rPr lang="en-US" dirty="0"/>
              <a:t>The State of California created this campaign to be sure that all San Diegans know what to do and to be ready for a disaster, like a wildfire, earthquake or flood…or even a pandemic.</a:t>
            </a:r>
          </a:p>
          <a:p>
            <a:endParaRPr lang="en-US" dirty="0"/>
          </a:p>
          <a:p>
            <a:r>
              <a:rPr lang="en-US" dirty="0"/>
              <a:t>I’d like to share five simple steps that will</a:t>
            </a:r>
            <a:r>
              <a:rPr lang="en-US" baseline="0" dirty="0"/>
              <a:t> help</a:t>
            </a:r>
            <a:r>
              <a:rPr lang="en-US" dirty="0"/>
              <a:t> </a:t>
            </a:r>
            <a:r>
              <a:rPr lang="en-US" b="1" dirty="0"/>
              <a:t>you </a:t>
            </a:r>
            <a:r>
              <a:rPr lang="en-US" b="0" dirty="0"/>
              <a:t>and</a:t>
            </a:r>
            <a:r>
              <a:rPr lang="en-US" baseline="0" dirty="0"/>
              <a:t> your family, friends, and neighbors </a:t>
            </a:r>
            <a:r>
              <a:rPr lang="en-US" dirty="0"/>
              <a:t>be alert, be ready and be prepared together. These steps are easy to follow and plan and are life saving when used.</a:t>
            </a:r>
          </a:p>
        </p:txBody>
      </p:sp>
      <p:sp>
        <p:nvSpPr>
          <p:cNvPr id="4" name="Slide Number Placeholder 3"/>
          <p:cNvSpPr>
            <a:spLocks noGrp="1"/>
          </p:cNvSpPr>
          <p:nvPr>
            <p:ph type="sldNum" sz="quarter" idx="5"/>
          </p:nvPr>
        </p:nvSpPr>
        <p:spPr/>
        <p:txBody>
          <a:bodyPr/>
          <a:lstStyle/>
          <a:p>
            <a:fld id="{4567A8A5-724B-4A28-9197-C259C1B77B55}" type="slidenum">
              <a:rPr lang="en-US" smtClean="0"/>
              <a:t>5</a:t>
            </a:fld>
            <a:endParaRPr lang="en-US" dirty="0"/>
          </a:p>
        </p:txBody>
      </p:sp>
    </p:spTree>
    <p:extLst>
      <p:ext uri="{BB962C8B-B14F-4D97-AF65-F5344CB8AC3E}">
        <p14:creationId xmlns:p14="http://schemas.microsoft.com/office/powerpoint/2010/main" val="72951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 3-5 MIN - Deanna</a:t>
            </a:r>
          </a:p>
          <a:p>
            <a:r>
              <a:rPr lang="en-US" sz="1100" dirty="0"/>
              <a:t>You may be asking yourself why it is important to be prepared or even think about a possible disaster at all? There are many benefits to being prepared. When communities </a:t>
            </a:r>
            <a:r>
              <a:rPr lang="en-US" sz="1100" u="sng" dirty="0"/>
              <a:t>are</a:t>
            </a:r>
            <a:r>
              <a:rPr lang="en-US" sz="1100" dirty="0"/>
              <a:t> prepared for a disaster, fear, anxiety and losses of life and property can be reduced.</a:t>
            </a:r>
          </a:p>
          <a:p>
            <a:endParaRPr lang="en-US" sz="1100" dirty="0"/>
          </a:p>
          <a:p>
            <a:r>
              <a:rPr lang="en-US" sz="1100" dirty="0"/>
              <a:t>Our Listos for California partners with the California Office of Emergency Services (OES) and the State Governor’s office endorsed new disaster preparedness information and tools that can be easily used by anyone to master disaster preparedness.</a:t>
            </a:r>
          </a:p>
          <a:p>
            <a:endParaRPr lang="en-US" sz="1100" dirty="0"/>
          </a:p>
          <a:p>
            <a:r>
              <a:rPr lang="en-US" sz="1100" dirty="0"/>
              <a:t>If we have learned anything from COVID19, it is that we must be prepared. Being prepared is important for you and the people about whom you care . It takes a little thought and planning, but when it’s done you will be ready for any emergency.  It only takes five key steps to follow:</a:t>
            </a:r>
          </a:p>
          <a:p>
            <a:endParaRPr lang="en-US" sz="1100" dirty="0"/>
          </a:p>
          <a:p>
            <a:pPr marL="237369" indent="-237369">
              <a:buAutoNum type="arabicParenR"/>
            </a:pPr>
            <a:r>
              <a:rPr lang="en-US" sz="1100" dirty="0"/>
              <a:t>Be Aware – Get Alerts to know what to do.</a:t>
            </a:r>
          </a:p>
          <a:p>
            <a:pPr marL="237369" indent="-237369">
              <a:buAutoNum type="arabicParenR"/>
            </a:pPr>
            <a:r>
              <a:rPr lang="en-US" sz="1100" dirty="0"/>
              <a:t>Make a plan – To protect you and the people in your circle.</a:t>
            </a:r>
          </a:p>
          <a:p>
            <a:pPr marL="237369" indent="-237369">
              <a:buAutoNum type="arabicParenR"/>
            </a:pPr>
            <a:r>
              <a:rPr lang="en-US" sz="1100" dirty="0"/>
              <a:t>Get to safety – Be ready to go with everything you need,</a:t>
            </a:r>
          </a:p>
          <a:p>
            <a:pPr marL="237369" indent="-237369">
              <a:buAutoNum type="arabicParenR"/>
            </a:pPr>
            <a:r>
              <a:rPr lang="en-US" sz="1100" dirty="0"/>
              <a:t>Stay safe at home – When you can’t leave.</a:t>
            </a:r>
          </a:p>
          <a:p>
            <a:pPr marL="237369" indent="-237369">
              <a:buAutoNum type="arabicParenR"/>
            </a:pPr>
            <a:r>
              <a:rPr lang="en-US" sz="1100" dirty="0"/>
              <a:t>Help friends and neighbors get ready – Share these Five Steps with others.</a:t>
            </a:r>
          </a:p>
          <a:p>
            <a:endParaRPr lang="en-US" sz="1100" dirty="0"/>
          </a:p>
          <a:p>
            <a:r>
              <a:rPr lang="en-US" sz="1100" dirty="0"/>
              <a:t>Let’s look at how we can be alert, be prepared and be ready together.</a:t>
            </a:r>
            <a:endParaRPr lang="en-US" dirty="0"/>
          </a:p>
        </p:txBody>
      </p:sp>
      <p:sp>
        <p:nvSpPr>
          <p:cNvPr id="4" name="Slide Number Placeholder 3"/>
          <p:cNvSpPr>
            <a:spLocks noGrp="1"/>
          </p:cNvSpPr>
          <p:nvPr>
            <p:ph type="sldNum" sz="quarter" idx="5"/>
          </p:nvPr>
        </p:nvSpPr>
        <p:spPr/>
        <p:txBody>
          <a:bodyPr/>
          <a:lstStyle/>
          <a:p>
            <a:fld id="{4567A8A5-724B-4A28-9197-C259C1B77B55}" type="slidenum">
              <a:rPr lang="en-US" smtClean="0"/>
              <a:t>6</a:t>
            </a:fld>
            <a:endParaRPr lang="en-US" dirty="0"/>
          </a:p>
        </p:txBody>
      </p:sp>
    </p:spTree>
    <p:extLst>
      <p:ext uri="{BB962C8B-B14F-4D97-AF65-F5344CB8AC3E}">
        <p14:creationId xmlns:p14="http://schemas.microsoft.com/office/powerpoint/2010/main" val="2100943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 3 mins - Deanna</a:t>
            </a:r>
          </a:p>
          <a:p>
            <a:endParaRPr lang="en-US" b="1" dirty="0"/>
          </a:p>
          <a:p>
            <a:pPr defTabSz="931774">
              <a:defRPr/>
            </a:pPr>
            <a:r>
              <a:rPr lang="en-US" dirty="0"/>
              <a:t>There are many ways to get alerts, but the California Office of Emergency Services encourages everyone to register for Cal-Alerts. It’s your direct wireless emergency alert that goes where you go on your cell phone.  So</a:t>
            </a:r>
            <a:r>
              <a:rPr lang="en-US" baseline="0" dirty="0"/>
              <a:t> get tech ready. </a:t>
            </a:r>
            <a:endParaRPr lang="en-US" dirty="0"/>
          </a:p>
          <a:p>
            <a:pPr defTabSz="931774">
              <a:defRPr/>
            </a:pPr>
            <a:endParaRPr lang="en-US" dirty="0"/>
          </a:p>
          <a:p>
            <a:pPr defTabSz="931774">
              <a:defRPr/>
            </a:pPr>
            <a:r>
              <a:rPr lang="en-US" dirty="0"/>
              <a:t>Register at the Ready.gov website. When you register you can get text alerts with instructions on where to go and what to do in a true disaster. </a:t>
            </a:r>
            <a:r>
              <a:rPr lang="en-US" b="0" baseline="0" dirty="0"/>
              <a:t>Keeping ourselves connected to Wireless Emergency Alert Systems can save us time!</a:t>
            </a:r>
          </a:p>
          <a:p>
            <a:endParaRPr lang="en-US" b="0" baseline="0" dirty="0"/>
          </a:p>
          <a:p>
            <a:pPr>
              <a:spcAft>
                <a:spcPts val="611"/>
              </a:spcAft>
            </a:pPr>
            <a:r>
              <a:rPr lang="en-US" b="0" baseline="0" dirty="0"/>
              <a:t>But, if you don’t have access to text or a cell phone, don’t despair – you can</a:t>
            </a:r>
          </a:p>
          <a:p>
            <a:pPr marL="178027" indent="-178027">
              <a:spcAft>
                <a:spcPts val="611"/>
              </a:spcAft>
              <a:buFont typeface="Arial" panose="020B0604020202020204" pitchFamily="34" charset="0"/>
              <a:buChar char="•"/>
            </a:pPr>
            <a:r>
              <a:rPr lang="en-US" b="0" baseline="0" dirty="0"/>
              <a:t>Listen to the news on the radio (like KOGO 600AM) for real-time updates,</a:t>
            </a:r>
          </a:p>
          <a:p>
            <a:pPr marL="178027" indent="-178027">
              <a:spcAft>
                <a:spcPts val="611"/>
              </a:spcAft>
              <a:buFont typeface="Arial" panose="020B0604020202020204" pitchFamily="34" charset="0"/>
              <a:buChar char="•"/>
            </a:pPr>
            <a:r>
              <a:rPr lang="en-US" b="0" baseline="0" dirty="0"/>
              <a:t>Dial 211 from any landline to get news on evacuation routes and shelters. </a:t>
            </a:r>
          </a:p>
          <a:p>
            <a:endParaRPr lang="en-US" b="0" baseline="0" dirty="0"/>
          </a:p>
          <a:p>
            <a:r>
              <a:rPr lang="en-US" dirty="0"/>
              <a:t>To learn more about Emergency Alerts visit the OHCC SERT Club website at www.tinyurl.com/ohccsert</a:t>
            </a:r>
          </a:p>
          <a:p>
            <a:endParaRPr lang="en-US" b="1" dirty="0"/>
          </a:p>
        </p:txBody>
      </p:sp>
      <p:sp>
        <p:nvSpPr>
          <p:cNvPr id="4" name="Slide Number Placeholder 3"/>
          <p:cNvSpPr>
            <a:spLocks noGrp="1"/>
          </p:cNvSpPr>
          <p:nvPr>
            <p:ph type="sldNum" sz="quarter" idx="5"/>
          </p:nvPr>
        </p:nvSpPr>
        <p:spPr/>
        <p:txBody>
          <a:bodyPr/>
          <a:lstStyle/>
          <a:p>
            <a:fld id="{4567A8A5-724B-4A28-9197-C259C1B77B55}" type="slidenum">
              <a:rPr lang="en-US" smtClean="0"/>
              <a:t>7</a:t>
            </a:fld>
            <a:endParaRPr lang="en-US" dirty="0"/>
          </a:p>
        </p:txBody>
      </p:sp>
    </p:spTree>
    <p:extLst>
      <p:ext uri="{BB962C8B-B14F-4D97-AF65-F5344CB8AC3E}">
        <p14:creationId xmlns:p14="http://schemas.microsoft.com/office/powerpoint/2010/main" val="345592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u="sng" dirty="0"/>
              <a:t>Script </a:t>
            </a:r>
            <a:r>
              <a:rPr lang="en-US" b="1" dirty="0"/>
              <a:t>1 min - Deanna</a:t>
            </a:r>
          </a:p>
          <a:p>
            <a:endParaRPr lang="en-US" dirty="0"/>
          </a:p>
          <a:p>
            <a:pPr algn="just">
              <a:lnSpc>
                <a:spcPct val="90000"/>
              </a:lnSpc>
              <a:spcBef>
                <a:spcPts val="1223"/>
              </a:spcBef>
            </a:pPr>
            <a:r>
              <a:rPr lang="en-US" dirty="0"/>
              <a:t>Sign up for Wireless Emergency Alerts (WEAs) today. </a:t>
            </a:r>
          </a:p>
          <a:p>
            <a:pPr algn="just">
              <a:lnSpc>
                <a:spcPct val="90000"/>
              </a:lnSpc>
              <a:spcBef>
                <a:spcPts val="1223"/>
              </a:spcBef>
            </a:pPr>
            <a:endParaRPr lang="en-US" dirty="0"/>
          </a:p>
          <a:p>
            <a:pPr algn="just">
              <a:lnSpc>
                <a:spcPct val="90000"/>
              </a:lnSpc>
              <a:spcBef>
                <a:spcPts val="1223"/>
              </a:spcBef>
            </a:pPr>
            <a:r>
              <a:rPr lang="en-US" dirty="0"/>
              <a:t>It's easy when you go to the CalAlerts.org website, or you can register locally for alerts at </a:t>
            </a:r>
            <a:r>
              <a:rPr lang="en-US" u="sng" dirty="0"/>
              <a:t>www.readysandiego.org</a:t>
            </a:r>
          </a:p>
          <a:p>
            <a:pPr algn="just">
              <a:lnSpc>
                <a:spcPct val="90000"/>
              </a:lnSpc>
              <a:spcBef>
                <a:spcPts val="1223"/>
              </a:spcBef>
            </a:pPr>
            <a:endParaRPr lang="en-US" dirty="0"/>
          </a:p>
          <a:p>
            <a:pPr algn="just">
              <a:lnSpc>
                <a:spcPct val="90000"/>
              </a:lnSpc>
              <a:spcBef>
                <a:spcPts val="1223"/>
              </a:spcBef>
            </a:pPr>
            <a:r>
              <a:rPr lang="en-US" dirty="0"/>
              <a:t>Register today for text alerts that gives you instructions during a real emergency.</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567A8A5-724B-4A28-9197-C259C1B77B55}" type="slidenum">
              <a:rPr lang="en-US" smtClean="0"/>
              <a:t>8</a:t>
            </a:fld>
            <a:endParaRPr lang="en-US" dirty="0"/>
          </a:p>
        </p:txBody>
      </p:sp>
    </p:spTree>
    <p:extLst>
      <p:ext uri="{BB962C8B-B14F-4D97-AF65-F5344CB8AC3E}">
        <p14:creationId xmlns:p14="http://schemas.microsoft.com/office/powerpoint/2010/main" val="213132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50" b="1" dirty="0"/>
              <a:t>Script 3 mins - Deanna</a:t>
            </a:r>
          </a:p>
          <a:p>
            <a:r>
              <a:rPr lang="en-US" sz="1050" dirty="0"/>
              <a:t>There are many questions to consider when planning your evacuation.</a:t>
            </a:r>
            <a:r>
              <a:rPr lang="en-US" sz="1050" baseline="0" dirty="0"/>
              <a:t> Have the conversation with those living with you in your home and those who visit with you regularly.</a:t>
            </a:r>
            <a:endParaRPr lang="en-US" sz="1050" dirty="0"/>
          </a:p>
          <a:p>
            <a:endParaRPr lang="en-US" sz="1050" dirty="0"/>
          </a:p>
          <a:p>
            <a:pPr marL="291179" indent="-186355">
              <a:lnSpc>
                <a:spcPct val="150000"/>
              </a:lnSpc>
              <a:buFont typeface="Wingdings" pitchFamily="2" charset="2"/>
              <a:buChar char="§"/>
            </a:pPr>
            <a:r>
              <a:rPr lang="en-US" sz="1050" dirty="0">
                <a:latin typeface="Century Gothic" panose="020B0502020202020204" pitchFamily="34" charset="0"/>
              </a:rPr>
              <a:t>HOW WILL YOU CONTACT YOUR PEOPLE IN YOUR CIRCLE?</a:t>
            </a:r>
          </a:p>
          <a:p>
            <a:pPr marL="291179" indent="-186355">
              <a:lnSpc>
                <a:spcPct val="150000"/>
              </a:lnSpc>
              <a:buFont typeface="Wingdings" pitchFamily="2" charset="2"/>
              <a:buChar char="§"/>
            </a:pPr>
            <a:r>
              <a:rPr lang="en-US" sz="1050" dirty="0">
                <a:latin typeface="Century Gothic" panose="020B0502020202020204" pitchFamily="34" charset="0"/>
              </a:rPr>
              <a:t>WILL YOU NEED TO GO OR STAY?</a:t>
            </a:r>
            <a:endParaRPr lang="en-US" sz="1050" dirty="0">
              <a:latin typeface="Century Gothic" panose="020B0502020202020204" pitchFamily="34" charset="0"/>
              <a:cs typeface="Arial"/>
            </a:endParaRPr>
          </a:p>
          <a:p>
            <a:pPr marL="291179" indent="-186355">
              <a:lnSpc>
                <a:spcPct val="150000"/>
              </a:lnSpc>
              <a:buFont typeface="Wingdings" pitchFamily="2" charset="2"/>
              <a:buChar char="§"/>
            </a:pPr>
            <a:r>
              <a:rPr lang="en-US" sz="1050" dirty="0">
                <a:latin typeface="Century Gothic" panose="020B0502020202020204" pitchFamily="34" charset="0"/>
              </a:rPr>
              <a:t>WHAT EQUIPMENT OR SUPPLIES DO YOU NEED?</a:t>
            </a:r>
            <a:endParaRPr lang="en-US" sz="1050" dirty="0">
              <a:latin typeface="Century Gothic" panose="020B0502020202020204" pitchFamily="34" charset="0"/>
              <a:cs typeface="Arial"/>
            </a:endParaRPr>
          </a:p>
          <a:p>
            <a:pPr marL="291179" indent="-186355">
              <a:lnSpc>
                <a:spcPct val="150000"/>
              </a:lnSpc>
              <a:buFont typeface="Wingdings" pitchFamily="2" charset="2"/>
              <a:buChar char="§"/>
            </a:pPr>
            <a:r>
              <a:rPr lang="en-US" sz="1050" dirty="0">
                <a:latin typeface="Century Gothic" panose="020B0502020202020204" pitchFamily="34" charset="0"/>
              </a:rPr>
              <a:t>DO YOU HAVE AN EVACUATION PLAN &amp; MEETING PLACE?</a:t>
            </a:r>
            <a:endParaRPr lang="en-US" sz="1050" dirty="0">
              <a:latin typeface="Century Gothic" panose="020B0502020202020204" pitchFamily="34" charset="0"/>
              <a:cs typeface="Arial"/>
            </a:endParaRPr>
          </a:p>
          <a:p>
            <a:pPr marL="291179" indent="-186355">
              <a:lnSpc>
                <a:spcPct val="150000"/>
              </a:lnSpc>
              <a:buFont typeface="Wingdings" pitchFamily="2" charset="2"/>
              <a:buChar char="§"/>
            </a:pPr>
            <a:r>
              <a:rPr lang="en-US" sz="1050" dirty="0">
                <a:latin typeface="Century Gothic" panose="020B0502020202020204" pitchFamily="34" charset="0"/>
              </a:rPr>
              <a:t>WHAT ABOUT YOUR PETS?</a:t>
            </a:r>
            <a:endParaRPr lang="en-US" sz="1050" dirty="0">
              <a:latin typeface="Century Gothic" panose="020B0502020202020204" pitchFamily="34" charset="0"/>
              <a:cs typeface="Arial"/>
            </a:endParaRPr>
          </a:p>
          <a:p>
            <a:pPr marL="291179" indent="-186355">
              <a:lnSpc>
                <a:spcPct val="150000"/>
              </a:lnSpc>
              <a:buFont typeface="Wingdings" pitchFamily="2" charset="2"/>
              <a:buChar char="§"/>
            </a:pPr>
            <a:r>
              <a:rPr lang="en-US" sz="1050" cap="all" dirty="0">
                <a:latin typeface="Century Gothic" panose="020B0502020202020204" pitchFamily="34" charset="0"/>
                <a:cs typeface="Arial"/>
              </a:rPr>
              <a:t>Will you need shelter?</a:t>
            </a:r>
            <a:r>
              <a:rPr lang="en-US" sz="1050" dirty="0">
                <a:cs typeface="Arial"/>
              </a:rPr>
              <a:t> </a:t>
            </a:r>
          </a:p>
          <a:p>
            <a:endParaRPr lang="en-US" sz="1050" dirty="0"/>
          </a:p>
          <a:p>
            <a:r>
              <a:rPr lang="en-US" sz="1050" dirty="0"/>
              <a:t>(Review slide point questions above, then answer them with details below.)</a:t>
            </a:r>
          </a:p>
          <a:p>
            <a:endParaRPr lang="en-US" sz="1050" dirty="0"/>
          </a:p>
          <a:p>
            <a:pPr marL="349415" indent="-186355">
              <a:lnSpc>
                <a:spcPct val="90000"/>
              </a:lnSpc>
              <a:buFont typeface="Wingdings" pitchFamily="2" charset="2"/>
              <a:buChar char="§"/>
            </a:pPr>
            <a:r>
              <a:rPr lang="en-US" sz="1050" dirty="0"/>
              <a:t>Get familiar with different ways to escape during an emergency: Might you be able to walk or drive to safety? </a:t>
            </a:r>
            <a:endParaRPr lang="en-US" sz="1050" dirty="0">
              <a:cs typeface="Arial"/>
            </a:endParaRPr>
          </a:p>
          <a:p>
            <a:pPr marL="349415" indent="-186355">
              <a:lnSpc>
                <a:spcPct val="90000"/>
              </a:lnSpc>
              <a:buFont typeface="Wingdings" pitchFamily="2" charset="2"/>
              <a:buChar char="§"/>
            </a:pPr>
            <a:r>
              <a:rPr lang="en-US" sz="1050" dirty="0"/>
              <a:t>Your home might not be safe, use Alert San Diego or 211 to find public shelters near you.</a:t>
            </a:r>
            <a:endParaRPr lang="en-US" sz="1050" dirty="0">
              <a:cs typeface="Arial"/>
            </a:endParaRPr>
          </a:p>
          <a:p>
            <a:pPr marL="349415" indent="-186355">
              <a:lnSpc>
                <a:spcPct val="90000"/>
              </a:lnSpc>
              <a:buFont typeface="Wingdings" pitchFamily="2" charset="2"/>
              <a:buChar char="§"/>
            </a:pPr>
            <a:r>
              <a:rPr lang="en-US" sz="1050" dirty="0"/>
              <a:t>Practice your evacuation plan with others who will go with you. In that way, you will know how to stay together during a real emergency!</a:t>
            </a:r>
            <a:endParaRPr lang="en-US" sz="1050" dirty="0">
              <a:cs typeface="Arial"/>
            </a:endParaRPr>
          </a:p>
          <a:p>
            <a:endParaRPr lang="en-US" dirty="0"/>
          </a:p>
        </p:txBody>
      </p:sp>
      <p:sp>
        <p:nvSpPr>
          <p:cNvPr id="4" name="Slide Number Placeholder 3"/>
          <p:cNvSpPr>
            <a:spLocks noGrp="1"/>
          </p:cNvSpPr>
          <p:nvPr>
            <p:ph type="sldNum" sz="quarter" idx="5"/>
          </p:nvPr>
        </p:nvSpPr>
        <p:spPr/>
        <p:txBody>
          <a:bodyPr/>
          <a:lstStyle/>
          <a:p>
            <a:fld id="{4567A8A5-724B-4A28-9197-C259C1B77B55}" type="slidenum">
              <a:rPr lang="en-US" smtClean="0"/>
              <a:t>9</a:t>
            </a:fld>
            <a:endParaRPr lang="en-US" dirty="0"/>
          </a:p>
        </p:txBody>
      </p:sp>
    </p:spTree>
    <p:extLst>
      <p:ext uri="{BB962C8B-B14F-4D97-AF65-F5344CB8AC3E}">
        <p14:creationId xmlns:p14="http://schemas.microsoft.com/office/powerpoint/2010/main" val="61962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0AF8-B1C9-45C0-86CB-E0EB368C50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46C732-0218-42FB-9139-807D8E276E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253BB3-C909-434F-82A6-366AB32C03D7}"/>
              </a:ext>
            </a:extLst>
          </p:cNvPr>
          <p:cNvSpPr>
            <a:spLocks noGrp="1"/>
          </p:cNvSpPr>
          <p:nvPr>
            <p:ph type="dt" sz="half" idx="10"/>
          </p:nvPr>
        </p:nvSpPr>
        <p:spPr/>
        <p:txBody>
          <a:bodyPr/>
          <a:lstStyle/>
          <a:p>
            <a:fld id="{7C429F92-4D87-479F-832C-633819717377}" type="datetime1">
              <a:rPr lang="en-US" smtClean="0"/>
              <a:t>11/18/2020</a:t>
            </a:fld>
            <a:endParaRPr lang="en-US" dirty="0"/>
          </a:p>
        </p:txBody>
      </p:sp>
      <p:sp>
        <p:nvSpPr>
          <p:cNvPr id="5" name="Footer Placeholder 4">
            <a:extLst>
              <a:ext uri="{FF2B5EF4-FFF2-40B4-BE49-F238E27FC236}">
                <a16:creationId xmlns:a16="http://schemas.microsoft.com/office/drawing/2014/main" id="{1BBD1251-6EEE-4CF0-B4CC-781F3E7616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DFC2A3-E305-40AE-8645-82999D6E36E6}"/>
              </a:ext>
            </a:extLst>
          </p:cNvPr>
          <p:cNvSpPr>
            <a:spLocks noGrp="1"/>
          </p:cNvSpPr>
          <p:nvPr>
            <p:ph type="sldNum" sz="quarter" idx="12"/>
          </p:nvPr>
        </p:nvSpPr>
        <p:spPr/>
        <p:txBody>
          <a:bodyPr/>
          <a:lstStyle/>
          <a:p>
            <a:fld id="{35785947-8146-4C64-81B9-2BB6DB51D5DA}" type="slidenum">
              <a:rPr lang="en-US" smtClean="0"/>
              <a:t>‹#›</a:t>
            </a:fld>
            <a:endParaRPr lang="en-US" dirty="0"/>
          </a:p>
        </p:txBody>
      </p:sp>
    </p:spTree>
    <p:extLst>
      <p:ext uri="{BB962C8B-B14F-4D97-AF65-F5344CB8AC3E}">
        <p14:creationId xmlns:p14="http://schemas.microsoft.com/office/powerpoint/2010/main" val="332113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6631F-0A95-483A-AEF0-BD5BA060A4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710BFD-5275-4F01-BFAC-BE3BCAA7A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85DF5-B919-4C97-AB06-CEC35C669815}"/>
              </a:ext>
            </a:extLst>
          </p:cNvPr>
          <p:cNvSpPr>
            <a:spLocks noGrp="1"/>
          </p:cNvSpPr>
          <p:nvPr>
            <p:ph type="dt" sz="half" idx="10"/>
          </p:nvPr>
        </p:nvSpPr>
        <p:spPr/>
        <p:txBody>
          <a:bodyPr/>
          <a:lstStyle/>
          <a:p>
            <a:fld id="{A42A62E8-27C1-4B7C-B83D-8E5AA190B3FC}" type="datetime1">
              <a:rPr lang="en-US" smtClean="0"/>
              <a:t>11/18/2020</a:t>
            </a:fld>
            <a:endParaRPr lang="en-US" dirty="0"/>
          </a:p>
        </p:txBody>
      </p:sp>
      <p:sp>
        <p:nvSpPr>
          <p:cNvPr id="5" name="Footer Placeholder 4">
            <a:extLst>
              <a:ext uri="{FF2B5EF4-FFF2-40B4-BE49-F238E27FC236}">
                <a16:creationId xmlns:a16="http://schemas.microsoft.com/office/drawing/2014/main" id="{0D3D2B07-8799-457B-B061-131D9BF44C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9EEDD2-1D8B-4B61-AE86-BFE3219EA72D}"/>
              </a:ext>
            </a:extLst>
          </p:cNvPr>
          <p:cNvSpPr>
            <a:spLocks noGrp="1"/>
          </p:cNvSpPr>
          <p:nvPr>
            <p:ph type="sldNum" sz="quarter" idx="12"/>
          </p:nvPr>
        </p:nvSpPr>
        <p:spPr/>
        <p:txBody>
          <a:bodyPr/>
          <a:lstStyle/>
          <a:p>
            <a:fld id="{35785947-8146-4C64-81B9-2BB6DB51D5DA}" type="slidenum">
              <a:rPr lang="en-US" smtClean="0"/>
              <a:t>‹#›</a:t>
            </a:fld>
            <a:endParaRPr lang="en-US" dirty="0"/>
          </a:p>
        </p:txBody>
      </p:sp>
    </p:spTree>
    <p:extLst>
      <p:ext uri="{BB962C8B-B14F-4D97-AF65-F5344CB8AC3E}">
        <p14:creationId xmlns:p14="http://schemas.microsoft.com/office/powerpoint/2010/main" val="256973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C97F68-4DA9-49E6-8C48-727E0FFFD5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FF69B9-950A-4AF5-BD2A-4DDCFB2E9C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4C1D8-67C8-421D-AD5F-937FA8E026D8}"/>
              </a:ext>
            </a:extLst>
          </p:cNvPr>
          <p:cNvSpPr>
            <a:spLocks noGrp="1"/>
          </p:cNvSpPr>
          <p:nvPr>
            <p:ph type="dt" sz="half" idx="10"/>
          </p:nvPr>
        </p:nvSpPr>
        <p:spPr/>
        <p:txBody>
          <a:bodyPr/>
          <a:lstStyle/>
          <a:p>
            <a:fld id="{8012630C-9823-4D35-9D4D-86078E5B541D}" type="datetime1">
              <a:rPr lang="en-US" smtClean="0"/>
              <a:t>11/18/2020</a:t>
            </a:fld>
            <a:endParaRPr lang="en-US" dirty="0"/>
          </a:p>
        </p:txBody>
      </p:sp>
      <p:sp>
        <p:nvSpPr>
          <p:cNvPr id="5" name="Footer Placeholder 4">
            <a:extLst>
              <a:ext uri="{FF2B5EF4-FFF2-40B4-BE49-F238E27FC236}">
                <a16:creationId xmlns:a16="http://schemas.microsoft.com/office/drawing/2014/main" id="{2A7AF1EA-4F60-4D99-9340-21E016D2E7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DCB402-39E0-49B1-9092-A392D892E771}"/>
              </a:ext>
            </a:extLst>
          </p:cNvPr>
          <p:cNvSpPr>
            <a:spLocks noGrp="1"/>
          </p:cNvSpPr>
          <p:nvPr>
            <p:ph type="sldNum" sz="quarter" idx="12"/>
          </p:nvPr>
        </p:nvSpPr>
        <p:spPr/>
        <p:txBody>
          <a:bodyPr/>
          <a:lstStyle/>
          <a:p>
            <a:fld id="{35785947-8146-4C64-81B9-2BB6DB51D5DA}" type="slidenum">
              <a:rPr lang="en-US" smtClean="0"/>
              <a:t>‹#›</a:t>
            </a:fld>
            <a:endParaRPr lang="en-US" dirty="0"/>
          </a:p>
        </p:txBody>
      </p:sp>
    </p:spTree>
    <p:extLst>
      <p:ext uri="{BB962C8B-B14F-4D97-AF65-F5344CB8AC3E}">
        <p14:creationId xmlns:p14="http://schemas.microsoft.com/office/powerpoint/2010/main" val="406992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B30B-F891-4E7F-BA08-45A2EBA43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27BF5F-E184-42E4-A5C4-AF3DAB5E96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341F9-D0BA-4E04-BB77-DDF4BC35E7E9}"/>
              </a:ext>
            </a:extLst>
          </p:cNvPr>
          <p:cNvSpPr>
            <a:spLocks noGrp="1"/>
          </p:cNvSpPr>
          <p:nvPr>
            <p:ph type="dt" sz="half" idx="10"/>
          </p:nvPr>
        </p:nvSpPr>
        <p:spPr/>
        <p:txBody>
          <a:bodyPr/>
          <a:lstStyle/>
          <a:p>
            <a:fld id="{066629AB-5885-4F4A-8167-9CAA83628FB7}" type="datetime1">
              <a:rPr lang="en-US" smtClean="0"/>
              <a:t>11/18/2020</a:t>
            </a:fld>
            <a:endParaRPr lang="en-US" dirty="0"/>
          </a:p>
        </p:txBody>
      </p:sp>
      <p:sp>
        <p:nvSpPr>
          <p:cNvPr id="5" name="Footer Placeholder 4">
            <a:extLst>
              <a:ext uri="{FF2B5EF4-FFF2-40B4-BE49-F238E27FC236}">
                <a16:creationId xmlns:a16="http://schemas.microsoft.com/office/drawing/2014/main" id="{9641F650-73CB-47A1-8026-03D7D6A1CF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CB9D58-DAA7-4E88-97E0-0991193A39EC}"/>
              </a:ext>
            </a:extLst>
          </p:cNvPr>
          <p:cNvSpPr>
            <a:spLocks noGrp="1"/>
          </p:cNvSpPr>
          <p:nvPr>
            <p:ph type="sldNum" sz="quarter" idx="12"/>
          </p:nvPr>
        </p:nvSpPr>
        <p:spPr/>
        <p:txBody>
          <a:bodyPr/>
          <a:lstStyle/>
          <a:p>
            <a:fld id="{35785947-8146-4C64-81B9-2BB6DB51D5DA}" type="slidenum">
              <a:rPr lang="en-US" smtClean="0"/>
              <a:t>‹#›</a:t>
            </a:fld>
            <a:endParaRPr lang="en-US" dirty="0"/>
          </a:p>
        </p:txBody>
      </p:sp>
    </p:spTree>
    <p:extLst>
      <p:ext uri="{BB962C8B-B14F-4D97-AF65-F5344CB8AC3E}">
        <p14:creationId xmlns:p14="http://schemas.microsoft.com/office/powerpoint/2010/main" val="52347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A231-930A-4CFD-80FB-1632A168F0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8C68B2-2F58-429B-A47B-14B1B27AEB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8BF024-AC6A-4765-9D52-F4BD493B9050}"/>
              </a:ext>
            </a:extLst>
          </p:cNvPr>
          <p:cNvSpPr>
            <a:spLocks noGrp="1"/>
          </p:cNvSpPr>
          <p:nvPr>
            <p:ph type="dt" sz="half" idx="10"/>
          </p:nvPr>
        </p:nvSpPr>
        <p:spPr/>
        <p:txBody>
          <a:bodyPr/>
          <a:lstStyle/>
          <a:p>
            <a:fld id="{522E4674-87BE-4F1E-B09E-F911AF1AE806}" type="datetime1">
              <a:rPr lang="en-US" smtClean="0"/>
              <a:t>11/18/2020</a:t>
            </a:fld>
            <a:endParaRPr lang="en-US" dirty="0"/>
          </a:p>
        </p:txBody>
      </p:sp>
      <p:sp>
        <p:nvSpPr>
          <p:cNvPr id="5" name="Footer Placeholder 4">
            <a:extLst>
              <a:ext uri="{FF2B5EF4-FFF2-40B4-BE49-F238E27FC236}">
                <a16:creationId xmlns:a16="http://schemas.microsoft.com/office/drawing/2014/main" id="{472EEBD0-A3E3-483A-892A-E18987D326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EF9081-2D16-42B8-8FA9-76761F7CD809}"/>
              </a:ext>
            </a:extLst>
          </p:cNvPr>
          <p:cNvSpPr>
            <a:spLocks noGrp="1"/>
          </p:cNvSpPr>
          <p:nvPr>
            <p:ph type="sldNum" sz="quarter" idx="12"/>
          </p:nvPr>
        </p:nvSpPr>
        <p:spPr/>
        <p:txBody>
          <a:bodyPr/>
          <a:lstStyle/>
          <a:p>
            <a:fld id="{35785947-8146-4C64-81B9-2BB6DB51D5DA}" type="slidenum">
              <a:rPr lang="en-US" smtClean="0"/>
              <a:t>‹#›</a:t>
            </a:fld>
            <a:endParaRPr lang="en-US" dirty="0"/>
          </a:p>
        </p:txBody>
      </p:sp>
    </p:spTree>
    <p:extLst>
      <p:ext uri="{BB962C8B-B14F-4D97-AF65-F5344CB8AC3E}">
        <p14:creationId xmlns:p14="http://schemas.microsoft.com/office/powerpoint/2010/main" val="1591049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15BBD-1B23-40B3-BDE3-13E2CBF66F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B05C9F-46A0-4A6B-9CB8-AC9E513045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511D8E-3BFC-4F9A-B5FC-43FFA5D7D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F1411A-45FD-4880-B9DB-6413B634DF95}"/>
              </a:ext>
            </a:extLst>
          </p:cNvPr>
          <p:cNvSpPr>
            <a:spLocks noGrp="1"/>
          </p:cNvSpPr>
          <p:nvPr>
            <p:ph type="dt" sz="half" idx="10"/>
          </p:nvPr>
        </p:nvSpPr>
        <p:spPr/>
        <p:txBody>
          <a:bodyPr/>
          <a:lstStyle/>
          <a:p>
            <a:fld id="{BE53CE63-174E-45EF-A90B-5EA5EC5DAD81}" type="datetime1">
              <a:rPr lang="en-US" smtClean="0"/>
              <a:t>11/18/2020</a:t>
            </a:fld>
            <a:endParaRPr lang="en-US" dirty="0"/>
          </a:p>
        </p:txBody>
      </p:sp>
      <p:sp>
        <p:nvSpPr>
          <p:cNvPr id="6" name="Footer Placeholder 5">
            <a:extLst>
              <a:ext uri="{FF2B5EF4-FFF2-40B4-BE49-F238E27FC236}">
                <a16:creationId xmlns:a16="http://schemas.microsoft.com/office/drawing/2014/main" id="{67DDC7AA-D737-4E92-BD38-692E011EFE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226CC9-06FA-47D7-82F1-D40A4A5704F2}"/>
              </a:ext>
            </a:extLst>
          </p:cNvPr>
          <p:cNvSpPr>
            <a:spLocks noGrp="1"/>
          </p:cNvSpPr>
          <p:nvPr>
            <p:ph type="sldNum" sz="quarter" idx="12"/>
          </p:nvPr>
        </p:nvSpPr>
        <p:spPr/>
        <p:txBody>
          <a:bodyPr/>
          <a:lstStyle/>
          <a:p>
            <a:fld id="{35785947-8146-4C64-81B9-2BB6DB51D5DA}" type="slidenum">
              <a:rPr lang="en-US" smtClean="0"/>
              <a:t>‹#›</a:t>
            </a:fld>
            <a:endParaRPr lang="en-US" dirty="0"/>
          </a:p>
        </p:txBody>
      </p:sp>
    </p:spTree>
    <p:extLst>
      <p:ext uri="{BB962C8B-B14F-4D97-AF65-F5344CB8AC3E}">
        <p14:creationId xmlns:p14="http://schemas.microsoft.com/office/powerpoint/2010/main" val="368174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33AF6-709B-473C-8B32-3DCA1B656C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A8F004-8A1A-4D3A-9521-79EC948AD3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DE84DB-D6F8-41F1-A7FB-BDCE2164DC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EC07AC-5091-43E0-8F5A-16196FF52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B65F50-2883-4094-A9E6-98BE863273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506C4E-97A1-4835-89C8-4E34265BE82E}"/>
              </a:ext>
            </a:extLst>
          </p:cNvPr>
          <p:cNvSpPr>
            <a:spLocks noGrp="1"/>
          </p:cNvSpPr>
          <p:nvPr>
            <p:ph type="dt" sz="half" idx="10"/>
          </p:nvPr>
        </p:nvSpPr>
        <p:spPr/>
        <p:txBody>
          <a:bodyPr/>
          <a:lstStyle/>
          <a:p>
            <a:fld id="{FAB51D9C-FA54-444D-9FE0-5B7B8AD0A387}" type="datetime1">
              <a:rPr lang="en-US" smtClean="0"/>
              <a:t>11/18/2020</a:t>
            </a:fld>
            <a:endParaRPr lang="en-US" dirty="0"/>
          </a:p>
        </p:txBody>
      </p:sp>
      <p:sp>
        <p:nvSpPr>
          <p:cNvPr id="8" name="Footer Placeholder 7">
            <a:extLst>
              <a:ext uri="{FF2B5EF4-FFF2-40B4-BE49-F238E27FC236}">
                <a16:creationId xmlns:a16="http://schemas.microsoft.com/office/drawing/2014/main" id="{E4A48F0A-85FF-4570-85E3-A26523F1FAB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147FCD9-0C0C-401A-85A3-4DDEE0709B41}"/>
              </a:ext>
            </a:extLst>
          </p:cNvPr>
          <p:cNvSpPr>
            <a:spLocks noGrp="1"/>
          </p:cNvSpPr>
          <p:nvPr>
            <p:ph type="sldNum" sz="quarter" idx="12"/>
          </p:nvPr>
        </p:nvSpPr>
        <p:spPr/>
        <p:txBody>
          <a:bodyPr/>
          <a:lstStyle/>
          <a:p>
            <a:fld id="{35785947-8146-4C64-81B9-2BB6DB51D5DA}" type="slidenum">
              <a:rPr lang="en-US" smtClean="0"/>
              <a:t>‹#›</a:t>
            </a:fld>
            <a:endParaRPr lang="en-US" dirty="0"/>
          </a:p>
        </p:txBody>
      </p:sp>
    </p:spTree>
    <p:extLst>
      <p:ext uri="{BB962C8B-B14F-4D97-AF65-F5344CB8AC3E}">
        <p14:creationId xmlns:p14="http://schemas.microsoft.com/office/powerpoint/2010/main" val="323002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D1FE-A76F-4A8B-92F8-692B8C77FB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AE629D-1AFC-403D-A534-767BEBF5CDC0}"/>
              </a:ext>
            </a:extLst>
          </p:cNvPr>
          <p:cNvSpPr>
            <a:spLocks noGrp="1"/>
          </p:cNvSpPr>
          <p:nvPr>
            <p:ph type="dt" sz="half" idx="10"/>
          </p:nvPr>
        </p:nvSpPr>
        <p:spPr/>
        <p:txBody>
          <a:bodyPr/>
          <a:lstStyle/>
          <a:p>
            <a:fld id="{6292FA47-42C1-4CEF-A5BD-037F348D4893}" type="datetime1">
              <a:rPr lang="en-US" smtClean="0"/>
              <a:t>11/18/2020</a:t>
            </a:fld>
            <a:endParaRPr lang="en-US" dirty="0"/>
          </a:p>
        </p:txBody>
      </p:sp>
      <p:sp>
        <p:nvSpPr>
          <p:cNvPr id="4" name="Footer Placeholder 3">
            <a:extLst>
              <a:ext uri="{FF2B5EF4-FFF2-40B4-BE49-F238E27FC236}">
                <a16:creationId xmlns:a16="http://schemas.microsoft.com/office/drawing/2014/main" id="{05BE67E8-2647-49E2-8A8C-8654ED819EA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628A6CE-0476-4C21-B953-778F1C032225}"/>
              </a:ext>
            </a:extLst>
          </p:cNvPr>
          <p:cNvSpPr>
            <a:spLocks noGrp="1"/>
          </p:cNvSpPr>
          <p:nvPr>
            <p:ph type="sldNum" sz="quarter" idx="12"/>
          </p:nvPr>
        </p:nvSpPr>
        <p:spPr/>
        <p:txBody>
          <a:bodyPr/>
          <a:lstStyle/>
          <a:p>
            <a:fld id="{35785947-8146-4C64-81B9-2BB6DB51D5DA}" type="slidenum">
              <a:rPr lang="en-US" smtClean="0"/>
              <a:t>‹#›</a:t>
            </a:fld>
            <a:endParaRPr lang="en-US" dirty="0"/>
          </a:p>
        </p:txBody>
      </p:sp>
    </p:spTree>
    <p:extLst>
      <p:ext uri="{BB962C8B-B14F-4D97-AF65-F5344CB8AC3E}">
        <p14:creationId xmlns:p14="http://schemas.microsoft.com/office/powerpoint/2010/main" val="741476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A689F-CC37-46E9-BEF9-93B5DF20C9B7}"/>
              </a:ext>
            </a:extLst>
          </p:cNvPr>
          <p:cNvSpPr>
            <a:spLocks noGrp="1"/>
          </p:cNvSpPr>
          <p:nvPr>
            <p:ph type="dt" sz="half" idx="10"/>
          </p:nvPr>
        </p:nvSpPr>
        <p:spPr/>
        <p:txBody>
          <a:bodyPr/>
          <a:lstStyle/>
          <a:p>
            <a:fld id="{800EE16C-410D-45B7-BD89-40CA7907C87A}" type="datetime1">
              <a:rPr lang="en-US" smtClean="0"/>
              <a:t>11/18/2020</a:t>
            </a:fld>
            <a:endParaRPr lang="en-US" dirty="0"/>
          </a:p>
        </p:txBody>
      </p:sp>
      <p:sp>
        <p:nvSpPr>
          <p:cNvPr id="3" name="Footer Placeholder 2">
            <a:extLst>
              <a:ext uri="{FF2B5EF4-FFF2-40B4-BE49-F238E27FC236}">
                <a16:creationId xmlns:a16="http://schemas.microsoft.com/office/drawing/2014/main" id="{8857C59F-36F8-47DF-BE35-65F06BAECA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F4C8AB4-8784-4C6B-A80A-E28942E36FAA}"/>
              </a:ext>
            </a:extLst>
          </p:cNvPr>
          <p:cNvSpPr>
            <a:spLocks noGrp="1"/>
          </p:cNvSpPr>
          <p:nvPr>
            <p:ph type="sldNum" sz="quarter" idx="12"/>
          </p:nvPr>
        </p:nvSpPr>
        <p:spPr/>
        <p:txBody>
          <a:bodyPr/>
          <a:lstStyle/>
          <a:p>
            <a:fld id="{35785947-8146-4C64-81B9-2BB6DB51D5DA}" type="slidenum">
              <a:rPr lang="en-US" smtClean="0"/>
              <a:t>‹#›</a:t>
            </a:fld>
            <a:endParaRPr lang="en-US" dirty="0"/>
          </a:p>
        </p:txBody>
      </p:sp>
    </p:spTree>
    <p:extLst>
      <p:ext uri="{BB962C8B-B14F-4D97-AF65-F5344CB8AC3E}">
        <p14:creationId xmlns:p14="http://schemas.microsoft.com/office/powerpoint/2010/main" val="3832609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FE4F-3F55-4D03-BD49-FD93934575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317C27-8356-43AF-B2C2-DFC7CF226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60E9B1-027A-4B89-A2E3-B49A08F9A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ED9C16-0703-40F4-A0B2-F271A6FEACC6}"/>
              </a:ext>
            </a:extLst>
          </p:cNvPr>
          <p:cNvSpPr>
            <a:spLocks noGrp="1"/>
          </p:cNvSpPr>
          <p:nvPr>
            <p:ph type="dt" sz="half" idx="10"/>
          </p:nvPr>
        </p:nvSpPr>
        <p:spPr/>
        <p:txBody>
          <a:bodyPr/>
          <a:lstStyle/>
          <a:p>
            <a:fld id="{D7806F0C-89AC-4773-95C9-26A52CD836A6}" type="datetime1">
              <a:rPr lang="en-US" smtClean="0"/>
              <a:t>11/18/2020</a:t>
            </a:fld>
            <a:endParaRPr lang="en-US" dirty="0"/>
          </a:p>
        </p:txBody>
      </p:sp>
      <p:sp>
        <p:nvSpPr>
          <p:cNvPr id="6" name="Footer Placeholder 5">
            <a:extLst>
              <a:ext uri="{FF2B5EF4-FFF2-40B4-BE49-F238E27FC236}">
                <a16:creationId xmlns:a16="http://schemas.microsoft.com/office/drawing/2014/main" id="{C9E2FE39-5576-4CC5-ABA7-524E46F9B0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D38D67-D999-4646-BD20-3292C92F4798}"/>
              </a:ext>
            </a:extLst>
          </p:cNvPr>
          <p:cNvSpPr>
            <a:spLocks noGrp="1"/>
          </p:cNvSpPr>
          <p:nvPr>
            <p:ph type="sldNum" sz="quarter" idx="12"/>
          </p:nvPr>
        </p:nvSpPr>
        <p:spPr/>
        <p:txBody>
          <a:bodyPr/>
          <a:lstStyle/>
          <a:p>
            <a:fld id="{35785947-8146-4C64-81B9-2BB6DB51D5DA}" type="slidenum">
              <a:rPr lang="en-US" smtClean="0"/>
              <a:t>‹#›</a:t>
            </a:fld>
            <a:endParaRPr lang="en-US" dirty="0"/>
          </a:p>
        </p:txBody>
      </p:sp>
    </p:spTree>
    <p:extLst>
      <p:ext uri="{BB962C8B-B14F-4D97-AF65-F5344CB8AC3E}">
        <p14:creationId xmlns:p14="http://schemas.microsoft.com/office/powerpoint/2010/main" val="51071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4354-B27E-47CC-8CF3-048704E03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870D65-DBD2-4834-83FD-DC11E0C105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8D27768-F0D4-4183-880F-92C90317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346F2-4802-4333-B689-F5E3CF6F6932}"/>
              </a:ext>
            </a:extLst>
          </p:cNvPr>
          <p:cNvSpPr>
            <a:spLocks noGrp="1"/>
          </p:cNvSpPr>
          <p:nvPr>
            <p:ph type="dt" sz="half" idx="10"/>
          </p:nvPr>
        </p:nvSpPr>
        <p:spPr/>
        <p:txBody>
          <a:bodyPr/>
          <a:lstStyle/>
          <a:p>
            <a:fld id="{EE5DFC26-052B-4168-82E3-67C04C41712C}" type="datetime1">
              <a:rPr lang="en-US" smtClean="0"/>
              <a:t>11/18/2020</a:t>
            </a:fld>
            <a:endParaRPr lang="en-US" dirty="0"/>
          </a:p>
        </p:txBody>
      </p:sp>
      <p:sp>
        <p:nvSpPr>
          <p:cNvPr id="6" name="Footer Placeholder 5">
            <a:extLst>
              <a:ext uri="{FF2B5EF4-FFF2-40B4-BE49-F238E27FC236}">
                <a16:creationId xmlns:a16="http://schemas.microsoft.com/office/drawing/2014/main" id="{BC3B71B4-DC77-459A-B57C-5A05809889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45316F3-C3E8-40CD-A98C-51A06B9D8C3F}"/>
              </a:ext>
            </a:extLst>
          </p:cNvPr>
          <p:cNvSpPr>
            <a:spLocks noGrp="1"/>
          </p:cNvSpPr>
          <p:nvPr>
            <p:ph type="sldNum" sz="quarter" idx="12"/>
          </p:nvPr>
        </p:nvSpPr>
        <p:spPr/>
        <p:txBody>
          <a:bodyPr/>
          <a:lstStyle/>
          <a:p>
            <a:fld id="{35785947-8146-4C64-81B9-2BB6DB51D5DA}" type="slidenum">
              <a:rPr lang="en-US" smtClean="0"/>
              <a:t>‹#›</a:t>
            </a:fld>
            <a:endParaRPr lang="en-US" dirty="0"/>
          </a:p>
        </p:txBody>
      </p:sp>
    </p:spTree>
    <p:extLst>
      <p:ext uri="{BB962C8B-B14F-4D97-AF65-F5344CB8AC3E}">
        <p14:creationId xmlns:p14="http://schemas.microsoft.com/office/powerpoint/2010/main" val="360467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126752-9F0C-4D7B-80F1-BD35D4F61A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FE46A0-3B5C-4526-8BB4-142BEB9E2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0D688-9AB1-4F65-A0DB-8507E1F9CB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27DB2-4417-446A-975B-12C0CAA93CF4}" type="datetime1">
              <a:rPr lang="en-US" smtClean="0"/>
              <a:t>11/18/2020</a:t>
            </a:fld>
            <a:endParaRPr lang="en-US" dirty="0"/>
          </a:p>
        </p:txBody>
      </p:sp>
      <p:sp>
        <p:nvSpPr>
          <p:cNvPr id="5" name="Footer Placeholder 4">
            <a:extLst>
              <a:ext uri="{FF2B5EF4-FFF2-40B4-BE49-F238E27FC236}">
                <a16:creationId xmlns:a16="http://schemas.microsoft.com/office/drawing/2014/main" id="{863305CF-903E-46D2-A16B-CE87D437A1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0BA3F1-2DC3-4DC4-B574-FCC73186E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85947-8146-4C64-81B9-2BB6DB51D5DA}" type="slidenum">
              <a:rPr lang="en-US" smtClean="0"/>
              <a:t>‹#›</a:t>
            </a:fld>
            <a:endParaRPr lang="en-US" dirty="0"/>
          </a:p>
        </p:txBody>
      </p:sp>
    </p:spTree>
    <p:extLst>
      <p:ext uri="{BB962C8B-B14F-4D97-AF65-F5344CB8AC3E}">
        <p14:creationId xmlns:p14="http://schemas.microsoft.com/office/powerpoint/2010/main" val="810507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11/relationships/webextension" Target="../webextensions/webextension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eg"/><Relationship Id="rId7" Type="http://schemas.openxmlformats.org/officeDocument/2006/relationships/image" Target="../media/image29.png"/><Relationship Id="rId12"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www.thaigoodview.com/node/93786" TargetMode="External"/><Relationship Id="rId11" Type="http://schemas.openxmlformats.org/officeDocument/2006/relationships/hyperlink" Target="http://www.pngall.com/glasses-png" TargetMode="External"/><Relationship Id="rId5" Type="http://schemas.openxmlformats.org/officeDocument/2006/relationships/image" Target="../media/image28.jpe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jpeg"/><Relationship Id="rId17" Type="http://schemas.openxmlformats.org/officeDocument/2006/relationships/image" Target="../media/image48.png"/><Relationship Id="rId2" Type="http://schemas.openxmlformats.org/officeDocument/2006/relationships/notesSlide" Target="../notesSlides/notesSlide14.xml"/><Relationship Id="rId16" Type="http://schemas.openxmlformats.org/officeDocument/2006/relationships/image" Target="../media/image47.jpeg"/><Relationship Id="rId1" Type="http://schemas.openxmlformats.org/officeDocument/2006/relationships/slideLayout" Target="../slideLayouts/slideLayout9.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eg"/><Relationship Id="rId1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s://satisfyingretirement.blogspot.com/2018/04/getting-and-giving-help-turn-to-your.html" TargetMode="External"/><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hyperlink" Target="http://www.tinyurl.com/ohccsert"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hyperlink" Target="https://www.iphonemod.net/increase-text-size-for-iphone.html" TargetMode="External"/><Relationship Id="rId5" Type="http://schemas.openxmlformats.org/officeDocument/2006/relationships/image" Target="../media/image50.jpeg"/><Relationship Id="rId4" Type="http://schemas.openxmlformats.org/officeDocument/2006/relationships/hyperlink" Target="https://ccdsd.org/listo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png"/><Relationship Id="rId7" Type="http://schemas.openxmlformats.org/officeDocument/2006/relationships/hyperlink" Target="https://en.wikipedia.org/wiki/KOGO_(A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readysandiego.org/" TargetMode="Externa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A11A9-010A-4F08-82DA-A2D48B6C3D28}"/>
              </a:ext>
            </a:extLst>
          </p:cNvPr>
          <p:cNvSpPr>
            <a:spLocks noGrp="1"/>
          </p:cNvSpPr>
          <p:nvPr>
            <p:ph type="ctrTitle"/>
          </p:nvPr>
        </p:nvSpPr>
        <p:spPr>
          <a:xfrm>
            <a:off x="740979" y="2705917"/>
            <a:ext cx="10389475" cy="1046071"/>
          </a:xfrm>
        </p:spPr>
        <p:txBody>
          <a:bodyPr>
            <a:normAutofit/>
          </a:bodyPr>
          <a:lstStyle/>
          <a:p>
            <a:pPr algn="ctr"/>
            <a:r>
              <a:rPr lang="en-US" sz="4400" b="1" dirty="0">
                <a:solidFill>
                  <a:srgbClr val="FF0000"/>
                </a:solidFill>
                <a:effectLst>
                  <a:outerShdw blurRad="38100" dist="38100" dir="2700000" algn="tl">
                    <a:srgbClr val="000000">
                      <a:alpha val="43137"/>
                    </a:srgbClr>
                  </a:outerShdw>
                </a:effectLst>
              </a:rPr>
              <a:t>Your Safety, Your Responsibility</a:t>
            </a:r>
          </a:p>
        </p:txBody>
      </p:sp>
      <p:sp>
        <p:nvSpPr>
          <p:cNvPr id="3" name="Subtitle 2">
            <a:extLst>
              <a:ext uri="{FF2B5EF4-FFF2-40B4-BE49-F238E27FC236}">
                <a16:creationId xmlns:a16="http://schemas.microsoft.com/office/drawing/2014/main" id="{9209CAB8-0DAC-4F27-B0C0-566E2A4EAB8D}"/>
              </a:ext>
            </a:extLst>
          </p:cNvPr>
          <p:cNvSpPr>
            <a:spLocks noGrp="1"/>
          </p:cNvSpPr>
          <p:nvPr>
            <p:ph type="subTitle" idx="1"/>
          </p:nvPr>
        </p:nvSpPr>
        <p:spPr>
          <a:xfrm>
            <a:off x="1524000" y="4152083"/>
            <a:ext cx="9144000" cy="2272937"/>
          </a:xfrm>
        </p:spPr>
        <p:txBody>
          <a:bodyPr>
            <a:noAutofit/>
          </a:bodyPr>
          <a:lstStyle/>
          <a:p>
            <a:pPr algn="ctr"/>
            <a:r>
              <a:rPr lang="en-US" sz="2400" b="1" dirty="0">
                <a:effectLst/>
                <a:latin typeface="Calibri" panose="020F0502020204030204" pitchFamily="34" charset="0"/>
                <a:ea typeface="Calibri" panose="020F0502020204030204" pitchFamily="34" charset="0"/>
                <a:cs typeface="Times New Roman" panose="02020603050405020304" pitchFamily="18" charset="0"/>
              </a:rPr>
              <a:t>Presented by OHCC SERT Safety Team</a:t>
            </a:r>
          </a:p>
          <a:p>
            <a:pPr algn="ct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1 PM</a:t>
            </a:r>
          </a:p>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Immediately followed by the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OHCC SERT Club Quarterly Membership Meeting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(This meeting is open to all OHCC Residents)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dirty="0"/>
          </a:p>
        </p:txBody>
      </p:sp>
      <p:pic>
        <p:nvPicPr>
          <p:cNvPr id="5" name="Picture 4" descr="A picture containing text&#10;&#10;Description automatically generated">
            <a:extLst>
              <a:ext uri="{FF2B5EF4-FFF2-40B4-BE49-F238E27FC236}">
                <a16:creationId xmlns:a16="http://schemas.microsoft.com/office/drawing/2014/main" id="{EB838C27-712E-485A-89AC-586A40F36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200" y="219075"/>
            <a:ext cx="3911600" cy="2362200"/>
          </a:xfrm>
          <a:prstGeom prst="rect">
            <a:avLst/>
          </a:prstGeom>
        </p:spPr>
      </p:pic>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title="Slice Timer">
                <a:extLst>
                  <a:ext uri="{FF2B5EF4-FFF2-40B4-BE49-F238E27FC236}">
                    <a16:creationId xmlns:a16="http://schemas.microsoft.com/office/drawing/2014/main" id="{692B2459-05DF-4AF7-A180-C0832058E846}"/>
                  </a:ext>
                </a:extLst>
              </p:cNvPr>
              <p:cNvGraphicFramePr>
                <a:graphicFrameLocks noGrp="1"/>
              </p:cNvGraphicFramePr>
              <p:nvPr/>
            </p:nvGraphicFramePr>
            <p:xfrm>
              <a:off x="489388" y="4152083"/>
              <a:ext cx="1812378" cy="1876379"/>
            </p:xfrm>
            <a:graphic>
              <a:graphicData uri="http://schemas.microsoft.com/office/webextensions/webextension/2010/11">
                <we:webextensionref xmlns:we="http://schemas.microsoft.com/office/webextensions/webextension/2010/11" xmlns:r="http://schemas.openxmlformats.org/officeDocument/2006/relationships" r:id="rId4"/>
              </a:graphicData>
            </a:graphic>
          </p:graphicFrame>
        </mc:Choice>
        <mc:Fallback>
          <p:pic>
            <p:nvPicPr>
              <p:cNvPr id="4" name="Add-in 3" title="Slice Timer">
                <a:extLst>
                  <a:ext uri="{FF2B5EF4-FFF2-40B4-BE49-F238E27FC236}">
                    <a16:creationId xmlns:a16="http://schemas.microsoft.com/office/drawing/2014/main" id="{692B2459-05DF-4AF7-A180-C0832058E846}"/>
                  </a:ext>
                </a:extLst>
              </p:cNvPr>
              <p:cNvPicPr>
                <a:picLocks noGrp="1" noRot="1" noChangeAspect="1" noMove="1" noResize="1" noEditPoints="1" noAdjustHandles="1" noChangeArrowheads="1" noChangeShapeType="1"/>
              </p:cNvPicPr>
              <p:nvPr/>
            </p:nvPicPr>
            <p:blipFill>
              <a:blip r:embed="rId5"/>
              <a:stretch>
                <a:fillRect/>
              </a:stretch>
            </p:blipFill>
            <p:spPr>
              <a:xfrm>
                <a:off x="489388" y="4152083"/>
                <a:ext cx="1812378" cy="1876379"/>
              </a:xfrm>
              <a:prstGeom prst="rect">
                <a:avLst/>
              </a:prstGeom>
            </p:spPr>
          </p:pic>
        </mc:Fallback>
      </mc:AlternateContent>
      <p:sp>
        <p:nvSpPr>
          <p:cNvPr id="6" name="TextBox 5">
            <a:extLst>
              <a:ext uri="{FF2B5EF4-FFF2-40B4-BE49-F238E27FC236}">
                <a16:creationId xmlns:a16="http://schemas.microsoft.com/office/drawing/2014/main" id="{E2E7156B-685B-4A33-9966-381A0C3403AC}"/>
              </a:ext>
            </a:extLst>
          </p:cNvPr>
          <p:cNvSpPr txBox="1"/>
          <p:nvPr/>
        </p:nvSpPr>
        <p:spPr>
          <a:xfrm>
            <a:off x="346841" y="3751988"/>
            <a:ext cx="2349062" cy="369332"/>
          </a:xfrm>
          <a:prstGeom prst="rect">
            <a:avLst/>
          </a:prstGeom>
          <a:noFill/>
        </p:spPr>
        <p:txBody>
          <a:bodyPr wrap="square" rtlCol="0">
            <a:spAutoFit/>
          </a:bodyPr>
          <a:lstStyle/>
          <a:p>
            <a:r>
              <a:rPr lang="en-US" dirty="0"/>
              <a:t>Meeting will Start In</a:t>
            </a:r>
          </a:p>
        </p:txBody>
      </p:sp>
    </p:spTree>
    <p:extLst>
      <p:ext uri="{BB962C8B-B14F-4D97-AF65-F5344CB8AC3E}">
        <p14:creationId xmlns:p14="http://schemas.microsoft.com/office/powerpoint/2010/main" val="356188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1B857-BA23-49CB-A317-15E6D32B4BE1}"/>
              </a:ext>
            </a:extLst>
          </p:cNvPr>
          <p:cNvSpPr>
            <a:spLocks noGrp="1"/>
          </p:cNvSpPr>
          <p:nvPr>
            <p:ph type="title"/>
          </p:nvPr>
        </p:nvSpPr>
        <p:spPr>
          <a:xfrm>
            <a:off x="555812" y="113474"/>
            <a:ext cx="7052669" cy="1220063"/>
          </a:xfrm>
        </p:spPr>
        <p:txBody>
          <a:bodyPr>
            <a:normAutofit/>
          </a:bodyPr>
          <a:lstStyle/>
          <a:p>
            <a:r>
              <a:rPr lang="en-US" sz="3600" b="1" dirty="0">
                <a:latin typeface="Century Gothic"/>
              </a:rPr>
              <a:t>PLAN YOUR EVACUATION</a:t>
            </a:r>
          </a:p>
        </p:txBody>
      </p:sp>
      <p:pic>
        <p:nvPicPr>
          <p:cNvPr id="4" name="Picture 4" descr="A person sitting at a table using a computer&#10;&#10;Description generated with very high confidence">
            <a:extLst>
              <a:ext uri="{FF2B5EF4-FFF2-40B4-BE49-F238E27FC236}">
                <a16:creationId xmlns:a16="http://schemas.microsoft.com/office/drawing/2014/main" id="{ACCDA2F9-F83C-47FD-8837-F9651B5279D0}"/>
              </a:ext>
            </a:extLst>
          </p:cNvPr>
          <p:cNvPicPr>
            <a:picLocks noChangeAspect="1"/>
          </p:cNvPicPr>
          <p:nvPr/>
        </p:nvPicPr>
        <p:blipFill>
          <a:blip r:embed="rId3"/>
          <a:stretch>
            <a:fillRect/>
          </a:stretch>
        </p:blipFill>
        <p:spPr>
          <a:xfrm>
            <a:off x="555812" y="1190474"/>
            <a:ext cx="5986537" cy="4943744"/>
          </a:xfrm>
          <a:prstGeom prst="rect">
            <a:avLst/>
          </a:prstGeom>
        </p:spPr>
      </p:pic>
      <p:sp>
        <p:nvSpPr>
          <p:cNvPr id="5" name="TextBox 1">
            <a:extLst>
              <a:ext uri="{FF2B5EF4-FFF2-40B4-BE49-F238E27FC236}">
                <a16:creationId xmlns:a16="http://schemas.microsoft.com/office/drawing/2014/main" id="{482CB8FD-A987-44BF-A50C-1EB40CA19505}"/>
              </a:ext>
            </a:extLst>
          </p:cNvPr>
          <p:cNvSpPr txBox="1"/>
          <p:nvPr/>
        </p:nvSpPr>
        <p:spPr>
          <a:xfrm>
            <a:off x="6542349" y="723506"/>
            <a:ext cx="5464324" cy="5743111"/>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182880">
              <a:lnSpc>
                <a:spcPct val="90000"/>
              </a:lnSpc>
              <a:buFont typeface="Wingdings" pitchFamily="2" charset="2"/>
              <a:buChar char="§"/>
            </a:pPr>
            <a:r>
              <a:rPr lang="en-US" sz="2400" dirty="0">
                <a:latin typeface="Century Gothic"/>
              </a:rPr>
              <a:t>Become familiar with different ways to escape during an emergency: Is the area safe to walk or drive? </a:t>
            </a:r>
            <a:endParaRPr lang="en-US" sz="2400" dirty="0">
              <a:latin typeface="Century Gothic" panose="020B0502020202020204" pitchFamily="34" charset="0"/>
              <a:cs typeface="Arial"/>
            </a:endParaRPr>
          </a:p>
          <a:p>
            <a:pPr marL="160020">
              <a:lnSpc>
                <a:spcPct val="90000"/>
              </a:lnSpc>
            </a:pPr>
            <a:endParaRPr lang="en-US" sz="2400" dirty="0">
              <a:latin typeface="Century Gothic" panose="020B0502020202020204" pitchFamily="34" charset="0"/>
              <a:cs typeface="Arial"/>
            </a:endParaRPr>
          </a:p>
          <a:p>
            <a:pPr marL="342900" indent="-182880">
              <a:lnSpc>
                <a:spcPct val="90000"/>
              </a:lnSpc>
              <a:buFont typeface="Wingdings" pitchFamily="2" charset="2"/>
              <a:buChar char="§"/>
            </a:pPr>
            <a:r>
              <a:rPr lang="en-US" sz="2400" dirty="0">
                <a:latin typeface="Century Gothic"/>
              </a:rPr>
              <a:t>Your might not be able to stay safely in your home: research public shelters near you. Call 211 for help.</a:t>
            </a:r>
          </a:p>
          <a:p>
            <a:pPr marL="160020">
              <a:lnSpc>
                <a:spcPct val="90000"/>
              </a:lnSpc>
            </a:pPr>
            <a:endParaRPr lang="en-US" sz="2400" dirty="0">
              <a:latin typeface="Century Gothic" panose="020B0502020202020204" pitchFamily="34" charset="0"/>
              <a:cs typeface="Arial"/>
            </a:endParaRPr>
          </a:p>
          <a:p>
            <a:pPr marL="342900" indent="-182880">
              <a:lnSpc>
                <a:spcPct val="90000"/>
              </a:lnSpc>
              <a:buFont typeface="Wingdings" pitchFamily="2" charset="2"/>
              <a:buChar char="§"/>
            </a:pPr>
            <a:r>
              <a:rPr lang="en-US" sz="2400" dirty="0">
                <a:latin typeface="Century Gothic"/>
              </a:rPr>
              <a:t>Review your evacuation plan often and update the people in  your circle. </a:t>
            </a:r>
            <a:endParaRPr lang="en-US" sz="2400" dirty="0">
              <a:latin typeface="Century Gothic" panose="020B0502020202020204" pitchFamily="34" charset="0"/>
            </a:endParaRPr>
          </a:p>
          <a:p>
            <a:pPr marL="342900" indent="-182880">
              <a:lnSpc>
                <a:spcPct val="90000"/>
              </a:lnSpc>
              <a:buFont typeface="Wingdings" pitchFamily="2" charset="2"/>
              <a:buChar char="§"/>
            </a:pPr>
            <a:endParaRPr lang="en-US" sz="2400" dirty="0">
              <a:latin typeface="Century Gothic" panose="020B0502020202020204" pitchFamily="34" charset="0"/>
            </a:endParaRPr>
          </a:p>
          <a:p>
            <a:pPr marL="342900" indent="-182880">
              <a:lnSpc>
                <a:spcPct val="90000"/>
              </a:lnSpc>
              <a:buFont typeface="Wingdings" pitchFamily="2" charset="2"/>
              <a:buChar char="§"/>
            </a:pPr>
            <a:r>
              <a:rPr lang="en-US" sz="2400" dirty="0">
                <a:latin typeface="Century Gothic"/>
              </a:rPr>
              <a:t> </a:t>
            </a:r>
            <a:r>
              <a:rPr lang="en-US" sz="2400" b="1" dirty="0">
                <a:latin typeface="Century Gothic"/>
              </a:rPr>
              <a:t>Practice often, so you will know what to take and where to go during a real emergency!</a:t>
            </a:r>
          </a:p>
        </p:txBody>
      </p:sp>
    </p:spTree>
    <p:extLst>
      <p:ext uri="{BB962C8B-B14F-4D97-AF65-F5344CB8AC3E}">
        <p14:creationId xmlns:p14="http://schemas.microsoft.com/office/powerpoint/2010/main" val="950269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0" y="0"/>
            <a:ext cx="8996516" cy="6857999"/>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3" descr="A picture containing clock&#10;&#10;Description generated with very high confidence">
            <a:extLst>
              <a:ext uri="{FF2B5EF4-FFF2-40B4-BE49-F238E27FC236}">
                <a16:creationId xmlns:a16="http://schemas.microsoft.com/office/drawing/2014/main" id="{2E5982AD-2C0F-4FA1-AEBC-564A7BA031D4}"/>
              </a:ext>
            </a:extLst>
          </p:cNvPr>
          <p:cNvPicPr>
            <a:picLocks noGrp="1" noChangeAspect="1"/>
          </p:cNvPicPr>
          <p:nvPr>
            <p:ph type="pic" idx="1"/>
          </p:nvPr>
        </p:nvPicPr>
        <p:blipFill rotWithShape="1">
          <a:blip r:embed="rId3"/>
          <a:srcRect l="567" r="567"/>
          <a:stretch/>
        </p:blipFill>
        <p:spPr>
          <a:xfrm>
            <a:off x="0" y="0"/>
            <a:ext cx="10450040" cy="6858000"/>
          </a:xfrm>
        </p:spPr>
      </p:pic>
    </p:spTree>
    <p:extLst>
      <p:ext uri="{BB962C8B-B14F-4D97-AF65-F5344CB8AC3E}">
        <p14:creationId xmlns:p14="http://schemas.microsoft.com/office/powerpoint/2010/main" val="3452615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C67F-75C4-4E88-ADB6-97C544AEACF5}"/>
              </a:ext>
            </a:extLst>
          </p:cNvPr>
          <p:cNvSpPr>
            <a:spLocks noGrp="1"/>
          </p:cNvSpPr>
          <p:nvPr>
            <p:ph type="title"/>
          </p:nvPr>
        </p:nvSpPr>
        <p:spPr>
          <a:xfrm>
            <a:off x="835649" y="729417"/>
            <a:ext cx="6360535" cy="1068014"/>
          </a:xfrm>
        </p:spPr>
        <p:txBody>
          <a:bodyPr vert="horz" lIns="91440" tIns="45720" rIns="91440" bIns="45720" rtlCol="0" anchor="ctr">
            <a:normAutofit fontScale="90000"/>
          </a:bodyPr>
          <a:lstStyle/>
          <a:p>
            <a:pPr algn="ctr"/>
            <a:r>
              <a:rPr lang="en-US" sz="4000" b="1" dirty="0">
                <a:latin typeface="Century Gothic" panose="020B0502020202020204" pitchFamily="34" charset="0"/>
              </a:rPr>
              <a:t>PLAN TO CONNECT &amp; PROTECT</a:t>
            </a:r>
          </a:p>
        </p:txBody>
      </p:sp>
      <p:sp>
        <p:nvSpPr>
          <p:cNvPr id="32" name="Oval 31">
            <a:extLst>
              <a:ext uri="{FF2B5EF4-FFF2-40B4-BE49-F238E27FC236}">
                <a16:creationId xmlns:a16="http://schemas.microsoft.com/office/drawing/2014/main" id="{154F9A64-6275-4E83-9AE9-BB8E6FD31FE9}"/>
              </a:ext>
            </a:extLst>
          </p:cNvPr>
          <p:cNvSpPr/>
          <p:nvPr/>
        </p:nvSpPr>
        <p:spPr>
          <a:xfrm>
            <a:off x="1" y="103687"/>
            <a:ext cx="8020439" cy="6564596"/>
          </a:xfrm>
          <a:custGeom>
            <a:avLst/>
            <a:gdLst>
              <a:gd name="connsiteX0" fmla="*/ 0 w 8020439"/>
              <a:gd name="connsiteY0" fmla="*/ 3282298 h 6564596"/>
              <a:gd name="connsiteX1" fmla="*/ 4010220 w 8020439"/>
              <a:gd name="connsiteY1" fmla="*/ 0 h 6564596"/>
              <a:gd name="connsiteX2" fmla="*/ 8020440 w 8020439"/>
              <a:gd name="connsiteY2" fmla="*/ 3282298 h 6564596"/>
              <a:gd name="connsiteX3" fmla="*/ 4010220 w 8020439"/>
              <a:gd name="connsiteY3" fmla="*/ 6564596 h 6564596"/>
              <a:gd name="connsiteX4" fmla="*/ 0 w 8020439"/>
              <a:gd name="connsiteY4" fmla="*/ 3282298 h 6564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0439" h="6564596" extrusionOk="0">
                <a:moveTo>
                  <a:pt x="0" y="3282298"/>
                </a:moveTo>
                <a:cubicBezTo>
                  <a:pt x="16473" y="1284907"/>
                  <a:pt x="1808964" y="110833"/>
                  <a:pt x="4010220" y="0"/>
                </a:cubicBezTo>
                <a:cubicBezTo>
                  <a:pt x="6096920" y="-255648"/>
                  <a:pt x="8085275" y="1742802"/>
                  <a:pt x="8020440" y="3282298"/>
                </a:cubicBezTo>
                <a:cubicBezTo>
                  <a:pt x="8114258" y="5018397"/>
                  <a:pt x="6085561" y="6956595"/>
                  <a:pt x="4010220" y="6564596"/>
                </a:cubicBezTo>
                <a:cubicBezTo>
                  <a:pt x="1752766" y="6914449"/>
                  <a:pt x="41694" y="4803339"/>
                  <a:pt x="0" y="3282298"/>
                </a:cubicBezTo>
                <a:close/>
              </a:path>
            </a:pathLst>
          </a:custGeom>
          <a:noFill/>
          <a:ln>
            <a:extLst>
              <a:ext uri="{C807C97D-BFC1-408E-A445-0C87EB9F89A2}">
                <ask:lineSketchStyleProps xmlns:ask="http://schemas.microsoft.com/office/drawing/2018/sketchyshapes" sd="134309223">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8" descr="A screenshot of a cell phone&#10;&#10;Description generated with very high confidence">
            <a:extLst>
              <a:ext uri="{FF2B5EF4-FFF2-40B4-BE49-F238E27FC236}">
                <a16:creationId xmlns:a16="http://schemas.microsoft.com/office/drawing/2014/main" id="{04C52570-7667-45FF-BE95-E6678E94D25C}"/>
              </a:ext>
            </a:extLst>
          </p:cNvPr>
          <p:cNvPicPr>
            <a:picLocks noGrp="1" noChangeAspect="1"/>
          </p:cNvPicPr>
          <p:nvPr>
            <p:ph type="pic" idx="1"/>
          </p:nvPr>
        </p:nvPicPr>
        <p:blipFill rotWithShape="1">
          <a:blip r:embed="rId3"/>
          <a:srcRect r="12091" b="-2"/>
          <a:stretch/>
        </p:blipFill>
        <p:spPr>
          <a:xfrm>
            <a:off x="7545274" y="10"/>
            <a:ext cx="4646726" cy="6857990"/>
          </a:xfrm>
          <a:prstGeom prst="rect">
            <a:avLst/>
          </a:prstGeom>
        </p:spPr>
      </p:pic>
      <p:pic>
        <p:nvPicPr>
          <p:cNvPr id="5" name="Picture 5" descr="A screenshot of a cell phone&#10;&#10;Description generated with very high confidence">
            <a:extLst>
              <a:ext uri="{FF2B5EF4-FFF2-40B4-BE49-F238E27FC236}">
                <a16:creationId xmlns:a16="http://schemas.microsoft.com/office/drawing/2014/main" id="{7C281C08-11EC-4525-86AD-078AFEDE7FDD}"/>
              </a:ext>
            </a:extLst>
          </p:cNvPr>
          <p:cNvPicPr>
            <a:picLocks noChangeAspect="1"/>
          </p:cNvPicPr>
          <p:nvPr/>
        </p:nvPicPr>
        <p:blipFill>
          <a:blip r:embed="rId4"/>
          <a:stretch>
            <a:fillRect/>
          </a:stretch>
        </p:blipFill>
        <p:spPr>
          <a:xfrm>
            <a:off x="6757060" y="0"/>
            <a:ext cx="5469024" cy="6857989"/>
          </a:xfrm>
          <a:prstGeom prst="rect">
            <a:avLst/>
          </a:prstGeom>
        </p:spPr>
      </p:pic>
      <p:sp>
        <p:nvSpPr>
          <p:cNvPr id="8" name="TextBox 7">
            <a:extLst>
              <a:ext uri="{FF2B5EF4-FFF2-40B4-BE49-F238E27FC236}">
                <a16:creationId xmlns:a16="http://schemas.microsoft.com/office/drawing/2014/main" id="{360727A2-1B33-45F5-AE4D-33228FF3982A}"/>
              </a:ext>
            </a:extLst>
          </p:cNvPr>
          <p:cNvSpPr txBox="1"/>
          <p:nvPr/>
        </p:nvSpPr>
        <p:spPr>
          <a:xfrm>
            <a:off x="7077692" y="559262"/>
            <a:ext cx="4646725" cy="2072362"/>
          </a:xfrm>
          <a:prstGeom prst="rect">
            <a:avLst/>
          </a:prstGeom>
          <a:noFill/>
        </p:spPr>
        <p:txBody>
          <a:bodyPr wrap="square" rtlCol="0">
            <a:spAutoFit/>
          </a:bodyPr>
          <a:lstStyle/>
          <a:p>
            <a:pPr>
              <a:spcBef>
                <a:spcPts val="800"/>
              </a:spcBef>
            </a:pPr>
            <a:r>
              <a:rPr lang="en-US" sz="1600" dirty="0">
                <a:latin typeface="Century Gothic" panose="020B0502020202020204" pitchFamily="34" charset="0"/>
              </a:rPr>
              <a:t>Shirley Jones </a:t>
            </a:r>
          </a:p>
          <a:p>
            <a:endParaRPr lang="en-US" sz="1600" dirty="0">
              <a:latin typeface="Century Gothic" panose="020B0502020202020204" pitchFamily="34" charset="0"/>
            </a:endParaRPr>
          </a:p>
          <a:p>
            <a:r>
              <a:rPr lang="en-US" sz="1600" dirty="0">
                <a:latin typeface="Century Gothic" panose="020B0502020202020204" pitchFamily="34" charset="0"/>
              </a:rPr>
              <a:t>PACE Supervisor</a:t>
            </a:r>
          </a:p>
          <a:p>
            <a:endParaRPr lang="en-US" sz="1600" dirty="0">
              <a:latin typeface="Century Gothic" panose="020B0502020202020204" pitchFamily="34" charset="0"/>
            </a:endParaRPr>
          </a:p>
          <a:p>
            <a:endParaRPr lang="en-US" sz="1600" dirty="0">
              <a:latin typeface="Century Gothic" panose="020B0502020202020204" pitchFamily="34" charset="0"/>
            </a:endParaRPr>
          </a:p>
          <a:p>
            <a:pPr>
              <a:spcBef>
                <a:spcPts val="800"/>
              </a:spcBef>
            </a:pPr>
            <a:r>
              <a:rPr lang="en-US" sz="1600" dirty="0">
                <a:latin typeface="Century Gothic" panose="020B0502020202020204" pitchFamily="34" charset="0"/>
              </a:rPr>
              <a:t>Rosalinda Gonzalez</a:t>
            </a:r>
          </a:p>
          <a:p>
            <a:pPr>
              <a:spcBef>
                <a:spcPts val="1200"/>
              </a:spcBef>
            </a:pPr>
            <a:r>
              <a:rPr lang="en-US" sz="1600" dirty="0">
                <a:latin typeface="Century Gothic" panose="020B0502020202020204" pitchFamily="34" charset="0"/>
              </a:rPr>
              <a:t>Sister</a:t>
            </a:r>
          </a:p>
        </p:txBody>
      </p:sp>
      <p:sp>
        <p:nvSpPr>
          <p:cNvPr id="10" name="Text Placeholder 9">
            <a:extLst>
              <a:ext uri="{FF2B5EF4-FFF2-40B4-BE49-F238E27FC236}">
                <a16:creationId xmlns:a16="http://schemas.microsoft.com/office/drawing/2014/main" id="{7F48010F-ACA2-4FA0-B99B-67C15CCC3842}"/>
              </a:ext>
            </a:extLst>
          </p:cNvPr>
          <p:cNvSpPr>
            <a:spLocks noGrp="1"/>
          </p:cNvSpPr>
          <p:nvPr>
            <p:ph type="body" sz="half" idx="2"/>
          </p:nvPr>
        </p:nvSpPr>
        <p:spPr>
          <a:xfrm>
            <a:off x="7077692" y="3257354"/>
            <a:ext cx="4646725" cy="2461159"/>
          </a:xfrm>
        </p:spPr>
        <p:txBody>
          <a:bodyPr>
            <a:noAutofit/>
          </a:bodyPr>
          <a:lstStyle/>
          <a:p>
            <a:r>
              <a:rPr lang="en-US" sz="1600" dirty="0">
                <a:latin typeface="Century Gothic" panose="020B0502020202020204" pitchFamily="34" charset="0"/>
              </a:rPr>
              <a:t>Dr. Chen			(760) 555-5555</a:t>
            </a:r>
          </a:p>
          <a:p>
            <a:pPr>
              <a:spcBef>
                <a:spcPts val="1400"/>
              </a:spcBef>
            </a:pPr>
            <a:r>
              <a:rPr lang="en-US" sz="1600" dirty="0">
                <a:latin typeface="Century Gothic" panose="020B0502020202020204" pitchFamily="34" charset="0"/>
              </a:rPr>
              <a:t>BEST MEDICAL CENTER</a:t>
            </a:r>
          </a:p>
          <a:p>
            <a:pPr>
              <a:spcBef>
                <a:spcPts val="800"/>
              </a:spcBef>
            </a:pPr>
            <a:r>
              <a:rPr lang="en-US" sz="1600" dirty="0">
                <a:latin typeface="Century Gothic" panose="020B0502020202020204" pitchFamily="34" charset="0"/>
              </a:rPr>
              <a:t>San Diego, CA</a:t>
            </a:r>
          </a:p>
          <a:p>
            <a:pPr>
              <a:spcBef>
                <a:spcPts val="600"/>
              </a:spcBef>
            </a:pPr>
            <a:endParaRPr lang="en-US" sz="1600" dirty="0">
              <a:latin typeface="Century Gothic" panose="020B0502020202020204" pitchFamily="34" charset="0"/>
            </a:endParaRPr>
          </a:p>
          <a:p>
            <a:pPr>
              <a:spcBef>
                <a:spcPts val="800"/>
              </a:spcBef>
            </a:pPr>
            <a:r>
              <a:rPr lang="en-US" sz="1600" dirty="0">
                <a:latin typeface="Century Gothic" panose="020B0502020202020204" pitchFamily="34" charset="0"/>
              </a:rPr>
              <a:t>Michael Jimenez		(209) 811-1111</a:t>
            </a:r>
          </a:p>
          <a:p>
            <a:pPr>
              <a:spcBef>
                <a:spcPts val="1200"/>
              </a:spcBef>
            </a:pPr>
            <a:r>
              <a:rPr lang="en-US" sz="1600" dirty="0">
                <a:latin typeface="Century Gothic" panose="020B0502020202020204" pitchFamily="34" charset="0"/>
              </a:rPr>
              <a:t>Super 8 Motor Center</a:t>
            </a:r>
          </a:p>
          <a:p>
            <a:r>
              <a:rPr lang="en-US" sz="1600" dirty="0">
                <a:latin typeface="Century Gothic" panose="020B0502020202020204" pitchFamily="34" charset="0"/>
              </a:rPr>
              <a:t>Phoenix, AZ</a:t>
            </a:r>
          </a:p>
        </p:txBody>
      </p:sp>
      <p:sp>
        <p:nvSpPr>
          <p:cNvPr id="11" name="TextBox 10">
            <a:extLst>
              <a:ext uri="{FF2B5EF4-FFF2-40B4-BE49-F238E27FC236}">
                <a16:creationId xmlns:a16="http://schemas.microsoft.com/office/drawing/2014/main" id="{D3B3A4EA-B79F-40B1-A80E-EBA84330F157}"/>
              </a:ext>
            </a:extLst>
          </p:cNvPr>
          <p:cNvSpPr txBox="1"/>
          <p:nvPr/>
        </p:nvSpPr>
        <p:spPr>
          <a:xfrm>
            <a:off x="1076632" y="2020192"/>
            <a:ext cx="5559100" cy="4524315"/>
          </a:xfrm>
          <a:prstGeom prst="rect">
            <a:avLst/>
          </a:prstGeom>
          <a:noFill/>
        </p:spPr>
        <p:txBody>
          <a:bodyPr wrap="square" rtlCol="0">
            <a:spAutoFit/>
          </a:bodyPr>
          <a:lstStyle/>
          <a:p>
            <a:r>
              <a:rPr lang="en-US" sz="2400" b="1" dirty="0">
                <a:latin typeface="Century Gothic" panose="020B0502020202020204" pitchFamily="34" charset="0"/>
              </a:rPr>
              <a:t>Think about the people in your circle.</a:t>
            </a:r>
          </a:p>
          <a:p>
            <a:endParaRPr lang="en-US" sz="2400" b="1" dirty="0">
              <a:latin typeface="Century Gothic" panose="020B0502020202020204" pitchFamily="34" charset="0"/>
            </a:endParaRPr>
          </a:p>
          <a:p>
            <a:r>
              <a:rPr lang="en-US" sz="2400" dirty="0">
                <a:latin typeface="Century Gothic" panose="020B0502020202020204" pitchFamily="34" charset="0"/>
              </a:rPr>
              <a:t>Who do you call in an emergency?</a:t>
            </a:r>
          </a:p>
          <a:p>
            <a:endParaRPr lang="en-US" sz="2400" b="1" dirty="0">
              <a:latin typeface="Century Gothic" panose="020B0502020202020204" pitchFamily="34" charset="0"/>
            </a:endParaRPr>
          </a:p>
          <a:p>
            <a:r>
              <a:rPr lang="en-US" sz="2400" dirty="0">
                <a:latin typeface="Century Gothic" panose="020B0502020202020204" pitchFamily="34" charset="0"/>
              </a:rPr>
              <a:t>Do you need to make copies?</a:t>
            </a:r>
          </a:p>
          <a:p>
            <a:endParaRPr lang="en-US" sz="2400" b="1" dirty="0">
              <a:latin typeface="Century Gothic" panose="020B0502020202020204" pitchFamily="34" charset="0"/>
            </a:endParaRPr>
          </a:p>
          <a:p>
            <a:r>
              <a:rPr lang="en-US" sz="2400" dirty="0">
                <a:latin typeface="Century Gothic" panose="020B0502020202020204" pitchFamily="34" charset="0"/>
              </a:rPr>
              <a:t>Is it better to have a contact list in email form or as text contact?</a:t>
            </a:r>
          </a:p>
          <a:p>
            <a:endParaRPr lang="en-US" sz="2400" b="1" dirty="0">
              <a:latin typeface="Century Gothic" panose="020B0502020202020204" pitchFamily="34" charset="0"/>
            </a:endParaRPr>
          </a:p>
          <a:p>
            <a:br>
              <a:rPr lang="en-US" sz="2400" b="1" dirty="0">
                <a:latin typeface="Century Gothic" panose="020B0502020202020204" pitchFamily="34" charset="0"/>
              </a:rPr>
            </a:br>
            <a:endParaRPr lang="en-US" sz="2400" dirty="0"/>
          </a:p>
        </p:txBody>
      </p:sp>
    </p:spTree>
    <p:extLst>
      <p:ext uri="{BB962C8B-B14F-4D97-AF65-F5344CB8AC3E}">
        <p14:creationId xmlns:p14="http://schemas.microsoft.com/office/powerpoint/2010/main" val="340709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screenshot of a cell phone&#10;&#10;Description generated with very high confidence">
            <a:extLst>
              <a:ext uri="{FF2B5EF4-FFF2-40B4-BE49-F238E27FC236}">
                <a16:creationId xmlns:a16="http://schemas.microsoft.com/office/drawing/2014/main" id="{A3409427-554B-4E1A-A09F-83448D9F8E33}"/>
              </a:ext>
            </a:extLst>
          </p:cNvPr>
          <p:cNvPicPr>
            <a:picLocks noChangeAspect="1"/>
          </p:cNvPicPr>
          <p:nvPr/>
        </p:nvPicPr>
        <p:blipFill>
          <a:blip r:embed="rId3"/>
          <a:stretch>
            <a:fillRect/>
          </a:stretch>
        </p:blipFill>
        <p:spPr>
          <a:xfrm>
            <a:off x="26895" y="-2689"/>
            <a:ext cx="8301316" cy="6818554"/>
          </a:xfrm>
          <a:prstGeom prst="rect">
            <a:avLst/>
          </a:prstGeom>
        </p:spPr>
      </p:pic>
      <p:sp>
        <p:nvSpPr>
          <p:cNvPr id="2" name="Title 1">
            <a:extLst>
              <a:ext uri="{FF2B5EF4-FFF2-40B4-BE49-F238E27FC236}">
                <a16:creationId xmlns:a16="http://schemas.microsoft.com/office/drawing/2014/main" id="{05801B28-81F3-4379-89AC-81ECBB0205D3}"/>
              </a:ext>
            </a:extLst>
          </p:cNvPr>
          <p:cNvSpPr>
            <a:spLocks noGrp="1"/>
          </p:cNvSpPr>
          <p:nvPr>
            <p:ph type="title"/>
          </p:nvPr>
        </p:nvSpPr>
        <p:spPr>
          <a:xfrm>
            <a:off x="8549640" y="71285"/>
            <a:ext cx="3532238" cy="1688198"/>
          </a:xfrm>
        </p:spPr>
        <p:txBody>
          <a:bodyPr/>
          <a:lstStyle/>
          <a:p>
            <a:r>
              <a:rPr lang="en-US" sz="3600" dirty="0"/>
              <a:t>Have My</a:t>
            </a:r>
            <a:br>
              <a:rPr lang="en-US" sz="3600" dirty="0"/>
            </a:br>
            <a:r>
              <a:rPr lang="en-US" sz="3600" dirty="0"/>
              <a:t>Supplies Ready</a:t>
            </a:r>
          </a:p>
        </p:txBody>
      </p:sp>
      <p:sp>
        <p:nvSpPr>
          <p:cNvPr id="4" name="Text Placeholder 3">
            <a:extLst>
              <a:ext uri="{FF2B5EF4-FFF2-40B4-BE49-F238E27FC236}">
                <a16:creationId xmlns:a16="http://schemas.microsoft.com/office/drawing/2014/main" id="{77C44931-7A5B-485D-9867-628EA867D8A9}"/>
              </a:ext>
            </a:extLst>
          </p:cNvPr>
          <p:cNvSpPr>
            <a:spLocks noGrp="1"/>
          </p:cNvSpPr>
          <p:nvPr>
            <p:ph type="body" sz="half" idx="2"/>
          </p:nvPr>
        </p:nvSpPr>
        <p:spPr>
          <a:xfrm>
            <a:off x="8410454" y="1961535"/>
            <a:ext cx="3781545" cy="4820178"/>
          </a:xfrm>
        </p:spPr>
        <p:txBody>
          <a:bodyPr vert="horz" lIns="91440" tIns="45720" rIns="91440" bIns="45720" rtlCol="0" anchor="t">
            <a:normAutofit/>
          </a:bodyPr>
          <a:lstStyle/>
          <a:p>
            <a:r>
              <a:rPr lang="en-US" sz="3200" b="1" dirty="0">
                <a:solidFill>
                  <a:srgbClr val="0070C0"/>
                </a:solidFill>
                <a:cs typeface="Arial"/>
              </a:rPr>
              <a:t>      </a:t>
            </a:r>
            <a:r>
              <a:rPr lang="en-US" sz="4000" b="1" dirty="0">
                <a:solidFill>
                  <a:srgbClr val="0070C0"/>
                </a:solidFill>
                <a:latin typeface="Century Gothic"/>
                <a:cs typeface="Arial"/>
              </a:rPr>
              <a:t>  Go Bag</a:t>
            </a:r>
          </a:p>
          <a:p>
            <a:r>
              <a:rPr lang="en-US" sz="2800" b="1" dirty="0">
                <a:solidFill>
                  <a:srgbClr val="0070C0"/>
                </a:solidFill>
                <a:latin typeface="Century Gothic"/>
                <a:cs typeface="Arial"/>
              </a:rPr>
              <a:t>             3 Days</a:t>
            </a:r>
            <a:endParaRPr lang="en-US" b="1" dirty="0">
              <a:solidFill>
                <a:srgbClr val="0070C0"/>
              </a:solidFill>
              <a:latin typeface="Century Gothic"/>
              <a:cs typeface="Arial"/>
            </a:endParaRPr>
          </a:p>
          <a:p>
            <a:endParaRPr lang="en-US" dirty="0">
              <a:cs typeface="Arial"/>
            </a:endParaRPr>
          </a:p>
          <a:p>
            <a:endParaRPr lang="en-US" dirty="0">
              <a:cs typeface="Arial"/>
            </a:endParaRPr>
          </a:p>
          <a:p>
            <a:endParaRPr lang="en-US" dirty="0">
              <a:cs typeface="Arial"/>
            </a:endParaRPr>
          </a:p>
        </p:txBody>
      </p:sp>
      <p:pic>
        <p:nvPicPr>
          <p:cNvPr id="3" name="Picture 2">
            <a:extLst>
              <a:ext uri="{FF2B5EF4-FFF2-40B4-BE49-F238E27FC236}">
                <a16:creationId xmlns:a16="http://schemas.microsoft.com/office/drawing/2014/main" id="{D3E9F52A-7AF0-4C77-981E-EB97E27A0C7B}"/>
              </a:ext>
            </a:extLst>
          </p:cNvPr>
          <p:cNvPicPr>
            <a:picLocks noChangeAspect="1"/>
          </p:cNvPicPr>
          <p:nvPr/>
        </p:nvPicPr>
        <p:blipFill>
          <a:blip r:embed="rId4"/>
          <a:stretch>
            <a:fillRect/>
          </a:stretch>
        </p:blipFill>
        <p:spPr>
          <a:xfrm>
            <a:off x="8552074" y="3160191"/>
            <a:ext cx="3587226" cy="3693525"/>
          </a:xfrm>
          <a:prstGeom prst="rect">
            <a:avLst/>
          </a:prstGeom>
          <a:ln>
            <a:noFill/>
          </a:ln>
          <a:effectLst>
            <a:softEdge rad="112500"/>
          </a:effectLst>
        </p:spPr>
      </p:pic>
      <p:sp>
        <p:nvSpPr>
          <p:cNvPr id="16" name="TextBox 15">
            <a:extLst>
              <a:ext uri="{FF2B5EF4-FFF2-40B4-BE49-F238E27FC236}">
                <a16:creationId xmlns:a16="http://schemas.microsoft.com/office/drawing/2014/main" id="{F241F493-D818-4416-8D85-0D1F5006AFB4}"/>
              </a:ext>
            </a:extLst>
          </p:cNvPr>
          <p:cNvSpPr txBox="1"/>
          <p:nvPr/>
        </p:nvSpPr>
        <p:spPr>
          <a:xfrm flipV="1">
            <a:off x="4724400" y="4737100"/>
            <a:ext cx="2489200" cy="63500"/>
          </a:xfrm>
          <a:prstGeom prst="rect">
            <a:avLst/>
          </a:prstGeom>
        </p:spPr>
        <p:txBody>
          <a:bodyPr anchor="t">
            <a:normAutofit fontScale="25000" lnSpcReduction="20000"/>
          </a:bodyPr>
          <a:lstStyle/>
          <a:p>
            <a:endParaRPr lang="en-US" dirty="0">
              <a:cs typeface="Arial"/>
            </a:endParaRPr>
          </a:p>
        </p:txBody>
      </p:sp>
      <p:sp>
        <p:nvSpPr>
          <p:cNvPr id="20" name="TextBox 19">
            <a:extLst>
              <a:ext uri="{FF2B5EF4-FFF2-40B4-BE49-F238E27FC236}">
                <a16:creationId xmlns:a16="http://schemas.microsoft.com/office/drawing/2014/main" id="{6B9D1FD1-8E65-4C01-AAF9-2F11D41C2C6C}"/>
              </a:ext>
            </a:extLst>
          </p:cNvPr>
          <p:cNvSpPr txBox="1"/>
          <p:nvPr/>
        </p:nvSpPr>
        <p:spPr>
          <a:xfrm>
            <a:off x="335021" y="161328"/>
            <a:ext cx="3841629"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entury Gothic"/>
                <a:ea typeface="+mn-lt"/>
                <a:cs typeface="+mn-lt"/>
              </a:rPr>
              <a:t>Food and Water </a:t>
            </a:r>
            <a:endParaRPr lang="en-US" sz="2000" dirty="0">
              <a:cs typeface="Arial"/>
            </a:endParaRPr>
          </a:p>
          <a:p>
            <a:endParaRPr lang="en-US" sz="2000" dirty="0">
              <a:latin typeface="Century Gothic"/>
              <a:ea typeface="+mn-lt"/>
              <a:cs typeface="+mn-lt"/>
            </a:endParaRPr>
          </a:p>
          <a:p>
            <a:r>
              <a:rPr lang="en-US" sz="2000" dirty="0">
                <a:latin typeface="Century Gothic"/>
                <a:ea typeface="+mn-lt"/>
                <a:cs typeface="+mn-lt"/>
              </a:rPr>
              <a:t>Extra eyeglasses</a:t>
            </a:r>
          </a:p>
          <a:p>
            <a:endParaRPr lang="en-US" sz="2000" dirty="0">
              <a:latin typeface="Century Gothic"/>
              <a:ea typeface="+mn-lt"/>
              <a:cs typeface="+mn-lt"/>
            </a:endParaRPr>
          </a:p>
          <a:p>
            <a:r>
              <a:rPr lang="en-US" sz="2000" dirty="0">
                <a:latin typeface="Century Gothic"/>
                <a:ea typeface="+mn-lt"/>
                <a:cs typeface="+mn-lt"/>
              </a:rPr>
              <a:t>Extra Medication (list meds,</a:t>
            </a:r>
          </a:p>
          <a:p>
            <a:r>
              <a:rPr lang="en-US" sz="2000" dirty="0">
                <a:latin typeface="Century Gothic"/>
                <a:ea typeface="+mn-lt"/>
                <a:cs typeface="+mn-lt"/>
              </a:rPr>
              <a:t>dosages, &amp; pharmacist phone#)</a:t>
            </a:r>
            <a:endParaRPr lang="en-US" sz="2000" dirty="0">
              <a:latin typeface="Century Gothic"/>
              <a:cs typeface="Arial"/>
            </a:endParaRPr>
          </a:p>
          <a:p>
            <a:endParaRPr lang="en-US" sz="2000" dirty="0">
              <a:latin typeface="Century Gothic"/>
              <a:ea typeface="+mn-lt"/>
              <a:cs typeface="+mn-lt"/>
            </a:endParaRPr>
          </a:p>
          <a:p>
            <a:r>
              <a:rPr lang="en-US" sz="2000" dirty="0">
                <a:latin typeface="Century Gothic"/>
                <a:ea typeface="+mn-lt"/>
                <a:cs typeface="+mn-lt"/>
              </a:rPr>
              <a:t>Copies of important documents  in a zip-lock bag  (licenses,  IDs, Insurance, etc.) </a:t>
            </a:r>
            <a:endParaRPr lang="en-US" sz="2000" dirty="0">
              <a:latin typeface="Century Gothic"/>
              <a:cs typeface="Arial" panose="020B0604020202020204"/>
            </a:endParaRPr>
          </a:p>
          <a:p>
            <a:endParaRPr lang="en-US" sz="2000" dirty="0">
              <a:latin typeface="Century Gothic"/>
              <a:ea typeface="+mn-lt"/>
              <a:cs typeface="+mn-lt"/>
            </a:endParaRPr>
          </a:p>
          <a:p>
            <a:endParaRPr lang="en-US" sz="2000" dirty="0">
              <a:latin typeface="Century Gothic"/>
              <a:cs typeface="Arial"/>
            </a:endParaRPr>
          </a:p>
          <a:p>
            <a:pPr marL="285750" indent="-285750">
              <a:buFont typeface="Arial"/>
              <a:buChar char="•"/>
            </a:pPr>
            <a:endParaRPr lang="en-US" dirty="0">
              <a:ea typeface="+mn-lt"/>
              <a:cs typeface="+mn-lt"/>
            </a:endParaRPr>
          </a:p>
        </p:txBody>
      </p:sp>
      <p:sp>
        <p:nvSpPr>
          <p:cNvPr id="21" name="TextBox 20">
            <a:extLst>
              <a:ext uri="{FF2B5EF4-FFF2-40B4-BE49-F238E27FC236}">
                <a16:creationId xmlns:a16="http://schemas.microsoft.com/office/drawing/2014/main" id="{19215509-D083-4828-9FAD-425E761CCE48}"/>
              </a:ext>
            </a:extLst>
          </p:cNvPr>
          <p:cNvSpPr txBox="1"/>
          <p:nvPr/>
        </p:nvSpPr>
        <p:spPr>
          <a:xfrm>
            <a:off x="4327743" y="35091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entury Gothic"/>
                <a:cs typeface="Arial"/>
              </a:rPr>
              <a:t>First Aid KIT</a:t>
            </a:r>
          </a:p>
        </p:txBody>
      </p:sp>
      <p:sp>
        <p:nvSpPr>
          <p:cNvPr id="22" name="TextBox 21">
            <a:extLst>
              <a:ext uri="{FF2B5EF4-FFF2-40B4-BE49-F238E27FC236}">
                <a16:creationId xmlns:a16="http://schemas.microsoft.com/office/drawing/2014/main" id="{1F4E88C8-C687-49FD-9283-C56A7B370A26}"/>
              </a:ext>
            </a:extLst>
          </p:cNvPr>
          <p:cNvSpPr txBox="1"/>
          <p:nvPr/>
        </p:nvSpPr>
        <p:spPr>
          <a:xfrm>
            <a:off x="4329184" y="307809"/>
            <a:ext cx="343175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entury Gothic"/>
                <a:cs typeface="Arial"/>
              </a:rPr>
              <a:t>Cash (Small bills/ Coins)</a:t>
            </a:r>
            <a:endParaRPr lang="en-US" sz="2000" b="1" dirty="0">
              <a:latin typeface="Century Gothic"/>
              <a:cs typeface="Arial"/>
            </a:endParaRPr>
          </a:p>
        </p:txBody>
      </p:sp>
      <p:sp>
        <p:nvSpPr>
          <p:cNvPr id="23" name="TextBox 22">
            <a:extLst>
              <a:ext uri="{FF2B5EF4-FFF2-40B4-BE49-F238E27FC236}">
                <a16:creationId xmlns:a16="http://schemas.microsoft.com/office/drawing/2014/main" id="{7B6C089C-2A08-4349-9379-05F6355B4C1D}"/>
              </a:ext>
            </a:extLst>
          </p:cNvPr>
          <p:cNvSpPr txBox="1"/>
          <p:nvPr/>
        </p:nvSpPr>
        <p:spPr>
          <a:xfrm>
            <a:off x="3871463" y="4799513"/>
            <a:ext cx="445984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entury Gothic"/>
                <a:ea typeface="+mn-lt"/>
                <a:cs typeface="+mn-lt"/>
              </a:rPr>
              <a:t>Clothes, shoes, hat, mask, gloves</a:t>
            </a:r>
            <a:endParaRPr lang="en-US" sz="2000" dirty="0">
              <a:latin typeface="Century Gothic"/>
              <a:cs typeface="Arial"/>
            </a:endParaRPr>
          </a:p>
        </p:txBody>
      </p:sp>
      <p:sp>
        <p:nvSpPr>
          <p:cNvPr id="24" name="TextBox 23">
            <a:extLst>
              <a:ext uri="{FF2B5EF4-FFF2-40B4-BE49-F238E27FC236}">
                <a16:creationId xmlns:a16="http://schemas.microsoft.com/office/drawing/2014/main" id="{CC2D515D-EB86-4646-A653-28323D38FC26}"/>
              </a:ext>
            </a:extLst>
          </p:cNvPr>
          <p:cNvSpPr txBox="1"/>
          <p:nvPr/>
        </p:nvSpPr>
        <p:spPr>
          <a:xfrm>
            <a:off x="300743" y="4132551"/>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entury Gothic"/>
                <a:ea typeface="+mn-lt"/>
                <a:cs typeface="+mn-lt"/>
              </a:rPr>
              <a:t>Personal care items</a:t>
            </a:r>
            <a:endParaRPr lang="en-US" sz="2000" dirty="0">
              <a:latin typeface="Century Gothic"/>
            </a:endParaRPr>
          </a:p>
        </p:txBody>
      </p:sp>
      <p:sp>
        <p:nvSpPr>
          <p:cNvPr id="25" name="TextBox 24">
            <a:extLst>
              <a:ext uri="{FF2B5EF4-FFF2-40B4-BE49-F238E27FC236}">
                <a16:creationId xmlns:a16="http://schemas.microsoft.com/office/drawing/2014/main" id="{94152428-5F75-423C-A087-9F66BF69D387}"/>
              </a:ext>
            </a:extLst>
          </p:cNvPr>
          <p:cNvSpPr txBox="1"/>
          <p:nvPr/>
        </p:nvSpPr>
        <p:spPr>
          <a:xfrm>
            <a:off x="4324162" y="2283946"/>
            <a:ext cx="346256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entury Gothic"/>
                <a:ea typeface="+mn-lt"/>
                <a:cs typeface="+mn-lt"/>
              </a:rPr>
              <a:t>Extra batteries (flashlight, </a:t>
            </a:r>
            <a:endParaRPr lang="en-US" sz="2000" dirty="0">
              <a:latin typeface="Century Gothic"/>
              <a:cs typeface="Arial"/>
            </a:endParaRPr>
          </a:p>
          <a:p>
            <a:r>
              <a:rPr lang="en-US" sz="2000" dirty="0">
                <a:latin typeface="Century Gothic"/>
                <a:ea typeface="+mn-lt"/>
                <a:cs typeface="+mn-lt"/>
              </a:rPr>
              <a:t>pump, hearing aids, or BS/BP monitor)</a:t>
            </a:r>
          </a:p>
          <a:p>
            <a:pPr algn="l"/>
            <a:endParaRPr lang="en-US" sz="2000" dirty="0">
              <a:latin typeface="Century Gothic"/>
              <a:cs typeface="Arial"/>
            </a:endParaRPr>
          </a:p>
        </p:txBody>
      </p:sp>
      <p:sp>
        <p:nvSpPr>
          <p:cNvPr id="26" name="TextBox 25">
            <a:extLst>
              <a:ext uri="{FF2B5EF4-FFF2-40B4-BE49-F238E27FC236}">
                <a16:creationId xmlns:a16="http://schemas.microsoft.com/office/drawing/2014/main" id="{73047D8C-DE2F-4057-9228-9964F43FC0F8}"/>
              </a:ext>
            </a:extLst>
          </p:cNvPr>
          <p:cNvSpPr txBox="1"/>
          <p:nvPr/>
        </p:nvSpPr>
        <p:spPr>
          <a:xfrm>
            <a:off x="4240013" y="3935861"/>
            <a:ext cx="30495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Map (</a:t>
            </a:r>
            <a:r>
              <a:rPr lang="en-US" sz="2000" dirty="0">
                <a:latin typeface="Century Gothic"/>
                <a:ea typeface="+mn-lt"/>
                <a:cs typeface="+mn-lt"/>
              </a:rPr>
              <a:t>Evacuation</a:t>
            </a:r>
            <a:r>
              <a:rPr lang="en-US" dirty="0">
                <a:ea typeface="+mn-lt"/>
                <a:cs typeface="+mn-lt"/>
              </a:rPr>
              <a:t> Routes)</a:t>
            </a:r>
          </a:p>
        </p:txBody>
      </p:sp>
      <p:sp>
        <p:nvSpPr>
          <p:cNvPr id="27" name="TextBox 26">
            <a:extLst>
              <a:ext uri="{FF2B5EF4-FFF2-40B4-BE49-F238E27FC236}">
                <a16:creationId xmlns:a16="http://schemas.microsoft.com/office/drawing/2014/main" id="{2B15DD8D-08FC-42E9-91B4-09DAEF7B2DCF}"/>
              </a:ext>
            </a:extLst>
          </p:cNvPr>
          <p:cNvSpPr txBox="1"/>
          <p:nvPr/>
        </p:nvSpPr>
        <p:spPr>
          <a:xfrm>
            <a:off x="4149140" y="523819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dirty="0">
                <a:latin typeface="Century Gothic"/>
              </a:rPr>
              <a:t>Blanket</a:t>
            </a:r>
            <a:endParaRPr lang="en-US" sz="2000" dirty="0">
              <a:latin typeface="Century Gothic"/>
              <a:cs typeface="Arial"/>
            </a:endParaRPr>
          </a:p>
        </p:txBody>
      </p:sp>
      <p:sp>
        <p:nvSpPr>
          <p:cNvPr id="28" name="TextBox 27">
            <a:extLst>
              <a:ext uri="{FF2B5EF4-FFF2-40B4-BE49-F238E27FC236}">
                <a16:creationId xmlns:a16="http://schemas.microsoft.com/office/drawing/2014/main" id="{5EC73B10-6AC6-45EE-BF09-B2AA0D23D443}"/>
              </a:ext>
            </a:extLst>
          </p:cNvPr>
          <p:cNvSpPr txBox="1"/>
          <p:nvPr/>
        </p:nvSpPr>
        <p:spPr>
          <a:xfrm>
            <a:off x="4284048" y="163531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Century Gothic"/>
                <a:cs typeface="Arial"/>
              </a:rPr>
              <a:t>Radio</a:t>
            </a:r>
          </a:p>
        </p:txBody>
      </p:sp>
      <p:sp>
        <p:nvSpPr>
          <p:cNvPr id="29" name="TextBox 28">
            <a:extLst>
              <a:ext uri="{FF2B5EF4-FFF2-40B4-BE49-F238E27FC236}">
                <a16:creationId xmlns:a16="http://schemas.microsoft.com/office/drawing/2014/main" id="{A3A666FB-349C-4BAC-9E1A-CECF8E3A3276}"/>
              </a:ext>
            </a:extLst>
          </p:cNvPr>
          <p:cNvSpPr txBox="1"/>
          <p:nvPr/>
        </p:nvSpPr>
        <p:spPr>
          <a:xfrm>
            <a:off x="4320959" y="885550"/>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entury Gothic"/>
                <a:cs typeface="Arial"/>
              </a:rPr>
              <a:t>Pet Supplies</a:t>
            </a:r>
          </a:p>
        </p:txBody>
      </p:sp>
      <p:pic>
        <p:nvPicPr>
          <p:cNvPr id="15" name="Picture 15" descr="A red and white sign&#10;&#10;Description generated with very high confidence">
            <a:extLst>
              <a:ext uri="{FF2B5EF4-FFF2-40B4-BE49-F238E27FC236}">
                <a16:creationId xmlns:a16="http://schemas.microsoft.com/office/drawing/2014/main" id="{6333ACF0-A487-4FE1-915F-2ABF41BD7C7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170882" y="5726727"/>
            <a:ext cx="1183613" cy="1133628"/>
          </a:xfrm>
          <a:prstGeom prst="rect">
            <a:avLst/>
          </a:prstGeom>
        </p:spPr>
      </p:pic>
      <p:pic>
        <p:nvPicPr>
          <p:cNvPr id="10" name="Picture 10" descr="A picture containing bottle, table, food&#10;&#10;Description generated with very high confidence">
            <a:extLst>
              <a:ext uri="{FF2B5EF4-FFF2-40B4-BE49-F238E27FC236}">
                <a16:creationId xmlns:a16="http://schemas.microsoft.com/office/drawing/2014/main" id="{87C6FDF7-27F5-47EB-99E1-A6CF2920BC3B}"/>
              </a:ext>
            </a:extLst>
          </p:cNvPr>
          <p:cNvPicPr>
            <a:picLocks noChangeAspect="1"/>
          </p:cNvPicPr>
          <p:nvPr/>
        </p:nvPicPr>
        <p:blipFill>
          <a:blip r:embed="rId7"/>
          <a:stretch>
            <a:fillRect/>
          </a:stretch>
        </p:blipFill>
        <p:spPr>
          <a:xfrm>
            <a:off x="-101272" y="4674215"/>
            <a:ext cx="2094858" cy="2181202"/>
          </a:xfrm>
          <a:prstGeom prst="rect">
            <a:avLst/>
          </a:prstGeom>
        </p:spPr>
      </p:pic>
      <p:pic>
        <p:nvPicPr>
          <p:cNvPr id="18" name="Picture 18" descr="A picture containing drawing&#10;&#10;Description generated with very high confidence">
            <a:extLst>
              <a:ext uri="{FF2B5EF4-FFF2-40B4-BE49-F238E27FC236}">
                <a16:creationId xmlns:a16="http://schemas.microsoft.com/office/drawing/2014/main" id="{BBB20760-8E97-48F0-B926-060545985936}"/>
              </a:ext>
            </a:extLst>
          </p:cNvPr>
          <p:cNvPicPr>
            <a:picLocks noChangeAspect="1"/>
          </p:cNvPicPr>
          <p:nvPr/>
        </p:nvPicPr>
        <p:blipFill>
          <a:blip r:embed="rId8"/>
          <a:stretch>
            <a:fillRect/>
          </a:stretch>
        </p:blipFill>
        <p:spPr>
          <a:xfrm>
            <a:off x="270379" y="5917932"/>
            <a:ext cx="491975" cy="513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descr="A picture containing drawing&#10;&#10;Description generated with very high confidence">
            <a:extLst>
              <a:ext uri="{FF2B5EF4-FFF2-40B4-BE49-F238E27FC236}">
                <a16:creationId xmlns:a16="http://schemas.microsoft.com/office/drawing/2014/main" id="{E30083D2-91D6-4586-A389-CB60CE9E220F}"/>
              </a:ext>
            </a:extLst>
          </p:cNvPr>
          <p:cNvPicPr>
            <a:picLocks noChangeAspect="1"/>
          </p:cNvPicPr>
          <p:nvPr/>
        </p:nvPicPr>
        <p:blipFill>
          <a:blip r:embed="rId8"/>
          <a:stretch>
            <a:fillRect/>
          </a:stretch>
        </p:blipFill>
        <p:spPr>
          <a:xfrm>
            <a:off x="998264" y="5707928"/>
            <a:ext cx="483010" cy="522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7" descr="A picture containing clock&#10;&#10;Description generated with very high confidence">
            <a:extLst>
              <a:ext uri="{FF2B5EF4-FFF2-40B4-BE49-F238E27FC236}">
                <a16:creationId xmlns:a16="http://schemas.microsoft.com/office/drawing/2014/main" id="{676508FF-1AD5-4116-8132-4942B9A1EA7D}"/>
              </a:ext>
            </a:extLst>
          </p:cNvPr>
          <p:cNvPicPr>
            <a:picLocks noChangeAspect="1"/>
          </p:cNvPicPr>
          <p:nvPr/>
        </p:nvPicPr>
        <p:blipFill rotWithShape="1">
          <a:blip r:embed="rId9"/>
          <a:srcRect t="6400" r="2260" b="13333"/>
          <a:stretch/>
        </p:blipFill>
        <p:spPr>
          <a:xfrm>
            <a:off x="4043513" y="5890771"/>
            <a:ext cx="1030945" cy="917282"/>
          </a:xfrm>
          <a:prstGeom prst="rect">
            <a:avLst/>
          </a:prstGeom>
        </p:spPr>
      </p:pic>
      <p:pic>
        <p:nvPicPr>
          <p:cNvPr id="8" name="Picture 8" descr="A large glass window&#10;&#10;Description generated with high confidence">
            <a:extLst>
              <a:ext uri="{FF2B5EF4-FFF2-40B4-BE49-F238E27FC236}">
                <a16:creationId xmlns:a16="http://schemas.microsoft.com/office/drawing/2014/main" id="{9D29014F-5886-4207-814E-766180EEA97D}"/>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721224" y="5753099"/>
            <a:ext cx="2187387" cy="990599"/>
          </a:xfrm>
          <a:prstGeom prst="rect">
            <a:avLst/>
          </a:prstGeom>
        </p:spPr>
      </p:pic>
      <p:sp>
        <p:nvSpPr>
          <p:cNvPr id="9" name="TextBox 8">
            <a:extLst>
              <a:ext uri="{FF2B5EF4-FFF2-40B4-BE49-F238E27FC236}">
                <a16:creationId xmlns:a16="http://schemas.microsoft.com/office/drawing/2014/main" id="{0D3066BB-3EF6-4EC6-8C5A-E89B85F73CAB}"/>
              </a:ext>
            </a:extLst>
          </p:cNvPr>
          <p:cNvSpPr txBox="1"/>
          <p:nvPr/>
        </p:nvSpPr>
        <p:spPr>
          <a:xfrm>
            <a:off x="2026024" y="4914900"/>
            <a:ext cx="2599765" cy="317500"/>
          </a:xfrm>
          <a:prstGeom prst="rect">
            <a:avLst/>
          </a:prstGeom>
        </p:spPr>
        <p:txBody>
          <a:bodyPr anchor="t">
            <a:normAutofit fontScale="92500" lnSpcReduction="20000"/>
          </a:bodyPr>
          <a:lstStyle/>
          <a:p>
            <a:endParaRPr lang="en-US" dirty="0">
              <a:cs typeface="Arial"/>
            </a:endParaRPr>
          </a:p>
        </p:txBody>
      </p:sp>
      <p:pic>
        <p:nvPicPr>
          <p:cNvPr id="12" name="Picture 12" descr="A close up of a logo&#10;&#10;Description generated with very high confidence">
            <a:extLst>
              <a:ext uri="{FF2B5EF4-FFF2-40B4-BE49-F238E27FC236}">
                <a16:creationId xmlns:a16="http://schemas.microsoft.com/office/drawing/2014/main" id="{3DF52A24-AB25-44BD-991B-CF61E2467F7B}"/>
              </a:ext>
            </a:extLst>
          </p:cNvPr>
          <p:cNvPicPr>
            <a:picLocks noChangeAspect="1"/>
          </p:cNvPicPr>
          <p:nvPr/>
        </p:nvPicPr>
        <p:blipFill rotWithShape="1">
          <a:blip r:embed="rId12"/>
          <a:srcRect l="2390" t="13725" r="2941" b="13576"/>
          <a:stretch/>
        </p:blipFill>
        <p:spPr>
          <a:xfrm>
            <a:off x="6547038" y="5499846"/>
            <a:ext cx="1583953" cy="1232258"/>
          </a:xfrm>
          <a:prstGeom prst="rect">
            <a:avLst/>
          </a:prstGeom>
        </p:spPr>
      </p:pic>
    </p:spTree>
    <p:extLst>
      <p:ext uri="{BB962C8B-B14F-4D97-AF65-F5344CB8AC3E}">
        <p14:creationId xmlns:p14="http://schemas.microsoft.com/office/powerpoint/2010/main" val="3158519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782E-E10C-440B-8A1F-FA510B2F9D1C}"/>
              </a:ext>
            </a:extLst>
          </p:cNvPr>
          <p:cNvSpPr>
            <a:spLocks noGrp="1"/>
          </p:cNvSpPr>
          <p:nvPr>
            <p:ph type="title"/>
          </p:nvPr>
        </p:nvSpPr>
        <p:spPr>
          <a:xfrm>
            <a:off x="8549640" y="685800"/>
            <a:ext cx="3200400" cy="1437468"/>
          </a:xfrm>
        </p:spPr>
        <p:txBody>
          <a:bodyPr>
            <a:noAutofit/>
          </a:bodyPr>
          <a:lstStyle/>
          <a:p>
            <a:r>
              <a:rPr lang="en-US" sz="4400" b="1" dirty="0">
                <a:latin typeface="Century Gothic" panose="020B0502020202020204" pitchFamily="34" charset="0"/>
              </a:rPr>
              <a:t>Keep Your Stay Box Ready</a:t>
            </a:r>
          </a:p>
        </p:txBody>
      </p:sp>
      <p:pic>
        <p:nvPicPr>
          <p:cNvPr id="5" name="Picture 4">
            <a:extLst>
              <a:ext uri="{FF2B5EF4-FFF2-40B4-BE49-F238E27FC236}">
                <a16:creationId xmlns:a16="http://schemas.microsoft.com/office/drawing/2014/main" id="{5AD78294-2607-472B-AC10-C5F76C01BAD2}"/>
              </a:ext>
            </a:extLst>
          </p:cNvPr>
          <p:cNvPicPr>
            <a:picLocks noChangeAspect="1"/>
          </p:cNvPicPr>
          <p:nvPr/>
        </p:nvPicPr>
        <p:blipFill>
          <a:blip r:embed="rId3">
            <a:alphaModFix amt="69000"/>
          </a:blip>
          <a:stretch>
            <a:fillRect/>
          </a:stretch>
        </p:blipFill>
        <p:spPr>
          <a:xfrm>
            <a:off x="1" y="0"/>
            <a:ext cx="8348815" cy="6858000"/>
          </a:xfrm>
          <a:prstGeom prst="rect">
            <a:avLst/>
          </a:prstGeom>
        </p:spPr>
      </p:pic>
      <p:sp>
        <p:nvSpPr>
          <p:cNvPr id="6" name="TextBox 5">
            <a:extLst>
              <a:ext uri="{FF2B5EF4-FFF2-40B4-BE49-F238E27FC236}">
                <a16:creationId xmlns:a16="http://schemas.microsoft.com/office/drawing/2014/main" id="{6EC64276-A6F5-4F66-B45E-E52D061F9F2A}"/>
              </a:ext>
            </a:extLst>
          </p:cNvPr>
          <p:cNvSpPr txBox="1"/>
          <p:nvPr/>
        </p:nvSpPr>
        <p:spPr>
          <a:xfrm>
            <a:off x="0" y="424190"/>
            <a:ext cx="8348816" cy="523220"/>
          </a:xfrm>
          <a:prstGeom prst="rect">
            <a:avLst/>
          </a:prstGeom>
          <a:noFill/>
        </p:spPr>
        <p:txBody>
          <a:bodyPr wrap="square" rtlCol="0">
            <a:spAutoFit/>
          </a:bodyPr>
          <a:lstStyle/>
          <a:p>
            <a:pPr algn="ctr"/>
            <a:r>
              <a:rPr lang="en-US" sz="2800" b="1" dirty="0">
                <a:solidFill>
                  <a:srgbClr val="005392"/>
                </a:solidFill>
                <a:latin typeface="Century Gothic" panose="020B0502020202020204" pitchFamily="34" charset="0"/>
              </a:rPr>
              <a:t>Plan on 10-14 days in case you can’t leave.</a:t>
            </a:r>
          </a:p>
        </p:txBody>
      </p:sp>
      <p:pic>
        <p:nvPicPr>
          <p:cNvPr id="3" name="Picture 6" descr="A screenshot of a cell phone&#10;&#10;Description generated with very high confidence">
            <a:extLst>
              <a:ext uri="{FF2B5EF4-FFF2-40B4-BE49-F238E27FC236}">
                <a16:creationId xmlns:a16="http://schemas.microsoft.com/office/drawing/2014/main" id="{C601CD1D-BF68-486E-8AA7-B040A0BE998A}"/>
              </a:ext>
            </a:extLst>
          </p:cNvPr>
          <p:cNvPicPr>
            <a:picLocks noChangeAspect="1"/>
          </p:cNvPicPr>
          <p:nvPr/>
        </p:nvPicPr>
        <p:blipFill>
          <a:blip r:embed="rId4"/>
          <a:stretch>
            <a:fillRect/>
          </a:stretch>
        </p:blipFill>
        <p:spPr>
          <a:xfrm>
            <a:off x="8546690" y="2121745"/>
            <a:ext cx="3394587" cy="3966445"/>
          </a:xfrm>
          <a:prstGeom prst="rect">
            <a:avLst/>
          </a:prstGeom>
        </p:spPr>
      </p:pic>
      <p:pic>
        <p:nvPicPr>
          <p:cNvPr id="7" name="Picture 6"/>
          <p:cNvPicPr>
            <a:picLocks noChangeAspect="1"/>
          </p:cNvPicPr>
          <p:nvPr/>
        </p:nvPicPr>
        <p:blipFill>
          <a:blip r:embed="rId5"/>
          <a:stretch>
            <a:fillRect/>
          </a:stretch>
        </p:blipFill>
        <p:spPr>
          <a:xfrm>
            <a:off x="6708262" y="2488183"/>
            <a:ext cx="1321392" cy="165733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7097" y="2115928"/>
            <a:ext cx="1005136" cy="151274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1564" y="2507756"/>
            <a:ext cx="1472008" cy="1419067"/>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970" y="4167410"/>
            <a:ext cx="1809754" cy="1284925"/>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4698" y="2007816"/>
            <a:ext cx="1096561" cy="1632091"/>
          </a:xfrm>
          <a:prstGeom prst="rect">
            <a:avLst/>
          </a:prstGeom>
        </p:spPr>
      </p:pic>
      <p:pic>
        <p:nvPicPr>
          <p:cNvPr id="4" name="Picture 3"/>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065" y="1856395"/>
            <a:ext cx="1092644" cy="1061686"/>
          </a:xfrm>
          <a:prstGeom prst="rect">
            <a:avLst/>
          </a:prstGeom>
        </p:spPr>
      </p:pic>
      <p:pic>
        <p:nvPicPr>
          <p:cNvPr id="16" name="Picture 15"/>
          <p:cNvPicPr>
            <a:picLocks noChangeAspect="1"/>
          </p:cNvPicPr>
          <p:nvPr/>
        </p:nvPicPr>
        <p:blipFill>
          <a:blip r:embed="rId11"/>
          <a:stretch>
            <a:fillRect/>
          </a:stretch>
        </p:blipFill>
        <p:spPr>
          <a:xfrm>
            <a:off x="3592872" y="3868627"/>
            <a:ext cx="1682597" cy="1529634"/>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4514" y="2885972"/>
            <a:ext cx="1507871" cy="1507871"/>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43199" y="1794927"/>
            <a:ext cx="1362075" cy="1757516"/>
          </a:xfrm>
          <a:prstGeom prst="rect">
            <a:avLst/>
          </a:prstGeom>
        </p:spPr>
      </p:pic>
      <p:pic>
        <p:nvPicPr>
          <p:cNvPr id="19" name="Picture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248560" y="2190482"/>
            <a:ext cx="1889215" cy="1889215"/>
          </a:xfrm>
          <a:prstGeom prst="rect">
            <a:avLst/>
          </a:prstGeom>
        </p:spPr>
      </p:pic>
      <p:pic>
        <p:nvPicPr>
          <p:cNvPr id="10" name="Picture 9"/>
          <p:cNvPicPr>
            <a:picLocks noChangeAspect="1"/>
          </p:cNvPicPr>
          <p:nvPr/>
        </p:nvPicPr>
        <p:blipFill>
          <a:blip r:embed="rId15"/>
          <a:stretch>
            <a:fillRect/>
          </a:stretch>
        </p:blipFill>
        <p:spPr>
          <a:xfrm>
            <a:off x="6671157" y="4145186"/>
            <a:ext cx="1392045" cy="1262553"/>
          </a:xfrm>
          <a:prstGeom prst="rect">
            <a:avLst/>
          </a:prstGeom>
        </p:spPr>
      </p:pic>
      <p:pic>
        <p:nvPicPr>
          <p:cNvPr id="9" name="Picture 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37082" y="4183291"/>
            <a:ext cx="1554853" cy="1224448"/>
          </a:xfrm>
          <a:prstGeom prst="rect">
            <a:avLst/>
          </a:prstGeom>
        </p:spPr>
      </p:pic>
      <p:pic>
        <p:nvPicPr>
          <p:cNvPr id="17" name="Picture 16"/>
          <p:cNvPicPr>
            <a:picLocks noChangeAspect="1"/>
          </p:cNvPicPr>
          <p:nvPr/>
        </p:nvPicPr>
        <p:blipFill>
          <a:blip r:embed="rId17"/>
          <a:stretch>
            <a:fillRect/>
          </a:stretch>
        </p:blipFill>
        <p:spPr>
          <a:xfrm>
            <a:off x="5276406" y="3758321"/>
            <a:ext cx="1495807" cy="1642456"/>
          </a:xfrm>
          <a:prstGeom prst="rect">
            <a:avLst/>
          </a:prstGeom>
        </p:spPr>
      </p:pic>
    </p:spTree>
    <p:extLst>
      <p:ext uri="{BB962C8B-B14F-4D97-AF65-F5344CB8AC3E}">
        <p14:creationId xmlns:p14="http://schemas.microsoft.com/office/powerpoint/2010/main" val="125971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01B28-81F3-4379-89AC-81ECBB0205D3}"/>
              </a:ext>
            </a:extLst>
          </p:cNvPr>
          <p:cNvSpPr>
            <a:spLocks noGrp="1"/>
          </p:cNvSpPr>
          <p:nvPr>
            <p:ph type="title"/>
          </p:nvPr>
        </p:nvSpPr>
        <p:spPr>
          <a:xfrm>
            <a:off x="7885470" y="1116775"/>
            <a:ext cx="3560296" cy="4555700"/>
          </a:xfrm>
        </p:spPr>
        <p:txBody>
          <a:bodyPr vert="horz" lIns="91440" tIns="45720" rIns="91440" bIns="45720" rtlCol="0" anchor="ctr">
            <a:normAutofit/>
          </a:bodyPr>
          <a:lstStyle/>
          <a:p>
            <a:pPr>
              <a:lnSpc>
                <a:spcPct val="80000"/>
              </a:lnSpc>
              <a:spcBef>
                <a:spcPts val="1800"/>
              </a:spcBef>
            </a:pPr>
            <a:r>
              <a:rPr lang="en-US" sz="4400" b="1" kern="1200" cap="none" baseline="0" dirty="0">
                <a:blipFill dpi="0" rotWithShape="1">
                  <a:blip r:embed="rId3"/>
                  <a:srcRect/>
                  <a:tile tx="6350" ty="-127000" sx="65000" sy="64000" flip="none" algn="tl"/>
                </a:blipFill>
                <a:latin typeface="Century Gothic" panose="020B0502020202020204" pitchFamily="34" charset="0"/>
              </a:rPr>
              <a:t>Share T</a:t>
            </a:r>
            <a:r>
              <a:rPr lang="en-US" sz="4400" b="1" dirty="0">
                <a:blipFill dpi="0" rotWithShape="1">
                  <a:blip r:embed="rId3"/>
                  <a:srcRect/>
                  <a:tile tx="6350" ty="-127000" sx="65000" sy="64000" flip="none" algn="tl"/>
                </a:blipFill>
                <a:latin typeface="Century Gothic" panose="020B0502020202020204" pitchFamily="34" charset="0"/>
              </a:rPr>
              <a:t>hese Five Steps </a:t>
            </a:r>
            <a:br>
              <a:rPr lang="en-US" sz="4400" b="1" dirty="0">
                <a:blipFill dpi="0" rotWithShape="1">
                  <a:blip r:embed="rId3"/>
                  <a:srcRect/>
                  <a:tile tx="6350" ty="-127000" sx="65000" sy="64000" flip="none" algn="tl"/>
                </a:blipFill>
                <a:latin typeface="Century Gothic" panose="020B0502020202020204" pitchFamily="34" charset="0"/>
              </a:rPr>
            </a:br>
            <a:r>
              <a:rPr lang="en-US" sz="4400" b="1" dirty="0">
                <a:blipFill dpi="0" rotWithShape="1">
                  <a:blip r:embed="rId3"/>
                  <a:srcRect/>
                  <a:tile tx="6350" ty="-127000" sx="65000" sy="64000" flip="none" algn="tl"/>
                </a:blipFill>
                <a:latin typeface="Century Gothic" panose="020B0502020202020204" pitchFamily="34" charset="0"/>
              </a:rPr>
              <a:t>W</a:t>
            </a:r>
            <a:r>
              <a:rPr lang="en-US" sz="4400" b="1" kern="1200" cap="none" baseline="0" dirty="0">
                <a:blipFill dpi="0" rotWithShape="1">
                  <a:blip r:embed="rId3"/>
                  <a:srcRect/>
                  <a:tile tx="6350" ty="-127000" sx="65000" sy="64000" flip="none" algn="tl"/>
                </a:blipFill>
                <a:latin typeface="Century Gothic" panose="020B0502020202020204" pitchFamily="34" charset="0"/>
              </a:rPr>
              <a:t>ith </a:t>
            </a:r>
            <a:r>
              <a:rPr lang="en-US" sz="4400" b="1" dirty="0">
                <a:blipFill dpi="0" rotWithShape="1">
                  <a:blip r:embed="rId3"/>
                  <a:srcRect/>
                  <a:tile tx="6350" ty="-127000" sx="65000" sy="64000" flip="none" algn="tl"/>
                </a:blipFill>
                <a:latin typeface="Century Gothic" panose="020B0502020202020204" pitchFamily="34" charset="0"/>
              </a:rPr>
              <a:t>Your</a:t>
            </a:r>
            <a:r>
              <a:rPr lang="en-US" sz="4400" b="1" kern="1200" cap="none" baseline="0" dirty="0">
                <a:blipFill dpi="0" rotWithShape="1">
                  <a:blip r:embed="rId3"/>
                  <a:srcRect/>
                  <a:tile tx="6350" ty="-127000" sx="65000" sy="64000" flip="none" algn="tl"/>
                </a:blipFill>
                <a:latin typeface="Century Gothic" panose="020B0502020202020204" pitchFamily="34" charset="0"/>
              </a:rPr>
              <a:t> Family, Friends, and Neighbors</a:t>
            </a:r>
          </a:p>
        </p:txBody>
      </p:sp>
      <p:pic>
        <p:nvPicPr>
          <p:cNvPr id="11" name="Picture 11" descr="A group of people sitting at a table with wine glasses&#10;&#10;Description generated with very high confidence">
            <a:extLst>
              <a:ext uri="{FF2B5EF4-FFF2-40B4-BE49-F238E27FC236}">
                <a16:creationId xmlns:a16="http://schemas.microsoft.com/office/drawing/2014/main" id="{2580AFD6-7D1E-471F-840E-21A89707916B}"/>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2514" r="7420"/>
          <a:stretch/>
        </p:blipFill>
        <p:spPr>
          <a:xfrm>
            <a:off x="920833" y="1328839"/>
            <a:ext cx="6642941" cy="4148417"/>
          </a:xfrm>
          <a:prstGeom prst="rect">
            <a:avLst/>
          </a:prstGeom>
        </p:spPr>
      </p:pic>
    </p:spTree>
    <p:extLst>
      <p:ext uri="{BB962C8B-B14F-4D97-AF65-F5344CB8AC3E}">
        <p14:creationId xmlns:p14="http://schemas.microsoft.com/office/powerpoint/2010/main" val="3611647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A3684-3702-43BD-A6C5-5194F8F19BB8}"/>
              </a:ext>
            </a:extLst>
          </p:cNvPr>
          <p:cNvSpPr>
            <a:spLocks noGrp="1"/>
          </p:cNvSpPr>
          <p:nvPr>
            <p:ph type="title"/>
          </p:nvPr>
        </p:nvSpPr>
        <p:spPr>
          <a:xfrm>
            <a:off x="1117363" y="4595612"/>
            <a:ext cx="6401562" cy="2031325"/>
          </a:xfrm>
          <a:noFill/>
        </p:spPr>
        <p:txBody>
          <a:bodyPr vert="horz" lIns="91440" tIns="45720" rIns="91440" bIns="45720" rtlCol="0" anchor="b">
            <a:normAutofit fontScale="90000"/>
          </a:bodyPr>
          <a:lstStyle/>
          <a:p>
            <a:pPr algn="ctr"/>
            <a:r>
              <a:rPr lang="en-US" sz="5200" b="1" dirty="0">
                <a:solidFill>
                  <a:srgbClr val="0070C0"/>
                </a:solidFill>
                <a:latin typeface="Century Gothic" panose="020B0502020202020204" pitchFamily="34" charset="0"/>
              </a:rPr>
              <a:t>Join the Virtual Movement and Share Today!!</a:t>
            </a:r>
            <a:endParaRPr lang="en-US" sz="5200" dirty="0"/>
          </a:p>
        </p:txBody>
      </p:sp>
      <p:sp>
        <p:nvSpPr>
          <p:cNvPr id="10" name="TextBox 9">
            <a:extLst>
              <a:ext uri="{FF2B5EF4-FFF2-40B4-BE49-F238E27FC236}">
                <a16:creationId xmlns:a16="http://schemas.microsoft.com/office/drawing/2014/main" id="{03B6CF06-E5C4-4133-9AEE-3336E0315180}"/>
              </a:ext>
            </a:extLst>
          </p:cNvPr>
          <p:cNvSpPr txBox="1"/>
          <p:nvPr/>
        </p:nvSpPr>
        <p:spPr>
          <a:xfrm>
            <a:off x="8308428" y="375016"/>
            <a:ext cx="3809072" cy="5201424"/>
          </a:xfrm>
          <a:prstGeom prst="rect">
            <a:avLst/>
          </a:prstGeom>
          <a:noFill/>
        </p:spPr>
        <p:txBody>
          <a:bodyPr wrap="square" rtlCol="0">
            <a:spAutoFit/>
          </a:bodyPr>
          <a:lstStyle/>
          <a:p>
            <a:pPr algn="l" rtl="0" fontAlgn="base"/>
            <a:endParaRPr lang="en-US" sz="2400" b="1" i="0" dirty="0">
              <a:solidFill>
                <a:srgbClr val="1C1E21"/>
              </a:solidFill>
              <a:effectLst/>
              <a:latin typeface="Century Gothic" panose="020B0502020202020204" pitchFamily="34" charset="0"/>
            </a:endParaRPr>
          </a:p>
          <a:p>
            <a:pPr algn="l" rtl="0" fontAlgn="base"/>
            <a:r>
              <a:rPr lang="en-US" sz="2200" b="1" i="0" dirty="0">
                <a:solidFill>
                  <a:srgbClr val="1C1E21"/>
                </a:solidFill>
                <a:effectLst/>
                <a:latin typeface="Century Gothic" panose="020B0502020202020204" pitchFamily="34" charset="0"/>
              </a:rPr>
              <a:t>Start today </a:t>
            </a:r>
            <a:r>
              <a:rPr lang="en-US" sz="2200" b="1" dirty="0">
                <a:solidFill>
                  <a:srgbClr val="1C1E21"/>
                </a:solidFill>
                <a:latin typeface="Century Gothic" panose="020B0502020202020204" pitchFamily="34" charset="0"/>
              </a:rPr>
              <a:t>by following </a:t>
            </a:r>
            <a:r>
              <a:rPr lang="en-US" sz="2200" b="1" i="0" dirty="0">
                <a:solidFill>
                  <a:srgbClr val="1C1E21"/>
                </a:solidFill>
                <a:effectLst/>
                <a:latin typeface="Century Gothic" panose="020B0502020202020204" pitchFamily="34" charset="0"/>
              </a:rPr>
              <a:t>these five tips and be prepared in case of any natural disaster.  </a:t>
            </a:r>
            <a:endParaRPr lang="en-US" sz="2200" b="1" i="0" dirty="0">
              <a:solidFill>
                <a:srgbClr val="000000"/>
              </a:solidFill>
              <a:effectLst/>
              <a:latin typeface="Century Gothic" panose="020B0502020202020204" pitchFamily="34" charset="0"/>
            </a:endParaRPr>
          </a:p>
          <a:p>
            <a:pPr algn="l" rtl="0" fontAlgn="base"/>
            <a:r>
              <a:rPr lang="en-US" sz="2200" b="1" i="0" dirty="0">
                <a:solidFill>
                  <a:srgbClr val="1C1E21"/>
                </a:solidFill>
                <a:effectLst/>
                <a:latin typeface="Century Gothic" panose="020B0502020202020204" pitchFamily="34" charset="0"/>
              </a:rPr>
              <a:t> </a:t>
            </a:r>
            <a:endParaRPr lang="en-US" sz="2200" b="1" i="0" dirty="0">
              <a:solidFill>
                <a:srgbClr val="000000"/>
              </a:solidFill>
              <a:effectLst/>
              <a:latin typeface="Century Gothic" panose="020B0502020202020204" pitchFamily="34" charset="0"/>
            </a:endParaRPr>
          </a:p>
          <a:p>
            <a:pPr algn="l" rtl="0" fontAlgn="base"/>
            <a:r>
              <a:rPr lang="en-US" sz="2200" b="1" i="0" dirty="0">
                <a:solidFill>
                  <a:srgbClr val="000000"/>
                </a:solidFill>
                <a:effectLst/>
                <a:latin typeface="Century Gothic" panose="020B0502020202020204" pitchFamily="34" charset="0"/>
              </a:rPr>
              <a:t>For more information visit:</a:t>
            </a:r>
          </a:p>
          <a:p>
            <a:pPr algn="l" rtl="0" fontAlgn="base"/>
            <a:endParaRPr lang="en-US" sz="2200" b="1" i="0" dirty="0">
              <a:solidFill>
                <a:srgbClr val="000000"/>
              </a:solidFill>
              <a:effectLst/>
              <a:latin typeface="Century Gothic" panose="020B0502020202020204" pitchFamily="34" charset="0"/>
            </a:endParaRPr>
          </a:p>
          <a:p>
            <a:pPr algn="l" rtl="0" fontAlgn="base"/>
            <a:r>
              <a:rPr lang="en-US" sz="2200" b="1" i="0" dirty="0">
                <a:solidFill>
                  <a:srgbClr val="000000"/>
                </a:solidFill>
                <a:effectLst/>
                <a:latin typeface="Century Gothic" panose="020B0502020202020204" pitchFamily="34" charset="0"/>
              </a:rPr>
              <a:t>OHCC SERT Club</a:t>
            </a:r>
          </a:p>
          <a:p>
            <a:pPr algn="ctr" rtl="0" fontAlgn="base"/>
            <a:r>
              <a:rPr lang="en-US" sz="2200" b="1" dirty="0">
                <a:solidFill>
                  <a:srgbClr val="000000"/>
                </a:solidFill>
                <a:latin typeface="Century Gothic" panose="020B0502020202020204" pitchFamily="34" charset="0"/>
                <a:hlinkClick r:id="rId3"/>
              </a:rPr>
              <a:t>www.tinyurl.com/ohccsert</a:t>
            </a:r>
            <a:r>
              <a:rPr lang="en-US" sz="2200" b="1" dirty="0">
                <a:solidFill>
                  <a:srgbClr val="000000"/>
                </a:solidFill>
                <a:latin typeface="Century Gothic" panose="020B0502020202020204" pitchFamily="34" charset="0"/>
              </a:rPr>
              <a:t>and</a:t>
            </a:r>
          </a:p>
          <a:p>
            <a:pPr algn="l" rtl="0" fontAlgn="base"/>
            <a:r>
              <a:rPr lang="en-US" sz="2200" b="1" dirty="0">
                <a:solidFill>
                  <a:srgbClr val="000000"/>
                </a:solidFill>
                <a:latin typeface="Century Gothic" panose="020B0502020202020204" pitchFamily="34" charset="0"/>
              </a:rPr>
              <a:t>Listos</a:t>
            </a:r>
          </a:p>
          <a:p>
            <a:pPr algn="l" rtl="0" fontAlgn="base"/>
            <a:r>
              <a:rPr lang="en-US" sz="2200" b="1" i="0" u="sng" strike="noStrike" dirty="0">
                <a:solidFill>
                  <a:srgbClr val="0563C1"/>
                </a:solidFill>
                <a:effectLst/>
                <a:latin typeface="Century Gothic" panose="020B0502020202020204" pitchFamily="34" charset="0"/>
                <a:hlinkClick r:id="rId4"/>
              </a:rPr>
              <a:t>https://ccdsd.org/listos</a:t>
            </a:r>
            <a:r>
              <a:rPr lang="en-US" sz="2200" b="1" i="0" dirty="0">
                <a:solidFill>
                  <a:srgbClr val="000000"/>
                </a:solidFill>
                <a:effectLst/>
                <a:latin typeface="Century Gothic" panose="020B0502020202020204" pitchFamily="34" charset="0"/>
              </a:rPr>
              <a:t> </a:t>
            </a:r>
          </a:p>
          <a:p>
            <a:endParaRPr lang="en-US" sz="2200" b="1" dirty="0">
              <a:latin typeface="Century Gothic" panose="020B0502020202020204" pitchFamily="34" charset="0"/>
            </a:endParaRPr>
          </a:p>
          <a:p>
            <a:endParaRPr lang="en-US" sz="2200" b="1" dirty="0">
              <a:latin typeface="Century Gothic" panose="020B0502020202020204" pitchFamily="34" charset="0"/>
            </a:endParaRPr>
          </a:p>
        </p:txBody>
      </p:sp>
      <p:pic>
        <p:nvPicPr>
          <p:cNvPr id="5" name="Picture 4" descr="A picture containing person, indoor, person, sitting&#10;&#10;Description automatically generated">
            <a:extLst>
              <a:ext uri="{FF2B5EF4-FFF2-40B4-BE49-F238E27FC236}">
                <a16:creationId xmlns:a16="http://schemas.microsoft.com/office/drawing/2014/main" id="{1EA04DA1-9598-4AD6-B698-73CA3EEBDD3B}"/>
              </a:ext>
            </a:extLst>
          </p:cNvPr>
          <p:cNvPicPr>
            <a:picLocks noChangeAspect="1"/>
          </p:cNvPicPr>
          <p:nvPr/>
        </p:nvPicPr>
        <p:blipFill>
          <a:blip r:embed="rId5">
            <a:alphaModFix amt="58000"/>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499" y="48583"/>
            <a:ext cx="7981679" cy="4396080"/>
          </a:xfrm>
          <a:prstGeom prst="rect">
            <a:avLst/>
          </a:prstGeom>
        </p:spPr>
      </p:pic>
    </p:spTree>
    <p:extLst>
      <p:ext uri="{BB962C8B-B14F-4D97-AF65-F5344CB8AC3E}">
        <p14:creationId xmlns:p14="http://schemas.microsoft.com/office/powerpoint/2010/main" val="1790793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79B7-5617-4433-9470-B82610762C77}"/>
              </a:ext>
            </a:extLst>
          </p:cNvPr>
          <p:cNvSpPr>
            <a:spLocks noGrp="1"/>
          </p:cNvSpPr>
          <p:nvPr>
            <p:ph type="title"/>
          </p:nvPr>
        </p:nvSpPr>
        <p:spPr>
          <a:xfrm>
            <a:off x="838200" y="365124"/>
            <a:ext cx="10515600" cy="2491887"/>
          </a:xfrm>
        </p:spPr>
        <p:txBody>
          <a:bodyPr>
            <a:noAutofit/>
          </a:bodyPr>
          <a:lstStyle/>
          <a:p>
            <a:pPr algn="ctr">
              <a:lnSpc>
                <a:spcPct val="100000"/>
              </a:lnSpc>
            </a:pPr>
            <a:r>
              <a:rPr lang="en-US" sz="3200" b="1" dirty="0">
                <a:solidFill>
                  <a:srgbClr val="00B050"/>
                </a:solidFill>
                <a:effectLst>
                  <a:outerShdw blurRad="38100" dist="38100" dir="2700000" algn="tl">
                    <a:srgbClr val="000000">
                      <a:alpha val="43137"/>
                    </a:srgbClr>
                  </a:outerShdw>
                </a:effectLst>
              </a:rPr>
              <a:t>Copies of this presentation are available on the OHCC SERT Webpage:</a:t>
            </a:r>
            <a:br>
              <a:rPr lang="en-US" sz="3200" b="1" dirty="0">
                <a:solidFill>
                  <a:srgbClr val="00B050"/>
                </a:solidFill>
                <a:effectLst>
                  <a:outerShdw blurRad="38100" dist="38100" dir="2700000" algn="tl">
                    <a:srgbClr val="000000">
                      <a:alpha val="43137"/>
                    </a:srgbClr>
                  </a:outerShdw>
                </a:effectLst>
              </a:rPr>
            </a:br>
            <a:r>
              <a:rPr lang="en-US" sz="4000" b="1" dirty="0">
                <a:solidFill>
                  <a:srgbClr val="0070C0"/>
                </a:solidFill>
                <a:effectLst>
                  <a:outerShdw blurRad="38100" dist="38100" dir="2700000" algn="tl">
                    <a:srgbClr val="000000">
                      <a:alpha val="43137"/>
                    </a:srgbClr>
                  </a:outerShdw>
                </a:effectLst>
              </a:rPr>
              <a:t>tinyurl.com/ohccsert</a:t>
            </a:r>
            <a:br>
              <a:rPr lang="en-US" sz="4000" b="1" dirty="0">
                <a:solidFill>
                  <a:srgbClr val="0070C0"/>
                </a:solidFill>
                <a:effectLst>
                  <a:outerShdw blurRad="38100" dist="38100" dir="2700000" algn="tl">
                    <a:srgbClr val="000000">
                      <a:alpha val="43137"/>
                    </a:srgbClr>
                  </a:outerShdw>
                </a:effectLst>
              </a:rPr>
            </a:br>
            <a:r>
              <a:rPr lang="en-US" sz="2800" b="1" dirty="0">
                <a:solidFill>
                  <a:srgbClr val="00B050"/>
                </a:solidFill>
                <a:effectLst>
                  <a:outerShdw blurRad="38100" dist="38100" dir="2700000" algn="tl">
                    <a:srgbClr val="000000">
                      <a:alpha val="43137"/>
                    </a:srgbClr>
                  </a:outerShdw>
                </a:effectLst>
              </a:rPr>
              <a:t>under TRAINING Safety Committee Presentations</a:t>
            </a:r>
          </a:p>
        </p:txBody>
      </p:sp>
      <p:sp>
        <p:nvSpPr>
          <p:cNvPr id="3" name="TextBox 2">
            <a:extLst>
              <a:ext uri="{FF2B5EF4-FFF2-40B4-BE49-F238E27FC236}">
                <a16:creationId xmlns:a16="http://schemas.microsoft.com/office/drawing/2014/main" id="{8AB912F7-77AA-41E5-814D-8E27E3A43E96}"/>
              </a:ext>
            </a:extLst>
          </p:cNvPr>
          <p:cNvSpPr txBox="1"/>
          <p:nvPr/>
        </p:nvSpPr>
        <p:spPr>
          <a:xfrm>
            <a:off x="4346028" y="5601028"/>
            <a:ext cx="3499944" cy="646331"/>
          </a:xfrm>
          <a:prstGeom prst="rect">
            <a:avLst/>
          </a:prstGeom>
          <a:noFill/>
        </p:spPr>
        <p:txBody>
          <a:bodyPr wrap="square" rtlCol="0">
            <a:spAutoFit/>
          </a:bodyPr>
          <a:lstStyle/>
          <a:p>
            <a:pPr algn="ctr"/>
            <a:r>
              <a:rPr lang="en-US" sz="3600" b="1" dirty="0"/>
              <a:t>Thank You</a:t>
            </a:r>
          </a:p>
        </p:txBody>
      </p:sp>
      <p:pic>
        <p:nvPicPr>
          <p:cNvPr id="5" name="Picture 4" descr="A picture containing text&#10;&#10;Description automatically generated">
            <a:extLst>
              <a:ext uri="{FF2B5EF4-FFF2-40B4-BE49-F238E27FC236}">
                <a16:creationId xmlns:a16="http://schemas.microsoft.com/office/drawing/2014/main" id="{D8EE4871-26CB-45E1-BFC8-0643E1B74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083" y="3090199"/>
            <a:ext cx="4157717" cy="2510829"/>
          </a:xfrm>
          <a:prstGeom prst="rect">
            <a:avLst/>
          </a:prstGeom>
        </p:spPr>
      </p:pic>
    </p:spTree>
    <p:extLst>
      <p:ext uri="{BB962C8B-B14F-4D97-AF65-F5344CB8AC3E}">
        <p14:creationId xmlns:p14="http://schemas.microsoft.com/office/powerpoint/2010/main" val="3239454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AD22E-3C47-4C69-9597-BF299245BCB3}"/>
              </a:ext>
            </a:extLst>
          </p:cNvPr>
          <p:cNvSpPr>
            <a:spLocks noGrp="1"/>
          </p:cNvSpPr>
          <p:nvPr>
            <p:ph type="title"/>
          </p:nvPr>
        </p:nvSpPr>
        <p:spPr/>
        <p:txBody>
          <a:bodyPr/>
          <a:lstStyle/>
          <a:p>
            <a:pPr algn="ctr"/>
            <a:r>
              <a:rPr lang="en-US" b="1" dirty="0"/>
              <a:t>SERT Club Meeting will start in 5-minutes (Don’t go away)</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title="Breaktime">
                <a:extLst>
                  <a:ext uri="{FF2B5EF4-FFF2-40B4-BE49-F238E27FC236}">
                    <a16:creationId xmlns:a16="http://schemas.microsoft.com/office/drawing/2014/main" id="{5A063BB5-6BAE-4708-9E75-D6375AA1E18D}"/>
                  </a:ext>
                </a:extLst>
              </p:cNvPr>
              <p:cNvGraphicFramePr>
                <a:graphicFrameLocks noGrp="1"/>
              </p:cNvGraphicFramePr>
              <p:nvPr>
                <p:ph idx="1"/>
              </p:nvPr>
            </p:nvGraphicFramePr>
            <p:xfrm>
              <a:off x="3414822" y="2322068"/>
              <a:ext cx="5362356" cy="4051300"/>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title="Breaktime">
                <a:extLst>
                  <a:ext uri="{FF2B5EF4-FFF2-40B4-BE49-F238E27FC236}">
                    <a16:creationId xmlns:a16="http://schemas.microsoft.com/office/drawing/2014/main" id="{5A063BB5-6BAE-4708-9E75-D6375AA1E18D}"/>
                  </a:ext>
                </a:extLst>
              </p:cNvPr>
              <p:cNvPicPr>
                <a:picLocks noGrp="1" noRot="1" noChangeAspect="1" noMove="1" noResize="1" noEditPoints="1" noAdjustHandles="1" noChangeArrowheads="1" noChangeShapeType="1"/>
              </p:cNvPicPr>
              <p:nvPr/>
            </p:nvPicPr>
            <p:blipFill>
              <a:blip r:embed="rId4"/>
              <a:stretch>
                <a:fillRect/>
              </a:stretch>
            </p:blipFill>
            <p:spPr>
              <a:xfrm>
                <a:off x="3414822" y="2322068"/>
                <a:ext cx="5362356" cy="4051300"/>
              </a:xfrm>
              <a:prstGeom prst="rect">
                <a:avLst/>
              </a:prstGeom>
            </p:spPr>
          </p:pic>
        </mc:Fallback>
      </mc:AlternateContent>
    </p:spTree>
    <p:extLst>
      <p:ext uri="{BB962C8B-B14F-4D97-AF65-F5344CB8AC3E}">
        <p14:creationId xmlns:p14="http://schemas.microsoft.com/office/powerpoint/2010/main" val="12698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55185-337F-4058-8413-BB510B0740BA}"/>
              </a:ext>
            </a:extLst>
          </p:cNvPr>
          <p:cNvSpPr>
            <a:spLocks noGrp="1"/>
          </p:cNvSpPr>
          <p:nvPr>
            <p:ph type="title"/>
          </p:nvPr>
        </p:nvSpPr>
        <p:spPr>
          <a:xfrm>
            <a:off x="838200" y="685800"/>
            <a:ext cx="10515600" cy="1325563"/>
          </a:xfrm>
        </p:spPr>
        <p:txBody>
          <a:bodyPr>
            <a:normAutofit/>
          </a:bodyPr>
          <a:lstStyle/>
          <a:p>
            <a:pPr algn="ctr">
              <a:spcAft>
                <a:spcPts val="600"/>
              </a:spcAft>
            </a:pPr>
            <a:r>
              <a:rPr lang="en-US" sz="4400" b="1" dirty="0">
                <a:solidFill>
                  <a:srgbClr val="FF0000"/>
                </a:solidFill>
                <a:effectLst>
                  <a:outerShdw blurRad="38100" dist="38100" dir="2700000" algn="tl">
                    <a:srgbClr val="000000">
                      <a:alpha val="43137"/>
                    </a:srgbClr>
                  </a:outerShdw>
                </a:effectLst>
              </a:rPr>
              <a:t>Your Safety, Your Responsibility</a:t>
            </a:r>
            <a:br>
              <a:rPr lang="en-US" sz="4400" b="1" dirty="0">
                <a:solidFill>
                  <a:srgbClr val="FF0000"/>
                </a:solidFill>
                <a:effectLst>
                  <a:outerShdw blurRad="38100" dist="38100" dir="2700000" algn="tl">
                    <a:srgbClr val="000000">
                      <a:alpha val="43137"/>
                    </a:srgbClr>
                  </a:outerShdw>
                </a:effectLst>
              </a:rPr>
            </a:br>
            <a:r>
              <a:rPr lang="en-US" sz="3200" b="1" dirty="0"/>
              <a:t>Topics we will cover</a:t>
            </a:r>
          </a:p>
        </p:txBody>
      </p:sp>
      <p:sp>
        <p:nvSpPr>
          <p:cNvPr id="3" name="Content Placeholder 2">
            <a:extLst>
              <a:ext uri="{FF2B5EF4-FFF2-40B4-BE49-F238E27FC236}">
                <a16:creationId xmlns:a16="http://schemas.microsoft.com/office/drawing/2014/main" id="{5E9810B5-1225-4EDB-8166-74279C009DE7}"/>
              </a:ext>
            </a:extLst>
          </p:cNvPr>
          <p:cNvSpPr>
            <a:spLocks noGrp="1"/>
          </p:cNvSpPr>
          <p:nvPr>
            <p:ph idx="1"/>
          </p:nvPr>
        </p:nvSpPr>
        <p:spPr>
          <a:xfrm>
            <a:off x="1066800" y="2263298"/>
            <a:ext cx="10058400" cy="3711833"/>
          </a:xfrm>
        </p:spPr>
        <p:txBody>
          <a:bodyPr>
            <a:noAutofit/>
          </a:bodyPr>
          <a:lstStyle/>
          <a:p>
            <a:pPr algn="ctr">
              <a:lnSpc>
                <a:spcPct val="200000"/>
              </a:lnSpc>
            </a:pPr>
            <a:r>
              <a:rPr lang="en-US" sz="2400" b="1" dirty="0"/>
              <a:t>What does “Your” mean</a:t>
            </a:r>
          </a:p>
          <a:p>
            <a:pPr algn="ctr">
              <a:lnSpc>
                <a:spcPct val="200000"/>
              </a:lnSpc>
            </a:pPr>
            <a:r>
              <a:rPr lang="en-US" sz="2400" b="1" dirty="0"/>
              <a:t>How OHCC SERT can help</a:t>
            </a:r>
          </a:p>
          <a:p>
            <a:pPr algn="ctr">
              <a:lnSpc>
                <a:spcPct val="200000"/>
              </a:lnSpc>
            </a:pPr>
            <a:r>
              <a:rPr lang="en-US" sz="2400" b="1" dirty="0"/>
              <a:t>List of things you need</a:t>
            </a:r>
          </a:p>
          <a:p>
            <a:pPr algn="ctr">
              <a:lnSpc>
                <a:spcPct val="200000"/>
              </a:lnSpc>
            </a:pPr>
            <a:r>
              <a:rPr lang="en-US" sz="2400" b="1" dirty="0"/>
              <a:t>Where to find additional help</a:t>
            </a:r>
          </a:p>
        </p:txBody>
      </p:sp>
    </p:spTree>
    <p:extLst>
      <p:ext uri="{BB962C8B-B14F-4D97-AF65-F5344CB8AC3E}">
        <p14:creationId xmlns:p14="http://schemas.microsoft.com/office/powerpoint/2010/main" val="101353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D701-B2E1-476D-97BA-B6D47F7F54C3}"/>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What does “Your” Mean &amp;</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How SERT Can Help</a:t>
            </a:r>
          </a:p>
        </p:txBody>
      </p:sp>
      <p:pic>
        <p:nvPicPr>
          <p:cNvPr id="4" name="Picture 3">
            <a:extLst>
              <a:ext uri="{FF2B5EF4-FFF2-40B4-BE49-F238E27FC236}">
                <a16:creationId xmlns:a16="http://schemas.microsoft.com/office/drawing/2014/main" id="{DC002BB4-716A-43B6-B8B4-4F1F6973E692}"/>
              </a:ext>
            </a:extLst>
          </p:cNvPr>
          <p:cNvPicPr>
            <a:picLocks noChangeAspect="1"/>
          </p:cNvPicPr>
          <p:nvPr/>
        </p:nvPicPr>
        <p:blipFill>
          <a:blip r:embed="rId3"/>
          <a:stretch>
            <a:fillRect/>
          </a:stretch>
        </p:blipFill>
        <p:spPr>
          <a:xfrm>
            <a:off x="673893" y="1316236"/>
            <a:ext cx="1071563" cy="1071563"/>
          </a:xfrm>
          <a:prstGeom prst="rect">
            <a:avLst/>
          </a:prstGeom>
        </p:spPr>
      </p:pic>
      <p:pic>
        <p:nvPicPr>
          <p:cNvPr id="5" name="Picture 4">
            <a:extLst>
              <a:ext uri="{FF2B5EF4-FFF2-40B4-BE49-F238E27FC236}">
                <a16:creationId xmlns:a16="http://schemas.microsoft.com/office/drawing/2014/main" id="{6E874EEA-FF12-4C1C-BFE8-BF2E12C5C368}"/>
              </a:ext>
            </a:extLst>
          </p:cNvPr>
          <p:cNvPicPr>
            <a:picLocks noChangeAspect="1"/>
          </p:cNvPicPr>
          <p:nvPr/>
        </p:nvPicPr>
        <p:blipFill>
          <a:blip r:embed="rId4"/>
          <a:stretch>
            <a:fillRect/>
          </a:stretch>
        </p:blipFill>
        <p:spPr>
          <a:xfrm>
            <a:off x="2228693" y="2371257"/>
            <a:ext cx="1860505" cy="1046534"/>
          </a:xfrm>
          <a:prstGeom prst="rect">
            <a:avLst/>
          </a:prstGeom>
        </p:spPr>
      </p:pic>
      <p:pic>
        <p:nvPicPr>
          <p:cNvPr id="6" name="Picture 5">
            <a:extLst>
              <a:ext uri="{FF2B5EF4-FFF2-40B4-BE49-F238E27FC236}">
                <a16:creationId xmlns:a16="http://schemas.microsoft.com/office/drawing/2014/main" id="{D8039DFC-120C-4154-A197-B2351C7C30AA}"/>
              </a:ext>
            </a:extLst>
          </p:cNvPr>
          <p:cNvPicPr>
            <a:picLocks noChangeAspect="1"/>
          </p:cNvPicPr>
          <p:nvPr/>
        </p:nvPicPr>
        <p:blipFill>
          <a:blip r:embed="rId5"/>
          <a:stretch>
            <a:fillRect/>
          </a:stretch>
        </p:blipFill>
        <p:spPr>
          <a:xfrm>
            <a:off x="4646942" y="2940837"/>
            <a:ext cx="1071562" cy="1071562"/>
          </a:xfrm>
          <a:prstGeom prst="rect">
            <a:avLst/>
          </a:prstGeom>
        </p:spPr>
      </p:pic>
      <p:pic>
        <p:nvPicPr>
          <p:cNvPr id="10" name="Picture 9">
            <a:extLst>
              <a:ext uri="{FF2B5EF4-FFF2-40B4-BE49-F238E27FC236}">
                <a16:creationId xmlns:a16="http://schemas.microsoft.com/office/drawing/2014/main" id="{E6522DEE-7394-411F-B81B-911CE4970766}"/>
              </a:ext>
            </a:extLst>
          </p:cNvPr>
          <p:cNvPicPr>
            <a:picLocks noChangeAspect="1"/>
          </p:cNvPicPr>
          <p:nvPr/>
        </p:nvPicPr>
        <p:blipFill>
          <a:blip r:embed="rId6"/>
          <a:stretch>
            <a:fillRect/>
          </a:stretch>
        </p:blipFill>
        <p:spPr>
          <a:xfrm>
            <a:off x="9105356" y="4844169"/>
            <a:ext cx="1701982" cy="1021189"/>
          </a:xfrm>
          <a:prstGeom prst="rect">
            <a:avLst/>
          </a:prstGeom>
        </p:spPr>
      </p:pic>
      <p:pic>
        <p:nvPicPr>
          <p:cNvPr id="11" name="Picture 10">
            <a:extLst>
              <a:ext uri="{FF2B5EF4-FFF2-40B4-BE49-F238E27FC236}">
                <a16:creationId xmlns:a16="http://schemas.microsoft.com/office/drawing/2014/main" id="{85F630B2-A500-4D22-84D3-BCECE3FC889F}"/>
              </a:ext>
            </a:extLst>
          </p:cNvPr>
          <p:cNvPicPr>
            <a:picLocks noChangeAspect="1"/>
          </p:cNvPicPr>
          <p:nvPr/>
        </p:nvPicPr>
        <p:blipFill>
          <a:blip r:embed="rId7"/>
          <a:stretch>
            <a:fillRect/>
          </a:stretch>
        </p:blipFill>
        <p:spPr>
          <a:xfrm>
            <a:off x="6569277" y="3472525"/>
            <a:ext cx="1603076" cy="1233617"/>
          </a:xfrm>
          <a:prstGeom prst="rect">
            <a:avLst/>
          </a:prstGeom>
        </p:spPr>
      </p:pic>
      <p:sp>
        <p:nvSpPr>
          <p:cNvPr id="12" name="TextBox 11">
            <a:extLst>
              <a:ext uri="{FF2B5EF4-FFF2-40B4-BE49-F238E27FC236}">
                <a16:creationId xmlns:a16="http://schemas.microsoft.com/office/drawing/2014/main" id="{C38BDD0C-1E6F-43CD-A50B-1BBD9CDEFD4D}"/>
              </a:ext>
            </a:extLst>
          </p:cNvPr>
          <p:cNvSpPr txBox="1"/>
          <p:nvPr/>
        </p:nvSpPr>
        <p:spPr>
          <a:xfrm>
            <a:off x="673893" y="2557820"/>
            <a:ext cx="1071563" cy="365760"/>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Y</a:t>
            </a:r>
            <a:r>
              <a:rPr lang="en-US" sz="1800" dirty="0">
                <a:effectLst/>
                <a:latin typeface="Calibri" panose="020F0502020204030204" pitchFamily="34" charset="0"/>
                <a:ea typeface="Calibri" panose="020F0502020204030204" pitchFamily="34" charset="0"/>
                <a:cs typeface="Times New Roman" panose="02020603050405020304" pitchFamily="18" charset="0"/>
              </a:rPr>
              <a:t>our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Self</a:t>
            </a:r>
            <a:endParaRPr lang="en-US" dirty="0"/>
          </a:p>
        </p:txBody>
      </p:sp>
      <p:sp>
        <p:nvSpPr>
          <p:cNvPr id="13" name="TextBox 12">
            <a:extLst>
              <a:ext uri="{FF2B5EF4-FFF2-40B4-BE49-F238E27FC236}">
                <a16:creationId xmlns:a16="http://schemas.microsoft.com/office/drawing/2014/main" id="{F24FBC9C-5FF7-41AA-B00C-FEB662A352A2}"/>
              </a:ext>
            </a:extLst>
          </p:cNvPr>
          <p:cNvSpPr txBox="1"/>
          <p:nvPr/>
        </p:nvSpPr>
        <p:spPr>
          <a:xfrm>
            <a:off x="2452524" y="3416480"/>
            <a:ext cx="1277031" cy="372746"/>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Y</a:t>
            </a:r>
            <a:r>
              <a:rPr lang="en-US" sz="1800" dirty="0">
                <a:effectLst/>
                <a:latin typeface="Calibri" panose="020F0502020204030204" pitchFamily="34" charset="0"/>
                <a:ea typeface="Calibri" panose="020F0502020204030204" pitchFamily="34" charset="0"/>
                <a:cs typeface="Times New Roman" panose="02020603050405020304" pitchFamily="18" charset="0"/>
              </a:rPr>
              <a:t>our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Family</a:t>
            </a:r>
            <a:endParaRPr lang="en-US" dirty="0"/>
          </a:p>
        </p:txBody>
      </p:sp>
      <p:sp>
        <p:nvSpPr>
          <p:cNvPr id="15" name="TextBox 14">
            <a:extLst>
              <a:ext uri="{FF2B5EF4-FFF2-40B4-BE49-F238E27FC236}">
                <a16:creationId xmlns:a16="http://schemas.microsoft.com/office/drawing/2014/main" id="{D6B84EE2-87BD-4B0D-8EE5-D79A339F10C6}"/>
              </a:ext>
            </a:extLst>
          </p:cNvPr>
          <p:cNvSpPr txBox="1"/>
          <p:nvPr/>
        </p:nvSpPr>
        <p:spPr>
          <a:xfrm>
            <a:off x="4520872" y="4012399"/>
            <a:ext cx="1323702" cy="369332"/>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Y</a:t>
            </a:r>
            <a:r>
              <a:rPr lang="en-US" sz="1800" dirty="0">
                <a:effectLst/>
                <a:latin typeface="Calibri" panose="020F0502020204030204" pitchFamily="34" charset="0"/>
                <a:ea typeface="Calibri" panose="020F0502020204030204" pitchFamily="34" charset="0"/>
                <a:cs typeface="Times New Roman" panose="02020603050405020304" pitchFamily="18" charset="0"/>
              </a:rPr>
              <a:t>our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Street</a:t>
            </a:r>
            <a:endParaRPr lang="en-US" dirty="0"/>
          </a:p>
        </p:txBody>
      </p:sp>
      <p:sp>
        <p:nvSpPr>
          <p:cNvPr id="16" name="TextBox 15">
            <a:extLst>
              <a:ext uri="{FF2B5EF4-FFF2-40B4-BE49-F238E27FC236}">
                <a16:creationId xmlns:a16="http://schemas.microsoft.com/office/drawing/2014/main" id="{9E4C6135-26CF-4348-9384-B8639E487D70}"/>
              </a:ext>
            </a:extLst>
          </p:cNvPr>
          <p:cNvSpPr txBox="1"/>
          <p:nvPr/>
        </p:nvSpPr>
        <p:spPr>
          <a:xfrm>
            <a:off x="6774381" y="4745989"/>
            <a:ext cx="1454332" cy="372746"/>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Y</a:t>
            </a:r>
            <a:r>
              <a:rPr lang="en-US" sz="1800" dirty="0">
                <a:effectLst/>
                <a:latin typeface="Calibri" panose="020F0502020204030204" pitchFamily="34" charset="0"/>
                <a:ea typeface="Calibri" panose="020F0502020204030204" pitchFamily="34" charset="0"/>
                <a:cs typeface="Times New Roman" panose="02020603050405020304" pitchFamily="18" charset="0"/>
              </a:rPr>
              <a:t>our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Village</a:t>
            </a:r>
            <a:endParaRPr lang="en-US" dirty="0"/>
          </a:p>
        </p:txBody>
      </p:sp>
      <p:sp>
        <p:nvSpPr>
          <p:cNvPr id="21" name="TextBox 20">
            <a:extLst>
              <a:ext uri="{FF2B5EF4-FFF2-40B4-BE49-F238E27FC236}">
                <a16:creationId xmlns:a16="http://schemas.microsoft.com/office/drawing/2014/main" id="{F07C6610-A4B7-4BBB-B241-61C4179C53D1}"/>
              </a:ext>
            </a:extLst>
          </p:cNvPr>
          <p:cNvSpPr txBox="1"/>
          <p:nvPr/>
        </p:nvSpPr>
        <p:spPr>
          <a:xfrm>
            <a:off x="9041947" y="5887764"/>
            <a:ext cx="1828800" cy="369332"/>
          </a:xfrm>
          <a:prstGeom prst="rect">
            <a:avLst/>
          </a:prstGeom>
          <a:noFill/>
        </p:spPr>
        <p:txBody>
          <a:bodyPr wrap="square" rtlCol="0">
            <a:spAutoFit/>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Y</a:t>
            </a:r>
            <a:r>
              <a:rPr lang="en-US" sz="1800" dirty="0">
                <a:effectLst/>
                <a:latin typeface="Calibri" panose="020F0502020204030204" pitchFamily="34" charset="0"/>
                <a:ea typeface="Calibri" panose="020F0502020204030204" pitchFamily="34" charset="0"/>
                <a:cs typeface="Times New Roman" panose="02020603050405020304" pitchFamily="18" charset="0"/>
              </a:rPr>
              <a:t>our </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Community</a:t>
            </a:r>
            <a:endParaRPr lang="en-US" dirty="0"/>
          </a:p>
        </p:txBody>
      </p:sp>
      <p:sp>
        <p:nvSpPr>
          <p:cNvPr id="3" name="TextBox 2">
            <a:extLst>
              <a:ext uri="{FF2B5EF4-FFF2-40B4-BE49-F238E27FC236}">
                <a16:creationId xmlns:a16="http://schemas.microsoft.com/office/drawing/2014/main" id="{FBEBDF86-8D0F-4E6A-AC65-F6F86BD16FE7}"/>
              </a:ext>
            </a:extLst>
          </p:cNvPr>
          <p:cNvSpPr txBox="1"/>
          <p:nvPr/>
        </p:nvSpPr>
        <p:spPr>
          <a:xfrm>
            <a:off x="648117" y="5747942"/>
            <a:ext cx="4418369" cy="365760"/>
          </a:xfrm>
          <a:prstGeom prst="rect">
            <a:avLst/>
          </a:prstGeom>
          <a:noFill/>
        </p:spPr>
        <p:txBody>
          <a:bodyPr wrap="square" rtlCol="0">
            <a:spAutoFit/>
          </a:bodyPr>
          <a:lstStyle/>
          <a:p>
            <a:r>
              <a:rPr lang="en-US" dirty="0">
                <a:highlight>
                  <a:srgbClr val="FFFF00"/>
                </a:highlight>
              </a:rPr>
              <a:t>www.tinyurl.com/ohccsert</a:t>
            </a:r>
          </a:p>
        </p:txBody>
      </p:sp>
    </p:spTree>
    <p:extLst>
      <p:ext uri="{BB962C8B-B14F-4D97-AF65-F5344CB8AC3E}">
        <p14:creationId xmlns:p14="http://schemas.microsoft.com/office/powerpoint/2010/main" val="101346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FF9CFB-83D6-4A9D-8D03-7D375288E0CF}"/>
              </a:ext>
            </a:extLst>
          </p:cNvPr>
          <p:cNvSpPr txBox="1"/>
          <p:nvPr/>
        </p:nvSpPr>
        <p:spPr>
          <a:xfrm>
            <a:off x="922164" y="929016"/>
            <a:ext cx="6492745" cy="156080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80000"/>
              </a:lnSpc>
              <a:spcBef>
                <a:spcPct val="0"/>
              </a:spcBef>
              <a:spcAft>
                <a:spcPts val="600"/>
              </a:spcAft>
            </a:pPr>
            <a:r>
              <a:rPr lang="en-US" sz="8000" b="1" dirty="0">
                <a:blipFill dpi="0" rotWithShape="1">
                  <a:blip r:embed="rId3"/>
                  <a:srcRect/>
                  <a:tile tx="6350" ty="-127000" sx="65000" sy="64000" flip="none" algn="tl"/>
                </a:blipFill>
                <a:latin typeface="Arial Black"/>
                <a:ea typeface="+mj-ea"/>
                <a:cs typeface="+mj-cs"/>
              </a:rPr>
              <a:t>Brochure</a:t>
            </a:r>
          </a:p>
        </p:txBody>
      </p:sp>
      <p:pic>
        <p:nvPicPr>
          <p:cNvPr id="2" name="Picture 2" descr="A screenshot of a cell phone&#10;&#10;Description automatically generated">
            <a:extLst>
              <a:ext uri="{FF2B5EF4-FFF2-40B4-BE49-F238E27FC236}">
                <a16:creationId xmlns:a16="http://schemas.microsoft.com/office/drawing/2014/main" id="{514B6850-9A2E-44D2-B209-95F24AB8BD97}"/>
              </a:ext>
            </a:extLst>
          </p:cNvPr>
          <p:cNvPicPr>
            <a:picLocks noChangeAspect="1"/>
          </p:cNvPicPr>
          <p:nvPr/>
        </p:nvPicPr>
        <p:blipFill rotWithShape="1">
          <a:blip r:embed="rId4"/>
          <a:srcRect r="-3" b="4446"/>
          <a:stretch/>
        </p:blipFill>
        <p:spPr>
          <a:xfrm>
            <a:off x="7552265" y="1076680"/>
            <a:ext cx="3721608" cy="4622834"/>
          </a:xfrm>
          <a:prstGeom prst="rect">
            <a:avLst/>
          </a:prstGeom>
        </p:spPr>
      </p:pic>
      <p:sp>
        <p:nvSpPr>
          <p:cNvPr id="4" name="TextBox 3">
            <a:extLst>
              <a:ext uri="{FF2B5EF4-FFF2-40B4-BE49-F238E27FC236}">
                <a16:creationId xmlns:a16="http://schemas.microsoft.com/office/drawing/2014/main" id="{400AB045-E6E0-48BE-A5F2-74282F8E36DD}"/>
              </a:ext>
            </a:extLst>
          </p:cNvPr>
          <p:cNvSpPr txBox="1"/>
          <p:nvPr/>
        </p:nvSpPr>
        <p:spPr>
          <a:xfrm>
            <a:off x="1009288" y="2725355"/>
            <a:ext cx="6318495" cy="2308324"/>
          </a:xfrm>
          <a:prstGeom prst="rect">
            <a:avLst/>
          </a:prstGeom>
          <a:noFill/>
        </p:spPr>
        <p:txBody>
          <a:bodyPr wrap="square" rtlCol="0">
            <a:spAutoFit/>
          </a:bodyPr>
          <a:lstStyle/>
          <a:p>
            <a:r>
              <a:rPr lang="en-US" dirty="0"/>
              <a:t>CATHOLIC CHARITIES DIOCESE OF SAN DIEGO</a:t>
            </a:r>
          </a:p>
          <a:p>
            <a:endParaRPr lang="en-US" dirty="0"/>
          </a:p>
          <a:p>
            <a:r>
              <a:rPr lang="en-US" dirty="0"/>
              <a:t>San Diego County:</a:t>
            </a:r>
          </a:p>
          <a:p>
            <a:r>
              <a:rPr lang="en-US" dirty="0"/>
              <a:t>4575-A Mission Gorge Place, San Diego, CA</a:t>
            </a:r>
          </a:p>
          <a:p>
            <a:r>
              <a:rPr lang="en-US" dirty="0"/>
              <a:t>PH: 619-323-2841</a:t>
            </a:r>
          </a:p>
          <a:p>
            <a:endParaRPr lang="en-US" dirty="0"/>
          </a:p>
          <a:p>
            <a:endParaRPr lang="en-US" dirty="0"/>
          </a:p>
          <a:p>
            <a:endParaRPr lang="en-US" dirty="0"/>
          </a:p>
        </p:txBody>
      </p:sp>
      <p:pic>
        <p:nvPicPr>
          <p:cNvPr id="7" name="Picture 6" descr="A picture containing drawing&#10;&#10;Description automatically generated">
            <a:extLst>
              <a:ext uri="{FF2B5EF4-FFF2-40B4-BE49-F238E27FC236}">
                <a16:creationId xmlns:a16="http://schemas.microsoft.com/office/drawing/2014/main" id="{DFA2AD79-133E-42A7-876A-BC739EFD4E7F}"/>
              </a:ext>
            </a:extLst>
          </p:cNvPr>
          <p:cNvPicPr>
            <a:picLocks noChangeAspect="1"/>
          </p:cNvPicPr>
          <p:nvPr/>
        </p:nvPicPr>
        <p:blipFill>
          <a:blip r:embed="rId5" cstate="print">
            <a:alphaModFix amt="59000"/>
            <a:extLst>
              <a:ext uri="{28A0092B-C50C-407E-A947-70E740481C1C}">
                <a14:useLocalDpi xmlns:a14="http://schemas.microsoft.com/office/drawing/2010/main" val="0"/>
              </a:ext>
            </a:extLst>
          </a:blip>
          <a:stretch>
            <a:fillRect/>
          </a:stretch>
        </p:blipFill>
        <p:spPr>
          <a:xfrm>
            <a:off x="1096413" y="4675538"/>
            <a:ext cx="1354578" cy="943240"/>
          </a:xfrm>
          <a:prstGeom prst="rect">
            <a:avLst/>
          </a:prstGeom>
        </p:spPr>
      </p:pic>
    </p:spTree>
    <p:extLst>
      <p:ext uri="{BB962C8B-B14F-4D97-AF65-F5344CB8AC3E}">
        <p14:creationId xmlns:p14="http://schemas.microsoft.com/office/powerpoint/2010/main" val="3118054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050" y="4134020"/>
            <a:ext cx="9058232" cy="1292115"/>
          </a:xfrm>
        </p:spPr>
        <p:txBody>
          <a:bodyPr anchor="b">
            <a:normAutofit fontScale="90000"/>
          </a:bodyPr>
          <a:lstStyle/>
          <a:p>
            <a:r>
              <a:rPr lang="en-US" sz="6100" dirty="0">
                <a:latin typeface="Century Gothic"/>
                <a:cs typeface="Microsoft New Tai Lue"/>
              </a:rPr>
              <a:t>Emergency Preparedness</a:t>
            </a:r>
            <a:endParaRPr lang="en-US" sz="6100" dirty="0">
              <a:latin typeface="Century Gothic"/>
            </a:endParaRPr>
          </a:p>
        </p:txBody>
      </p:sp>
      <p:sp>
        <p:nvSpPr>
          <p:cNvPr id="3" name="Subtitle 2"/>
          <p:cNvSpPr>
            <a:spLocks noGrp="1"/>
          </p:cNvSpPr>
          <p:nvPr>
            <p:ph type="subTitle" idx="1"/>
          </p:nvPr>
        </p:nvSpPr>
        <p:spPr>
          <a:xfrm>
            <a:off x="820466" y="5464956"/>
            <a:ext cx="9052560" cy="364482"/>
          </a:xfrm>
        </p:spPr>
        <p:txBody>
          <a:bodyPr vert="horz" lIns="91440" tIns="45720" rIns="91440" bIns="45720" rtlCol="0" anchor="t">
            <a:noAutofit/>
          </a:bodyPr>
          <a:lstStyle/>
          <a:p>
            <a:r>
              <a:rPr lang="en-US" sz="2800" dirty="0">
                <a:cs typeface="Arial"/>
              </a:rPr>
              <a:t>For Older Adults &amp; Their Care Partners</a:t>
            </a:r>
          </a:p>
        </p:txBody>
      </p:sp>
      <p:pic>
        <p:nvPicPr>
          <p:cNvPr id="6" name="Picture 6" descr="A close up of a sign&#10;&#10;Description generated with very high confidence">
            <a:extLst>
              <a:ext uri="{FF2B5EF4-FFF2-40B4-BE49-F238E27FC236}">
                <a16:creationId xmlns:a16="http://schemas.microsoft.com/office/drawing/2014/main" id="{40FDD4D4-0515-4EDD-9376-898AF3093943}"/>
              </a:ext>
            </a:extLst>
          </p:cNvPr>
          <p:cNvPicPr>
            <a:picLocks noChangeAspect="1"/>
          </p:cNvPicPr>
          <p:nvPr/>
        </p:nvPicPr>
        <p:blipFill>
          <a:blip r:embed="rId3"/>
          <a:stretch>
            <a:fillRect/>
          </a:stretch>
        </p:blipFill>
        <p:spPr>
          <a:xfrm>
            <a:off x="957475" y="654910"/>
            <a:ext cx="3436334" cy="3422479"/>
          </a:xfrm>
          <a:prstGeom prst="rect">
            <a:avLst/>
          </a:prstGeom>
        </p:spPr>
      </p:pic>
      <p:sp>
        <p:nvSpPr>
          <p:cNvPr id="7" name="Oval 6">
            <a:extLst>
              <a:ext uri="{FF2B5EF4-FFF2-40B4-BE49-F238E27FC236}">
                <a16:creationId xmlns:a16="http://schemas.microsoft.com/office/drawing/2014/main" id="{E0887E89-2298-41CB-B01F-A2BE558B1C6C}"/>
              </a:ext>
            </a:extLst>
          </p:cNvPr>
          <p:cNvSpPr/>
          <p:nvPr/>
        </p:nvSpPr>
        <p:spPr>
          <a:xfrm>
            <a:off x="-55418" y="6928"/>
            <a:ext cx="6151416" cy="6289962"/>
          </a:xfrm>
          <a:custGeom>
            <a:avLst/>
            <a:gdLst>
              <a:gd name="connsiteX0" fmla="*/ 0 w 6151416"/>
              <a:gd name="connsiteY0" fmla="*/ 3144981 h 6289962"/>
              <a:gd name="connsiteX1" fmla="*/ 3075708 w 6151416"/>
              <a:gd name="connsiteY1" fmla="*/ 0 h 6289962"/>
              <a:gd name="connsiteX2" fmla="*/ 6151416 w 6151416"/>
              <a:gd name="connsiteY2" fmla="*/ 3144981 h 6289962"/>
              <a:gd name="connsiteX3" fmla="*/ 3075708 w 6151416"/>
              <a:gd name="connsiteY3" fmla="*/ 6289962 h 6289962"/>
              <a:gd name="connsiteX4" fmla="*/ 0 w 6151416"/>
              <a:gd name="connsiteY4" fmla="*/ 3144981 h 628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1416" h="6289962" extrusionOk="0">
                <a:moveTo>
                  <a:pt x="0" y="3144981"/>
                </a:moveTo>
                <a:cubicBezTo>
                  <a:pt x="2138" y="1231461"/>
                  <a:pt x="1524432" y="128457"/>
                  <a:pt x="3075708" y="0"/>
                </a:cubicBezTo>
                <a:cubicBezTo>
                  <a:pt x="4447859" y="51415"/>
                  <a:pt x="6375611" y="1336886"/>
                  <a:pt x="6151416" y="3144981"/>
                </a:cubicBezTo>
                <a:cubicBezTo>
                  <a:pt x="6006608" y="4576105"/>
                  <a:pt x="4687736" y="6352892"/>
                  <a:pt x="3075708" y="6289962"/>
                </a:cubicBezTo>
                <a:cubicBezTo>
                  <a:pt x="1298574" y="6249397"/>
                  <a:pt x="-191119" y="4893613"/>
                  <a:pt x="0" y="3144981"/>
                </a:cubicBezTo>
                <a:close/>
              </a:path>
            </a:pathLst>
          </a:custGeom>
          <a:noFill/>
          <a:ln>
            <a:solidFill>
              <a:schemeClr val="accent1">
                <a:lumMod val="75000"/>
              </a:schemeClr>
            </a:solidFill>
            <a:extLst>
              <a:ext uri="{C807C97D-BFC1-408E-A445-0C87EB9F89A2}">
                <ask:lineSketchStyleProps xmlns:ask="http://schemas.microsoft.com/office/drawing/2018/sketchyshapes" sd="1096517083">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A person sitting at a table with a computer and smiling at the camera&#10;&#10;Description generated with very high confidence">
            <a:extLst>
              <a:ext uri="{FF2B5EF4-FFF2-40B4-BE49-F238E27FC236}">
                <a16:creationId xmlns:a16="http://schemas.microsoft.com/office/drawing/2014/main" id="{53958FA6-0C89-4678-B1C1-0CCD8F2C09D1}"/>
              </a:ext>
            </a:extLst>
          </p:cNvPr>
          <p:cNvPicPr>
            <a:picLocks noChangeAspect="1"/>
          </p:cNvPicPr>
          <p:nvPr/>
        </p:nvPicPr>
        <p:blipFill rotWithShape="1">
          <a:blip r:embed="rId4"/>
          <a:srcRect t="15919" b="5410"/>
          <a:stretch/>
        </p:blipFill>
        <p:spPr>
          <a:xfrm>
            <a:off x="5062684" y="47662"/>
            <a:ext cx="7141995" cy="416630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EDD9CD01-7B29-4329-AA7D-A3AC7B574F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0262" y="5464955"/>
            <a:ext cx="1706490" cy="118828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CC091E-E483-4DFD-8EDC-91B2F1110BF4}"/>
              </a:ext>
            </a:extLst>
          </p:cNvPr>
          <p:cNvSpPr>
            <a:spLocks noGrp="1"/>
          </p:cNvSpPr>
          <p:nvPr>
            <p:ph type="body" idx="1"/>
          </p:nvPr>
        </p:nvSpPr>
        <p:spPr>
          <a:xfrm>
            <a:off x="257418" y="2961304"/>
            <a:ext cx="4754880" cy="640080"/>
          </a:xfrm>
        </p:spPr>
        <p:txBody>
          <a:bodyPr>
            <a:normAutofit fontScale="92500"/>
          </a:bodyPr>
          <a:lstStyle/>
          <a:p>
            <a:r>
              <a:rPr lang="en-US" sz="2800" dirty="0">
                <a:cs typeface="Arial"/>
              </a:rPr>
              <a:t>  </a:t>
            </a:r>
            <a:r>
              <a:rPr lang="en-US" sz="3800" dirty="0">
                <a:latin typeface="Century Gothic"/>
                <a:cs typeface="Arial"/>
              </a:rPr>
              <a:t>      Benefits</a:t>
            </a:r>
          </a:p>
        </p:txBody>
      </p:sp>
      <p:sp>
        <p:nvSpPr>
          <p:cNvPr id="3" name="Content Placeholder 2">
            <a:extLst>
              <a:ext uri="{FF2B5EF4-FFF2-40B4-BE49-F238E27FC236}">
                <a16:creationId xmlns:a16="http://schemas.microsoft.com/office/drawing/2014/main" id="{FCFA7D9C-1ECD-4C1C-81BA-9CA3F15E451C}"/>
              </a:ext>
            </a:extLst>
          </p:cNvPr>
          <p:cNvSpPr>
            <a:spLocks noGrp="1"/>
          </p:cNvSpPr>
          <p:nvPr>
            <p:ph sz="half" idx="2"/>
          </p:nvPr>
        </p:nvSpPr>
        <p:spPr>
          <a:xfrm>
            <a:off x="1213395" y="3155448"/>
            <a:ext cx="4754880" cy="3291840"/>
          </a:xfrm>
        </p:spPr>
        <p:txBody>
          <a:bodyPr vert="horz" lIns="91440" tIns="45720" rIns="91440" bIns="45720" rtlCol="0" anchor="t">
            <a:normAutofit/>
          </a:bodyPr>
          <a:lstStyle/>
          <a:p>
            <a:endParaRPr lang="en-US" dirty="0">
              <a:cs typeface="Arial" panose="020B0604020202020204"/>
            </a:endParaRPr>
          </a:p>
          <a:p>
            <a:r>
              <a:rPr lang="en-US" sz="3200" b="1" dirty="0">
                <a:latin typeface="Century Gothic"/>
                <a:cs typeface="Arial" panose="020B0604020202020204"/>
              </a:rPr>
              <a:t>Reduces Fear</a:t>
            </a:r>
          </a:p>
          <a:p>
            <a:r>
              <a:rPr lang="en-US" sz="3200" b="1" dirty="0">
                <a:latin typeface="Century Gothic"/>
                <a:cs typeface="Arial" panose="020B0604020202020204"/>
              </a:rPr>
              <a:t>Reduces Anxiety</a:t>
            </a:r>
          </a:p>
          <a:p>
            <a:r>
              <a:rPr lang="en-US" sz="3200" b="1" dirty="0">
                <a:latin typeface="Century Gothic"/>
                <a:cs typeface="Arial" panose="020B0604020202020204"/>
              </a:rPr>
              <a:t>Reduces Losses</a:t>
            </a:r>
          </a:p>
        </p:txBody>
      </p:sp>
      <p:sp>
        <p:nvSpPr>
          <p:cNvPr id="6" name="Text Placeholder 5">
            <a:extLst>
              <a:ext uri="{FF2B5EF4-FFF2-40B4-BE49-F238E27FC236}">
                <a16:creationId xmlns:a16="http://schemas.microsoft.com/office/drawing/2014/main" id="{3954A178-D43F-46C6-9237-29FCE278AD15}"/>
              </a:ext>
            </a:extLst>
          </p:cNvPr>
          <p:cNvSpPr>
            <a:spLocks noGrp="1"/>
          </p:cNvSpPr>
          <p:nvPr>
            <p:ph type="body" sz="quarter" idx="3"/>
          </p:nvPr>
        </p:nvSpPr>
        <p:spPr>
          <a:xfrm>
            <a:off x="6361321" y="2771637"/>
            <a:ext cx="4907280" cy="640080"/>
          </a:xfrm>
        </p:spPr>
        <p:txBody>
          <a:bodyPr>
            <a:normAutofit fontScale="92500"/>
          </a:bodyPr>
          <a:lstStyle/>
          <a:p>
            <a:r>
              <a:rPr lang="en-US" dirty="0">
                <a:cs typeface="Arial"/>
              </a:rPr>
              <a:t> </a:t>
            </a:r>
            <a:r>
              <a:rPr lang="en-US" dirty="0">
                <a:latin typeface="Arial"/>
                <a:cs typeface="Arial"/>
              </a:rPr>
              <a:t>      </a:t>
            </a:r>
            <a:r>
              <a:rPr lang="en-US" sz="3800" dirty="0">
                <a:latin typeface="Century Gothic"/>
                <a:cs typeface="Arial"/>
              </a:rPr>
              <a:t>5 Ways to Prepare</a:t>
            </a:r>
          </a:p>
        </p:txBody>
      </p:sp>
      <p:sp>
        <p:nvSpPr>
          <p:cNvPr id="7" name="Content Placeholder 6">
            <a:extLst>
              <a:ext uri="{FF2B5EF4-FFF2-40B4-BE49-F238E27FC236}">
                <a16:creationId xmlns:a16="http://schemas.microsoft.com/office/drawing/2014/main" id="{652B076B-B850-4BEB-92C4-1CEEB5D62454}"/>
              </a:ext>
            </a:extLst>
          </p:cNvPr>
          <p:cNvSpPr>
            <a:spLocks noGrp="1"/>
          </p:cNvSpPr>
          <p:nvPr>
            <p:ph sz="quarter" idx="4"/>
          </p:nvPr>
        </p:nvSpPr>
        <p:spPr>
          <a:xfrm>
            <a:off x="6776245" y="3412009"/>
            <a:ext cx="4519352" cy="2829774"/>
          </a:xfrm>
        </p:spPr>
        <p:txBody>
          <a:bodyPr vert="horz" lIns="91440" tIns="45720" rIns="91440" bIns="45720" rtlCol="0" anchor="t">
            <a:normAutofit/>
          </a:bodyPr>
          <a:lstStyle/>
          <a:p>
            <a:r>
              <a:rPr lang="en-US" sz="2400" b="1" dirty="0">
                <a:latin typeface="Century Gothic"/>
                <a:cs typeface="Arial"/>
              </a:rPr>
              <a:t>Get Alerts</a:t>
            </a:r>
            <a:endParaRPr lang="en-US" sz="2400" b="1" dirty="0">
              <a:latin typeface="Century Gothic"/>
            </a:endParaRPr>
          </a:p>
          <a:p>
            <a:r>
              <a:rPr lang="en-US" sz="2400" b="1" dirty="0">
                <a:latin typeface="Century Gothic"/>
                <a:cs typeface="Arial"/>
              </a:rPr>
              <a:t>Make A Plan</a:t>
            </a:r>
          </a:p>
          <a:p>
            <a:r>
              <a:rPr lang="en-US" sz="2400" b="1" dirty="0">
                <a:latin typeface="Century Gothic"/>
                <a:cs typeface="Arial"/>
              </a:rPr>
              <a:t>Pack A Go Bag</a:t>
            </a:r>
          </a:p>
          <a:p>
            <a:r>
              <a:rPr lang="en-US" sz="2400" b="1" dirty="0">
                <a:latin typeface="Century Gothic"/>
                <a:cs typeface="Arial"/>
              </a:rPr>
              <a:t>Build A Stay Box</a:t>
            </a:r>
          </a:p>
          <a:p>
            <a:r>
              <a:rPr lang="en-US" sz="2400" b="1" dirty="0">
                <a:latin typeface="Century Gothic"/>
                <a:cs typeface="Arial"/>
              </a:rPr>
              <a:t>Help friends and neighbors get ready</a:t>
            </a:r>
          </a:p>
        </p:txBody>
      </p:sp>
      <p:sp>
        <p:nvSpPr>
          <p:cNvPr id="8" name="Oval 7">
            <a:extLst>
              <a:ext uri="{FF2B5EF4-FFF2-40B4-BE49-F238E27FC236}">
                <a16:creationId xmlns:a16="http://schemas.microsoft.com/office/drawing/2014/main" id="{9C9AABE6-53F1-4BF7-B430-7C2AF2EB215A}"/>
              </a:ext>
            </a:extLst>
          </p:cNvPr>
          <p:cNvSpPr/>
          <p:nvPr/>
        </p:nvSpPr>
        <p:spPr>
          <a:xfrm>
            <a:off x="5237018" y="1239983"/>
            <a:ext cx="6483926" cy="5555671"/>
          </a:xfrm>
          <a:custGeom>
            <a:avLst/>
            <a:gdLst>
              <a:gd name="connsiteX0" fmla="*/ 0 w 6483926"/>
              <a:gd name="connsiteY0" fmla="*/ 2777836 h 5555671"/>
              <a:gd name="connsiteX1" fmla="*/ 3241963 w 6483926"/>
              <a:gd name="connsiteY1" fmla="*/ 0 h 5555671"/>
              <a:gd name="connsiteX2" fmla="*/ 6483926 w 6483926"/>
              <a:gd name="connsiteY2" fmla="*/ 2777836 h 5555671"/>
              <a:gd name="connsiteX3" fmla="*/ 3241963 w 6483926"/>
              <a:gd name="connsiteY3" fmla="*/ 5555672 h 5555671"/>
              <a:gd name="connsiteX4" fmla="*/ 0 w 6483926"/>
              <a:gd name="connsiteY4" fmla="*/ 2777836 h 5555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3926" h="5555671" extrusionOk="0">
                <a:moveTo>
                  <a:pt x="0" y="2777836"/>
                </a:moveTo>
                <a:cubicBezTo>
                  <a:pt x="-107108" y="907457"/>
                  <a:pt x="1412461" y="3359"/>
                  <a:pt x="3241963" y="0"/>
                </a:cubicBezTo>
                <a:cubicBezTo>
                  <a:pt x="4982723" y="69277"/>
                  <a:pt x="6466867" y="1225749"/>
                  <a:pt x="6483926" y="2777836"/>
                </a:cubicBezTo>
                <a:cubicBezTo>
                  <a:pt x="6636046" y="4569140"/>
                  <a:pt x="5274644" y="5620949"/>
                  <a:pt x="3241963" y="5555672"/>
                </a:cubicBezTo>
                <a:cubicBezTo>
                  <a:pt x="1346618" y="5628453"/>
                  <a:pt x="-176739" y="4152961"/>
                  <a:pt x="0" y="2777836"/>
                </a:cubicBezTo>
                <a:close/>
              </a:path>
            </a:pathLst>
          </a:custGeom>
          <a:noFill/>
          <a:ln>
            <a:solidFill>
              <a:schemeClr val="accent1">
                <a:lumMod val="50000"/>
              </a:schemeClr>
            </a:solidFill>
            <a:extLst>
              <a:ext uri="{C807C97D-BFC1-408E-A445-0C87EB9F89A2}">
                <ask:lineSketchStyleProps xmlns:ask="http://schemas.microsoft.com/office/drawing/2018/sketchyshapes" sd="349921161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ADE23AA-8C43-4ED3-A580-D773CA0B631C}"/>
              </a:ext>
            </a:extLst>
          </p:cNvPr>
          <p:cNvSpPr/>
          <p:nvPr/>
        </p:nvSpPr>
        <p:spPr>
          <a:xfrm>
            <a:off x="55418" y="464129"/>
            <a:ext cx="6483926" cy="5555671"/>
          </a:xfrm>
          <a:custGeom>
            <a:avLst/>
            <a:gdLst>
              <a:gd name="connsiteX0" fmla="*/ 0 w 6483926"/>
              <a:gd name="connsiteY0" fmla="*/ 2777836 h 5555671"/>
              <a:gd name="connsiteX1" fmla="*/ 3241963 w 6483926"/>
              <a:gd name="connsiteY1" fmla="*/ 0 h 5555671"/>
              <a:gd name="connsiteX2" fmla="*/ 6483926 w 6483926"/>
              <a:gd name="connsiteY2" fmla="*/ 2777836 h 5555671"/>
              <a:gd name="connsiteX3" fmla="*/ 3241963 w 6483926"/>
              <a:gd name="connsiteY3" fmla="*/ 5555672 h 5555671"/>
              <a:gd name="connsiteX4" fmla="*/ 0 w 6483926"/>
              <a:gd name="connsiteY4" fmla="*/ 2777836 h 5555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3926" h="5555671" extrusionOk="0">
                <a:moveTo>
                  <a:pt x="0" y="2777836"/>
                </a:moveTo>
                <a:cubicBezTo>
                  <a:pt x="-107108" y="907457"/>
                  <a:pt x="1412461" y="3359"/>
                  <a:pt x="3241963" y="0"/>
                </a:cubicBezTo>
                <a:cubicBezTo>
                  <a:pt x="4982723" y="69277"/>
                  <a:pt x="6466867" y="1225749"/>
                  <a:pt x="6483926" y="2777836"/>
                </a:cubicBezTo>
                <a:cubicBezTo>
                  <a:pt x="6636046" y="4569140"/>
                  <a:pt x="5274644" y="5620949"/>
                  <a:pt x="3241963" y="5555672"/>
                </a:cubicBezTo>
                <a:cubicBezTo>
                  <a:pt x="1346618" y="5628453"/>
                  <a:pt x="-176739" y="4152961"/>
                  <a:pt x="0" y="2777836"/>
                </a:cubicBezTo>
                <a:close/>
              </a:path>
            </a:pathLst>
          </a:custGeom>
          <a:noFill/>
          <a:ln>
            <a:solidFill>
              <a:schemeClr val="accent1">
                <a:lumMod val="50000"/>
              </a:schemeClr>
            </a:solidFill>
            <a:extLst>
              <a:ext uri="{C807C97D-BFC1-408E-A445-0C87EB9F89A2}">
                <ask:lineSketchStyleProps xmlns:ask="http://schemas.microsoft.com/office/drawing/2018/sketchyshapes" sd="349921161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7" descr="Two people sitting at a table&#10;&#10;Description generated with high confidence">
            <a:extLst>
              <a:ext uri="{FF2B5EF4-FFF2-40B4-BE49-F238E27FC236}">
                <a16:creationId xmlns:a16="http://schemas.microsoft.com/office/drawing/2014/main" id="{C5AC6552-A949-4B2F-84E9-6E9D7BBE1403}"/>
              </a:ext>
            </a:extLst>
          </p:cNvPr>
          <p:cNvPicPr>
            <a:picLocks noChangeAspect="1"/>
          </p:cNvPicPr>
          <p:nvPr/>
        </p:nvPicPr>
        <p:blipFill>
          <a:blip r:embed="rId3"/>
          <a:stretch>
            <a:fillRect/>
          </a:stretch>
        </p:blipFill>
        <p:spPr>
          <a:xfrm>
            <a:off x="4543954" y="6462"/>
            <a:ext cx="7648045" cy="2575508"/>
          </a:xfrm>
          <a:prstGeom prst="rect">
            <a:avLst/>
          </a:prstGeom>
        </p:spPr>
      </p:pic>
      <p:sp>
        <p:nvSpPr>
          <p:cNvPr id="2" name="Title 1">
            <a:extLst>
              <a:ext uri="{FF2B5EF4-FFF2-40B4-BE49-F238E27FC236}">
                <a16:creationId xmlns:a16="http://schemas.microsoft.com/office/drawing/2014/main" id="{19B4BE9C-10B7-424A-851B-64EE706BFDF6}"/>
              </a:ext>
            </a:extLst>
          </p:cNvPr>
          <p:cNvSpPr>
            <a:spLocks noGrp="1"/>
          </p:cNvSpPr>
          <p:nvPr>
            <p:ph type="title"/>
          </p:nvPr>
        </p:nvSpPr>
        <p:spPr>
          <a:xfrm>
            <a:off x="147" y="3831"/>
            <a:ext cx="4593433" cy="2571581"/>
          </a:xfrm>
          <a:solidFill>
            <a:srgbClr val="E8E3E3"/>
          </a:solidFill>
        </p:spPr>
        <p:txBody>
          <a:bodyPr>
            <a:noAutofit/>
          </a:bodyPr>
          <a:lstStyle/>
          <a:p>
            <a:r>
              <a:rPr lang="en-US" sz="4400" b="1" dirty="0">
                <a:latin typeface="Century Gothic"/>
              </a:rPr>
              <a:t> How important </a:t>
            </a:r>
            <a:br>
              <a:rPr lang="en-US" sz="4400" b="1" dirty="0">
                <a:latin typeface="Century Gothic"/>
              </a:rPr>
            </a:br>
            <a:r>
              <a:rPr lang="en-US" sz="4400" b="1" dirty="0">
                <a:latin typeface="Century Gothic"/>
              </a:rPr>
              <a:t> is it to be </a:t>
            </a:r>
            <a:br>
              <a:rPr lang="en-US" sz="4400" b="1" dirty="0">
                <a:latin typeface="Century Gothic"/>
              </a:rPr>
            </a:br>
            <a:r>
              <a:rPr lang="en-US" sz="4400" b="1" dirty="0">
                <a:latin typeface="Century Gothic"/>
              </a:rPr>
              <a:t> prepared?</a:t>
            </a:r>
          </a:p>
        </p:txBody>
      </p:sp>
    </p:spTree>
    <p:extLst>
      <p:ext uri="{BB962C8B-B14F-4D97-AF65-F5344CB8AC3E}">
        <p14:creationId xmlns:p14="http://schemas.microsoft.com/office/powerpoint/2010/main" val="3125618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F67ED81F-2ECC-4E7D-81B4-178986FEAB77}"/>
              </a:ext>
            </a:extLst>
          </p:cNvPr>
          <p:cNvSpPr>
            <a:spLocks noGrp="1"/>
          </p:cNvSpPr>
          <p:nvPr>
            <p:ph idx="1"/>
          </p:nvPr>
        </p:nvSpPr>
        <p:spPr>
          <a:xfrm>
            <a:off x="6108438" y="853703"/>
            <a:ext cx="5067382" cy="1042524"/>
          </a:xfrm>
        </p:spPr>
        <p:txBody>
          <a:bodyPr vert="horz" lIns="91440" tIns="45720" rIns="91440" bIns="45720" rtlCol="0" anchor="t">
            <a:normAutofit fontScale="70000" lnSpcReduction="20000"/>
          </a:bodyPr>
          <a:lstStyle/>
          <a:p>
            <a:pPr marL="0" indent="0">
              <a:buNone/>
            </a:pPr>
            <a:r>
              <a:rPr lang="en-US" sz="6200" b="1" dirty="0">
                <a:latin typeface="Century Gothic"/>
                <a:cs typeface="Arial" panose="020B0604020202020204"/>
              </a:rPr>
              <a:t>Get Tech Ready...</a:t>
            </a:r>
            <a:endParaRPr lang="en-US" sz="3200" dirty="0">
              <a:solidFill>
                <a:srgbClr val="0070C0"/>
              </a:solidFill>
              <a:cs typeface="Arial" panose="020B0604020202020204"/>
            </a:endParaRPr>
          </a:p>
          <a:p>
            <a:pPr marL="0" indent="0">
              <a:buNone/>
            </a:pPr>
            <a:endParaRPr lang="en-US" sz="4800" dirty="0">
              <a:solidFill>
                <a:srgbClr val="0070C0"/>
              </a:solidFill>
              <a:cs typeface="Arial" panose="020B0604020202020204"/>
            </a:endParaRPr>
          </a:p>
        </p:txBody>
      </p:sp>
      <p:pic>
        <p:nvPicPr>
          <p:cNvPr id="20" name="Picture 20" descr="A picture containing drawing&#10;&#10;Description generated with very high confidence">
            <a:extLst>
              <a:ext uri="{FF2B5EF4-FFF2-40B4-BE49-F238E27FC236}">
                <a16:creationId xmlns:a16="http://schemas.microsoft.com/office/drawing/2014/main" id="{DF36D3A6-3B52-46C2-AFE8-3A791C165E4D}"/>
              </a:ext>
            </a:extLst>
          </p:cNvPr>
          <p:cNvPicPr>
            <a:picLocks noChangeAspect="1"/>
          </p:cNvPicPr>
          <p:nvPr/>
        </p:nvPicPr>
        <p:blipFill>
          <a:blip r:embed="rId3"/>
          <a:stretch>
            <a:fillRect/>
          </a:stretch>
        </p:blipFill>
        <p:spPr>
          <a:xfrm>
            <a:off x="208220" y="3908208"/>
            <a:ext cx="4212878" cy="2097503"/>
          </a:xfrm>
          <a:prstGeom prst="rect">
            <a:avLst/>
          </a:prstGeom>
        </p:spPr>
      </p:pic>
      <p:sp>
        <p:nvSpPr>
          <p:cNvPr id="21" name="Oval 20">
            <a:extLst>
              <a:ext uri="{FF2B5EF4-FFF2-40B4-BE49-F238E27FC236}">
                <a16:creationId xmlns:a16="http://schemas.microsoft.com/office/drawing/2014/main" id="{CFA0DC67-DAFC-4763-8391-9A968AF2180D}"/>
              </a:ext>
            </a:extLst>
          </p:cNvPr>
          <p:cNvSpPr/>
          <p:nvPr/>
        </p:nvSpPr>
        <p:spPr>
          <a:xfrm>
            <a:off x="4752879" y="-34635"/>
            <a:ext cx="7272866" cy="6892635"/>
          </a:xfrm>
          <a:custGeom>
            <a:avLst/>
            <a:gdLst>
              <a:gd name="connsiteX0" fmla="*/ 0 w 7272866"/>
              <a:gd name="connsiteY0" fmla="*/ 3446318 h 6892635"/>
              <a:gd name="connsiteX1" fmla="*/ 3636433 w 7272866"/>
              <a:gd name="connsiteY1" fmla="*/ 0 h 6892635"/>
              <a:gd name="connsiteX2" fmla="*/ 7272866 w 7272866"/>
              <a:gd name="connsiteY2" fmla="*/ 3446318 h 6892635"/>
              <a:gd name="connsiteX3" fmla="*/ 3636433 w 7272866"/>
              <a:gd name="connsiteY3" fmla="*/ 6892636 h 6892635"/>
              <a:gd name="connsiteX4" fmla="*/ 0 w 7272866"/>
              <a:gd name="connsiteY4" fmla="*/ 3446318 h 6892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2866" h="6892635" extrusionOk="0">
                <a:moveTo>
                  <a:pt x="0" y="3446318"/>
                </a:moveTo>
                <a:cubicBezTo>
                  <a:pt x="29678" y="1372365"/>
                  <a:pt x="1827215" y="106208"/>
                  <a:pt x="3636433" y="0"/>
                </a:cubicBezTo>
                <a:cubicBezTo>
                  <a:pt x="5682344" y="61324"/>
                  <a:pt x="7332464" y="1589178"/>
                  <a:pt x="7272866" y="3446318"/>
                </a:cubicBezTo>
                <a:cubicBezTo>
                  <a:pt x="7409000" y="5209423"/>
                  <a:pt x="5690015" y="7010660"/>
                  <a:pt x="3636433" y="6892636"/>
                </a:cubicBezTo>
                <a:cubicBezTo>
                  <a:pt x="1948954" y="7048222"/>
                  <a:pt x="-31727" y="5592525"/>
                  <a:pt x="0" y="3446318"/>
                </a:cubicBezTo>
                <a:close/>
              </a:path>
            </a:pathLst>
          </a:custGeom>
          <a:noFill/>
          <a:ln>
            <a:solidFill>
              <a:schemeClr val="accent1">
                <a:lumMod val="75000"/>
              </a:schemeClr>
            </a:solidFill>
            <a:extLst>
              <a:ext uri="{C807C97D-BFC1-408E-A445-0C87EB9F89A2}">
                <ask:lineSketchStyleProps xmlns:ask="http://schemas.microsoft.com/office/drawing/2018/sketchyshapes" sd="19889973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5" descr="A picture containing indoor, person, table, sitting&#10;&#10;Description generated with very high confidence">
            <a:extLst>
              <a:ext uri="{FF2B5EF4-FFF2-40B4-BE49-F238E27FC236}">
                <a16:creationId xmlns:a16="http://schemas.microsoft.com/office/drawing/2014/main" id="{1C43A6D3-F758-4A34-97F6-EF4BD92046DB}"/>
              </a:ext>
            </a:extLst>
          </p:cNvPr>
          <p:cNvPicPr>
            <a:picLocks noChangeAspect="1"/>
          </p:cNvPicPr>
          <p:nvPr/>
        </p:nvPicPr>
        <p:blipFill>
          <a:blip r:embed="rId4"/>
          <a:stretch>
            <a:fillRect/>
          </a:stretch>
        </p:blipFill>
        <p:spPr>
          <a:xfrm>
            <a:off x="5034" y="-31426"/>
            <a:ext cx="4645036" cy="3193635"/>
          </a:xfrm>
          <a:prstGeom prst="rect">
            <a:avLst/>
          </a:prstGeom>
        </p:spPr>
      </p:pic>
      <p:sp>
        <p:nvSpPr>
          <p:cNvPr id="6" name="TextBox 5">
            <a:extLst>
              <a:ext uri="{FF2B5EF4-FFF2-40B4-BE49-F238E27FC236}">
                <a16:creationId xmlns:a16="http://schemas.microsoft.com/office/drawing/2014/main" id="{6D0E8358-BBC2-4263-9EE4-8B365BEC1F3A}"/>
              </a:ext>
            </a:extLst>
          </p:cNvPr>
          <p:cNvSpPr txBox="1"/>
          <p:nvPr/>
        </p:nvSpPr>
        <p:spPr>
          <a:xfrm>
            <a:off x="5328249" y="1662022"/>
            <a:ext cx="6308784"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entury Gothic"/>
                <a:ea typeface="+mn-lt"/>
                <a:cs typeface="+mn-lt"/>
              </a:rPr>
              <a:t>There are many ways to get alerts, but the California Office of Emergency Services encourages everyone to register for Cal-Alerts.</a:t>
            </a:r>
          </a:p>
          <a:p>
            <a:endParaRPr lang="en-US" sz="2800" dirty="0">
              <a:latin typeface="Century Gothic"/>
              <a:ea typeface="+mn-lt"/>
              <a:cs typeface="+mn-lt"/>
            </a:endParaRPr>
          </a:p>
          <a:p>
            <a:r>
              <a:rPr lang="en-US" sz="2800" dirty="0">
                <a:latin typeface="Century Gothic"/>
                <a:ea typeface="+mn-lt"/>
                <a:cs typeface="+mn-lt"/>
              </a:rPr>
              <a:t>It’s your direct wireless emergency alert that goes where you go on your cell phone.</a:t>
            </a:r>
            <a:endParaRPr lang="en-US" sz="2800" dirty="0">
              <a:latin typeface="Century Gothic"/>
              <a:cs typeface="Arial"/>
            </a:endParaRPr>
          </a:p>
        </p:txBody>
      </p:sp>
    </p:spTree>
    <p:extLst>
      <p:ext uri="{BB962C8B-B14F-4D97-AF65-F5344CB8AC3E}">
        <p14:creationId xmlns:p14="http://schemas.microsoft.com/office/powerpoint/2010/main" val="1137438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94F0-B62A-4218-88F7-81DC3C14701F}"/>
              </a:ext>
            </a:extLst>
          </p:cNvPr>
          <p:cNvSpPr>
            <a:spLocks noGrp="1"/>
          </p:cNvSpPr>
          <p:nvPr>
            <p:ph type="title"/>
          </p:nvPr>
        </p:nvSpPr>
        <p:spPr>
          <a:xfrm>
            <a:off x="1069848" y="484632"/>
            <a:ext cx="10058400" cy="1609344"/>
          </a:xfrm>
        </p:spPr>
        <p:txBody>
          <a:bodyPr vert="horz" lIns="91440" tIns="45720" rIns="91440" bIns="45720" rtlCol="0" anchor="ctr">
            <a:noAutofit/>
          </a:bodyPr>
          <a:lstStyle/>
          <a:p>
            <a:endParaRPr lang="en-US" sz="7200" b="1" dirty="0">
              <a:latin typeface="Century Gothic"/>
              <a:ea typeface="+mj-lt"/>
              <a:cs typeface="+mj-lt"/>
            </a:endParaRPr>
          </a:p>
          <a:p>
            <a:endParaRPr lang="en-US" dirty="0"/>
          </a:p>
        </p:txBody>
      </p:sp>
      <p:sp>
        <p:nvSpPr>
          <p:cNvPr id="3" name="Content Placeholder 2">
            <a:extLst>
              <a:ext uri="{FF2B5EF4-FFF2-40B4-BE49-F238E27FC236}">
                <a16:creationId xmlns:a16="http://schemas.microsoft.com/office/drawing/2014/main" id="{886ED314-9402-400E-9489-71EFAAAEAAF0}"/>
              </a:ext>
            </a:extLst>
          </p:cNvPr>
          <p:cNvSpPr>
            <a:spLocks noGrp="1"/>
          </p:cNvSpPr>
          <p:nvPr>
            <p:ph idx="1"/>
          </p:nvPr>
        </p:nvSpPr>
        <p:spPr>
          <a:xfrm>
            <a:off x="1097727" y="722071"/>
            <a:ext cx="10383644" cy="1138325"/>
          </a:xfrm>
        </p:spPr>
        <p:txBody>
          <a:bodyPr vert="horz" lIns="91440" tIns="45720" rIns="91440" bIns="45720" rtlCol="0" anchor="t">
            <a:noAutofit/>
          </a:bodyPr>
          <a:lstStyle/>
          <a:p>
            <a:pPr marL="0" indent="0">
              <a:buNone/>
            </a:pPr>
            <a:r>
              <a:rPr lang="en-US" sz="7200" b="1" dirty="0">
                <a:latin typeface="Century Gothic"/>
                <a:cs typeface="Arial"/>
              </a:rPr>
              <a:t>Get</a:t>
            </a:r>
            <a:r>
              <a:rPr lang="en-US" sz="7200" dirty="0">
                <a:latin typeface="Century Gothic"/>
                <a:cs typeface="Arial"/>
              </a:rPr>
              <a:t> </a:t>
            </a:r>
            <a:r>
              <a:rPr lang="en-US" sz="7200" b="1" dirty="0">
                <a:latin typeface="Century Gothic"/>
                <a:cs typeface="Arial"/>
              </a:rPr>
              <a:t>Alerts in Two Ways</a:t>
            </a:r>
          </a:p>
        </p:txBody>
      </p:sp>
      <p:sp>
        <p:nvSpPr>
          <p:cNvPr id="4" name="TextBox 3">
            <a:extLst>
              <a:ext uri="{FF2B5EF4-FFF2-40B4-BE49-F238E27FC236}">
                <a16:creationId xmlns:a16="http://schemas.microsoft.com/office/drawing/2014/main" id="{7D377F6B-5F1B-4759-8909-6D464C0137F8}"/>
              </a:ext>
            </a:extLst>
          </p:cNvPr>
          <p:cNvSpPr txBox="1"/>
          <p:nvPr/>
        </p:nvSpPr>
        <p:spPr>
          <a:xfrm>
            <a:off x="1221059" y="2215375"/>
            <a:ext cx="425790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solidFill>
                  <a:srgbClr val="456968"/>
                </a:solidFill>
                <a:latin typeface="Century Gothic"/>
              </a:rPr>
              <a:t>Digital or Text Alerts</a:t>
            </a:r>
            <a:r>
              <a:rPr lang="en-US" sz="3200" dirty="0">
                <a:latin typeface="Century Gothic"/>
                <a:ea typeface="Century Gothic"/>
                <a:cs typeface="Century Gothic"/>
              </a:rPr>
              <a:t>​</a:t>
            </a:r>
            <a:endParaRPr lang="en-US" sz="3200" dirty="0">
              <a:cs typeface="Arial"/>
            </a:endParaRPr>
          </a:p>
        </p:txBody>
      </p:sp>
      <p:sp>
        <p:nvSpPr>
          <p:cNvPr id="5" name="TextBox 4">
            <a:extLst>
              <a:ext uri="{FF2B5EF4-FFF2-40B4-BE49-F238E27FC236}">
                <a16:creationId xmlns:a16="http://schemas.microsoft.com/office/drawing/2014/main" id="{AEBD00D0-113E-4A17-BD4E-098E3001A62D}"/>
              </a:ext>
            </a:extLst>
          </p:cNvPr>
          <p:cNvSpPr txBox="1"/>
          <p:nvPr/>
        </p:nvSpPr>
        <p:spPr>
          <a:xfrm>
            <a:off x="6499302" y="2215376"/>
            <a:ext cx="4815466"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lumMod val="50000"/>
                  </a:schemeClr>
                </a:solidFill>
                <a:latin typeface="Century Gothic"/>
                <a:cs typeface="Arial"/>
              </a:rPr>
              <a:t>Local News or Landline Contacts</a:t>
            </a:r>
            <a:endParaRPr lang="en-US" sz="3200" dirty="0">
              <a:solidFill>
                <a:schemeClr val="accent1">
                  <a:lumMod val="50000"/>
                </a:schemeClr>
              </a:solidFill>
              <a:latin typeface="Century Gothic"/>
              <a:ea typeface="+mn-lt"/>
              <a:cs typeface="+mn-lt"/>
            </a:endParaRPr>
          </a:p>
          <a:p>
            <a:pPr algn="l"/>
            <a:endParaRPr lang="en-US" dirty="0">
              <a:cs typeface="Arial"/>
            </a:endParaRPr>
          </a:p>
        </p:txBody>
      </p:sp>
      <p:pic>
        <p:nvPicPr>
          <p:cNvPr id="6" name="Picture 4" descr="A screen shot of an open computer sitting on top of a table&#10;&#10;Description generated with very high confidence">
            <a:extLst>
              <a:ext uri="{FF2B5EF4-FFF2-40B4-BE49-F238E27FC236}">
                <a16:creationId xmlns:a16="http://schemas.microsoft.com/office/drawing/2014/main" id="{443FBB76-35C2-49D9-9075-A376B5B7D269}"/>
              </a:ext>
            </a:extLst>
          </p:cNvPr>
          <p:cNvPicPr>
            <a:picLocks noChangeAspect="1"/>
          </p:cNvPicPr>
          <p:nvPr/>
        </p:nvPicPr>
        <p:blipFill>
          <a:blip r:embed="rId3"/>
          <a:stretch>
            <a:fillRect/>
          </a:stretch>
        </p:blipFill>
        <p:spPr>
          <a:xfrm>
            <a:off x="265702" y="4053087"/>
            <a:ext cx="2740484" cy="2200794"/>
          </a:xfrm>
          <a:prstGeom prst="rect">
            <a:avLst/>
          </a:prstGeom>
        </p:spPr>
      </p:pic>
      <p:sp>
        <p:nvSpPr>
          <p:cNvPr id="7" name="TextBox 6">
            <a:extLst>
              <a:ext uri="{FF2B5EF4-FFF2-40B4-BE49-F238E27FC236}">
                <a16:creationId xmlns:a16="http://schemas.microsoft.com/office/drawing/2014/main" id="{BB5C0B70-658C-4ABE-8393-1355BD99C68C}"/>
              </a:ext>
            </a:extLst>
          </p:cNvPr>
          <p:cNvSpPr txBox="1"/>
          <p:nvPr/>
        </p:nvSpPr>
        <p:spPr>
          <a:xfrm>
            <a:off x="793595" y="4631473"/>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FF0000"/>
                </a:solidFill>
                <a:latin typeface="Century Gothic"/>
              </a:rPr>
              <a:t>CalAlerts.org</a:t>
            </a:r>
            <a:endParaRPr lang="en-US" sz="2000" dirty="0"/>
          </a:p>
        </p:txBody>
      </p:sp>
      <p:pic>
        <p:nvPicPr>
          <p:cNvPr id="9" name="Picture 7" descr="A picture containing drawing&#10;&#10;Description generated with very high confidence">
            <a:extLst>
              <a:ext uri="{FF2B5EF4-FFF2-40B4-BE49-F238E27FC236}">
                <a16:creationId xmlns:a16="http://schemas.microsoft.com/office/drawing/2014/main" id="{D2F545BE-68A8-4334-92EC-DFE37FD262A7}"/>
              </a:ext>
            </a:extLst>
          </p:cNvPr>
          <p:cNvPicPr>
            <a:picLocks noChangeAspect="1"/>
          </p:cNvPicPr>
          <p:nvPr/>
        </p:nvPicPr>
        <p:blipFill>
          <a:blip r:embed="rId4"/>
          <a:stretch>
            <a:fillRect/>
          </a:stretch>
        </p:blipFill>
        <p:spPr>
          <a:xfrm>
            <a:off x="3188381" y="3204889"/>
            <a:ext cx="2990946" cy="1210248"/>
          </a:xfrm>
          <a:prstGeom prst="rect">
            <a:avLst/>
          </a:prstGeom>
        </p:spPr>
      </p:pic>
      <p:sp>
        <p:nvSpPr>
          <p:cNvPr id="11" name="TextBox 10">
            <a:extLst>
              <a:ext uri="{FF2B5EF4-FFF2-40B4-BE49-F238E27FC236}">
                <a16:creationId xmlns:a16="http://schemas.microsoft.com/office/drawing/2014/main" id="{63194620-F41A-401B-BB69-DFB4E31364CA}"/>
              </a:ext>
            </a:extLst>
          </p:cNvPr>
          <p:cNvSpPr txBox="1"/>
          <p:nvPr/>
        </p:nvSpPr>
        <p:spPr>
          <a:xfrm>
            <a:off x="3126059" y="4296936"/>
            <a:ext cx="34680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00FF"/>
                </a:solidFill>
                <a:cs typeface="Segoe UI"/>
                <a:hlinkClick r:id="rId5"/>
              </a:rPr>
              <a:t>https://www.readysandiego.org/</a:t>
            </a:r>
            <a:r>
              <a:rPr lang="en-US" dirty="0">
                <a:latin typeface="Century Gothic"/>
              </a:rPr>
              <a:t>​</a:t>
            </a:r>
            <a:endParaRPr lang="en-US" dirty="0"/>
          </a:p>
        </p:txBody>
      </p:sp>
      <p:pic>
        <p:nvPicPr>
          <p:cNvPr id="17" name="Picture 18" descr="A close up of a sign&#10;&#10;Description generated with very high confidence">
            <a:extLst>
              <a:ext uri="{FF2B5EF4-FFF2-40B4-BE49-F238E27FC236}">
                <a16:creationId xmlns:a16="http://schemas.microsoft.com/office/drawing/2014/main" id="{819B28B4-5EF2-4982-B06B-C7E47AF9A70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682623" y="3510201"/>
            <a:ext cx="3143706" cy="878379"/>
          </a:xfrm>
          <a:prstGeom prst="rect">
            <a:avLst/>
          </a:prstGeom>
        </p:spPr>
      </p:pic>
      <p:sp>
        <p:nvSpPr>
          <p:cNvPr id="19" name="TextBox 18">
            <a:extLst>
              <a:ext uri="{FF2B5EF4-FFF2-40B4-BE49-F238E27FC236}">
                <a16:creationId xmlns:a16="http://schemas.microsoft.com/office/drawing/2014/main" id="{FCA74037-CF49-4E04-841C-0E481CA41F1F}"/>
              </a:ext>
            </a:extLst>
          </p:cNvPr>
          <p:cNvSpPr txBox="1"/>
          <p:nvPr/>
        </p:nvSpPr>
        <p:spPr>
          <a:xfrm>
            <a:off x="4826000" y="3784600"/>
            <a:ext cx="2540000" cy="317500"/>
          </a:xfrm>
          <a:prstGeom prst="rect">
            <a:avLst/>
          </a:prstGeom>
        </p:spPr>
        <p:txBody>
          <a:bodyPr anchor="t">
            <a:normAutofit fontScale="92500" lnSpcReduction="20000"/>
          </a:bodyPr>
          <a:lstStyle/>
          <a:p>
            <a:endParaRPr lang="en-US" dirty="0">
              <a:cs typeface="Arial"/>
            </a:endParaRPr>
          </a:p>
        </p:txBody>
      </p:sp>
      <p:pic>
        <p:nvPicPr>
          <p:cNvPr id="23" name="Picture 23" descr="A drawing of a cartoon character&#10;&#10;Description generated with high confidence">
            <a:extLst>
              <a:ext uri="{FF2B5EF4-FFF2-40B4-BE49-F238E27FC236}">
                <a16:creationId xmlns:a16="http://schemas.microsoft.com/office/drawing/2014/main" id="{2D5D86C9-DA14-488C-9221-4F3B60646C39}"/>
              </a:ext>
            </a:extLst>
          </p:cNvPr>
          <p:cNvPicPr>
            <a:picLocks noChangeAspect="1"/>
          </p:cNvPicPr>
          <p:nvPr/>
        </p:nvPicPr>
        <p:blipFill>
          <a:blip r:embed="rId8"/>
          <a:stretch>
            <a:fillRect/>
          </a:stretch>
        </p:blipFill>
        <p:spPr>
          <a:xfrm>
            <a:off x="6598024" y="4770646"/>
            <a:ext cx="2743200" cy="1512189"/>
          </a:xfrm>
          <a:prstGeom prst="rect">
            <a:avLst/>
          </a:prstGeom>
        </p:spPr>
      </p:pic>
    </p:spTree>
    <p:extLst>
      <p:ext uri="{BB962C8B-B14F-4D97-AF65-F5344CB8AC3E}">
        <p14:creationId xmlns:p14="http://schemas.microsoft.com/office/powerpoint/2010/main" val="14183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20582" y="0"/>
            <a:ext cx="7198436" cy="6786438"/>
          </a:xfrm>
          <a:prstGeom prst="ellipse">
            <a:avLst/>
          </a:prstGeom>
          <a:noFill/>
          <a:ln>
            <a:solidFill>
              <a:schemeClr val="accent1">
                <a:lumMod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801B28-81F3-4379-89AC-81ECBB0205D3}"/>
              </a:ext>
            </a:extLst>
          </p:cNvPr>
          <p:cNvSpPr>
            <a:spLocks noGrp="1"/>
          </p:cNvSpPr>
          <p:nvPr>
            <p:ph type="title"/>
          </p:nvPr>
        </p:nvSpPr>
        <p:spPr>
          <a:xfrm>
            <a:off x="8085221" y="208961"/>
            <a:ext cx="3870083" cy="770295"/>
          </a:xfrm>
          <a:ln>
            <a:noFill/>
          </a:ln>
        </p:spPr>
        <p:txBody>
          <a:bodyPr vert="horz" lIns="91440" tIns="45720" rIns="91440" bIns="45720" rtlCol="0" anchor="ctr">
            <a:normAutofit/>
          </a:bodyPr>
          <a:lstStyle/>
          <a:p>
            <a:r>
              <a:rPr lang="en-US" sz="3600" dirty="0"/>
              <a:t>MAKE A PLAN</a:t>
            </a:r>
          </a:p>
        </p:txBody>
      </p:sp>
      <p:sp>
        <p:nvSpPr>
          <p:cNvPr id="14" name="Text Placeholder 3">
            <a:extLst>
              <a:ext uri="{FF2B5EF4-FFF2-40B4-BE49-F238E27FC236}">
                <a16:creationId xmlns:a16="http://schemas.microsoft.com/office/drawing/2014/main" id="{12621F58-6E8C-4CD1-B511-A5C0670D0904}"/>
              </a:ext>
            </a:extLst>
          </p:cNvPr>
          <p:cNvSpPr>
            <a:spLocks noGrp="1"/>
          </p:cNvSpPr>
          <p:nvPr>
            <p:ph type="body" sz="half" idx="2"/>
          </p:nvPr>
        </p:nvSpPr>
        <p:spPr>
          <a:xfrm>
            <a:off x="8085221" y="979256"/>
            <a:ext cx="4106778" cy="5207135"/>
          </a:xfrm>
        </p:spPr>
        <p:txBody>
          <a:bodyPr vert="horz" lIns="91440" tIns="45720" rIns="91440" bIns="45720" rtlCol="0" anchor="t">
            <a:noAutofit/>
          </a:bodyPr>
          <a:lstStyle/>
          <a:p>
            <a:pPr marL="285750" indent="-182880">
              <a:lnSpc>
                <a:spcPct val="90000"/>
              </a:lnSpc>
              <a:buFont typeface="Wingdings" pitchFamily="2" charset="2"/>
              <a:buChar char="§"/>
            </a:pPr>
            <a:r>
              <a:rPr lang="en-US" sz="2400" dirty="0">
                <a:solidFill>
                  <a:schemeClr val="tx1"/>
                </a:solidFill>
                <a:latin typeface="Century Gothic" panose="020B0502020202020204" pitchFamily="34" charset="0"/>
              </a:rPr>
              <a:t>HOW WILL YOU CONTACT THE PEOPLE IN YOUR CIRCLE?</a:t>
            </a:r>
          </a:p>
          <a:p>
            <a:pPr marL="285750" indent="-182880">
              <a:lnSpc>
                <a:spcPct val="90000"/>
              </a:lnSpc>
              <a:buFont typeface="Wingdings" pitchFamily="2" charset="2"/>
              <a:buChar char="§"/>
            </a:pPr>
            <a:r>
              <a:rPr lang="en-US" sz="2400" dirty="0">
                <a:solidFill>
                  <a:schemeClr val="tx1"/>
                </a:solidFill>
                <a:latin typeface="Century Gothic" panose="020B0502020202020204" pitchFamily="34" charset="0"/>
              </a:rPr>
              <a:t>WILL YOU NEED TO GO OR STAY?</a:t>
            </a:r>
            <a:endParaRPr lang="en-US" sz="2400" dirty="0">
              <a:solidFill>
                <a:schemeClr val="tx1"/>
              </a:solidFill>
              <a:latin typeface="Century Gothic" panose="020B0502020202020204" pitchFamily="34" charset="0"/>
              <a:cs typeface="Arial"/>
            </a:endParaRPr>
          </a:p>
          <a:p>
            <a:pPr marL="285750" indent="-182880">
              <a:lnSpc>
                <a:spcPct val="90000"/>
              </a:lnSpc>
              <a:buFont typeface="Wingdings" pitchFamily="2" charset="2"/>
              <a:buChar char="§"/>
            </a:pPr>
            <a:r>
              <a:rPr lang="en-US" sz="2400" dirty="0">
                <a:solidFill>
                  <a:schemeClr val="tx1"/>
                </a:solidFill>
                <a:latin typeface="Century Gothic" panose="020B0502020202020204" pitchFamily="34" charset="0"/>
              </a:rPr>
              <a:t>WHAT EQUIPMENT OR SUPPLIES DO YOU NEED?</a:t>
            </a:r>
            <a:endParaRPr lang="en-US" sz="2400" dirty="0">
              <a:solidFill>
                <a:schemeClr val="tx1"/>
              </a:solidFill>
              <a:latin typeface="Century Gothic" panose="020B0502020202020204" pitchFamily="34" charset="0"/>
              <a:cs typeface="Arial"/>
            </a:endParaRPr>
          </a:p>
          <a:p>
            <a:pPr marL="285750" indent="-182880">
              <a:lnSpc>
                <a:spcPct val="90000"/>
              </a:lnSpc>
              <a:buFont typeface="Wingdings" pitchFamily="2" charset="2"/>
              <a:buChar char="§"/>
            </a:pPr>
            <a:r>
              <a:rPr lang="en-US" sz="2400" dirty="0">
                <a:solidFill>
                  <a:schemeClr val="tx1"/>
                </a:solidFill>
                <a:latin typeface="Century Gothic" panose="020B0502020202020204" pitchFamily="34" charset="0"/>
              </a:rPr>
              <a:t>DO YOU HAVE AN EVACUATION PLAN &amp; MEETING PLACE?</a:t>
            </a:r>
            <a:endParaRPr lang="en-US" sz="2400" dirty="0">
              <a:solidFill>
                <a:schemeClr val="tx1"/>
              </a:solidFill>
              <a:latin typeface="Century Gothic" panose="020B0502020202020204" pitchFamily="34" charset="0"/>
              <a:cs typeface="Arial"/>
            </a:endParaRPr>
          </a:p>
          <a:p>
            <a:pPr marL="285750" indent="-182880">
              <a:lnSpc>
                <a:spcPct val="90000"/>
              </a:lnSpc>
              <a:buFont typeface="Wingdings" pitchFamily="2" charset="2"/>
              <a:buChar char="§"/>
            </a:pPr>
            <a:r>
              <a:rPr lang="en-US" sz="2400" dirty="0">
                <a:solidFill>
                  <a:schemeClr val="tx1"/>
                </a:solidFill>
                <a:latin typeface="Century Gothic" panose="020B0502020202020204" pitchFamily="34" charset="0"/>
              </a:rPr>
              <a:t>WHAT ABOUT YOUR PETS?</a:t>
            </a:r>
            <a:endParaRPr lang="en-US" sz="2400" dirty="0">
              <a:solidFill>
                <a:schemeClr val="tx1"/>
              </a:solidFill>
              <a:latin typeface="Century Gothic" panose="020B0502020202020204" pitchFamily="34" charset="0"/>
              <a:cs typeface="Arial"/>
            </a:endParaRPr>
          </a:p>
          <a:p>
            <a:pPr indent="-182880">
              <a:lnSpc>
                <a:spcPct val="90000"/>
              </a:lnSpc>
              <a:buFont typeface="Wingdings" pitchFamily="2" charset="2"/>
              <a:buChar char="§"/>
            </a:pPr>
            <a:r>
              <a:rPr lang="en-US" sz="2400" cap="all" dirty="0">
                <a:solidFill>
                  <a:schemeClr val="tx1"/>
                </a:solidFill>
                <a:latin typeface="Century Gothic" panose="020B0502020202020204" pitchFamily="34" charset="0"/>
                <a:cs typeface="Arial"/>
              </a:rPr>
              <a:t>Will you need shelter?</a:t>
            </a:r>
            <a:r>
              <a:rPr lang="en-US" sz="2400" dirty="0">
                <a:solidFill>
                  <a:schemeClr val="tx1"/>
                </a:solidFill>
                <a:cs typeface="Aria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67" y="353632"/>
            <a:ext cx="7228848" cy="6119572"/>
          </a:xfrm>
          <a:prstGeom prst="rect">
            <a:avLst/>
          </a:prstGeom>
        </p:spPr>
      </p:pic>
    </p:spTree>
    <p:extLst>
      <p:ext uri="{BB962C8B-B14F-4D97-AF65-F5344CB8AC3E}">
        <p14:creationId xmlns:p14="http://schemas.microsoft.com/office/powerpoint/2010/main" val="3906734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51.png"/></Relationships>
</file>

<file path=ppt/webextensions/webextension1.xml><?xml version="1.0" encoding="utf-8"?>
<we:webextension xmlns:we="http://schemas.microsoft.com/office/webextensions/webextension/2010/11" id="{E21016A7-F73F-4BBB-96EA-33E4B585CA85}">
  <we:reference id="wa104218071" version="1.0.0.0" store="en-US" storeType="OMEX"/>
  <we:alternateReferences>
    <we:reference id="wa104218071" version="1.0.0.0" store="wa104218071" storeType="OMEX"/>
  </we:alternateReferences>
  <we:properties>
    <we:property name="countdown" value="600"/>
    <we:property name="autostart" value="false"/>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8EF2ECB2-B1D0-4DFC-B4FE-7C3A9D881609}">
  <we:reference id="wa200001661" version="2.1.0.2" store="en-US" storeType="OMEX"/>
  <we:alternateReferences>
    <we:reference id="wa200001661" version="2.1.0.2" store="wa200001661" storeType="OMEX"/>
  </we:alternateReferences>
  <we:properties>
    <we:property name="time" value="300"/>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1403</TotalTime>
  <Words>3505</Words>
  <Application>Microsoft Office PowerPoint</Application>
  <PresentationFormat>Widescreen</PresentationFormat>
  <Paragraphs>315</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Calibri</vt:lpstr>
      <vt:lpstr>Calibri Light</vt:lpstr>
      <vt:lpstr>Cambria</vt:lpstr>
      <vt:lpstr>Century Gothic</vt:lpstr>
      <vt:lpstr>Wingdings</vt:lpstr>
      <vt:lpstr>Office Theme</vt:lpstr>
      <vt:lpstr>Your Safety, Your Responsibility</vt:lpstr>
      <vt:lpstr>Your Safety, Your Responsibility Topics we will cover</vt:lpstr>
      <vt:lpstr>What does “Your” Mean &amp; How SERT Can Help</vt:lpstr>
      <vt:lpstr>PowerPoint Presentation</vt:lpstr>
      <vt:lpstr>Emergency Preparedness</vt:lpstr>
      <vt:lpstr> How important   is it to be   prepared?</vt:lpstr>
      <vt:lpstr>PowerPoint Presentation</vt:lpstr>
      <vt:lpstr> </vt:lpstr>
      <vt:lpstr>MAKE A PLAN</vt:lpstr>
      <vt:lpstr>PLAN YOUR EVACUATION</vt:lpstr>
      <vt:lpstr>PowerPoint Presentation</vt:lpstr>
      <vt:lpstr>PLAN TO CONNECT &amp; PROTECT</vt:lpstr>
      <vt:lpstr>Have My Supplies Ready</vt:lpstr>
      <vt:lpstr>Keep Your Stay Box Ready</vt:lpstr>
      <vt:lpstr>Share These Five Steps  With Your Family, Friends, and Neighbors</vt:lpstr>
      <vt:lpstr>Join the Virtual Movement and Share Today!!</vt:lpstr>
      <vt:lpstr>Copies of this presentation are available on the OHCC SERT Webpage: tinyurl.com/ohccsert under TRAINING Safety Committee Presentations</vt:lpstr>
      <vt:lpstr>SERT Club Meeting will start in 5-minutes (Don’t go 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1st OHCC SERT Club Meeting</dc:title>
  <dc:creator>Sue Porter</dc:creator>
  <cp:lastModifiedBy>Sue Porter</cp:lastModifiedBy>
  <cp:revision>61</cp:revision>
  <cp:lastPrinted>2020-11-06T00:53:56Z</cp:lastPrinted>
  <dcterms:created xsi:type="dcterms:W3CDTF">2020-07-21T18:07:03Z</dcterms:created>
  <dcterms:modified xsi:type="dcterms:W3CDTF">2020-11-18T15:00:37Z</dcterms:modified>
</cp:coreProperties>
</file>